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39" r:id="rId2"/>
    <p:sldId id="256" r:id="rId3"/>
    <p:sldId id="277" r:id="rId4"/>
    <p:sldId id="322" r:id="rId5"/>
    <p:sldId id="317" r:id="rId6"/>
    <p:sldId id="319" r:id="rId7"/>
    <p:sldId id="325" r:id="rId8"/>
    <p:sldId id="333" r:id="rId9"/>
    <p:sldId id="336" r:id="rId10"/>
    <p:sldId id="335" r:id="rId11"/>
    <p:sldId id="334" r:id="rId12"/>
    <p:sldId id="337" r:id="rId13"/>
    <p:sldId id="321" r:id="rId14"/>
    <p:sldId id="331" r:id="rId15"/>
    <p:sldId id="338" r:id="rId16"/>
    <p:sldId id="329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00"/>
    <a:srgbClr val="4D2403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72" autoAdjust="0"/>
    <p:restoredTop sz="94660"/>
  </p:normalViewPr>
  <p:slideViewPr>
    <p:cSldViewPr>
      <p:cViewPr>
        <p:scale>
          <a:sx n="94" d="100"/>
          <a:sy n="94" d="100"/>
        </p:scale>
        <p:origin x="-1206" y="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01263-0B9F-4CD7-9FA8-140A9F4147A7}" type="datetimeFigureOut">
              <a:rPr lang="ru-RU" smtClean="0"/>
              <a:pPr/>
              <a:t>06.12.2015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7C87F9-D1CB-41F0-B975-7DBEC28E2E2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7772400" cy="1362075"/>
          </a:xfrm>
        </p:spPr>
        <p:txBody>
          <a:bodyPr>
            <a:normAutofit fontScale="90000"/>
          </a:bodyPr>
          <a:lstStyle/>
          <a:p>
            <a:r>
              <a:rPr lang="ru-RU" b="1" dirty="0">
                <a:ln w="11430"/>
                <a:solidFill>
                  <a:srgbClr val="CC33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Древнерусский город-крепость</a:t>
            </a:r>
            <a: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/>
            </a:r>
            <a:br>
              <a:rPr lang="ru-RU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</a:br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39552" y="5445224"/>
            <a:ext cx="7884041" cy="957188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ru-RU" b="1" dirty="0" smtClean="0">
                <a:solidFill>
                  <a:schemeClr val="tx2">
                    <a:lumMod val="75000"/>
                  </a:schemeClr>
                </a:solidFill>
              </a:rPr>
              <a:t>Мальцева Ольга Владимировна</a:t>
            </a:r>
          </a:p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у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читель изобразительного искусства</a:t>
            </a:r>
          </a:p>
          <a:p>
            <a:pPr algn="ctr"/>
            <a:r>
              <a:rPr lang="ru-RU" dirty="0">
                <a:solidFill>
                  <a:schemeClr val="tx2">
                    <a:lumMod val="75000"/>
                  </a:schemeClr>
                </a:solidFill>
              </a:rPr>
              <a:t>п</a:t>
            </a:r>
            <a:r>
              <a:rPr lang="ru-RU" dirty="0" smtClean="0">
                <a:solidFill>
                  <a:schemeClr val="tx2">
                    <a:lumMod val="75000"/>
                  </a:schemeClr>
                </a:solidFill>
              </a:rPr>
              <a:t>ервой квалификационной категории</a:t>
            </a:r>
            <a:endParaRPr lang="ru-RU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3" name="Picture 2" descr="http://www.echo.msk.ru/att/element-792853-misc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3608" y="1052736"/>
            <a:ext cx="7185486" cy="431129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38283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187624" y="188640"/>
            <a:ext cx="676875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Древнерусский город-крепость</a:t>
            </a:r>
            <a:endParaRPr lang="ru-RU" sz="54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3" name="Picture 2" descr="http://www.echo.msk.ru/att/element-792853-misc-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4873" y="2060848"/>
            <a:ext cx="7185486" cy="431129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nevseoboi.com.ua/uploads/posts/2011-09/1316258084_wallpapers-by-famdoc-184_nevseoboi.com.u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esktop\древнерус город-крепость\174682_html_m5a6e311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20" y="1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68669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22534" name="Picture 6" descr="173ilq0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2928938" y="785813"/>
            <a:ext cx="3071812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12813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12813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12813" eaLnBrk="0" hangingPunct="0">
              <a:spcBef>
                <a:spcPct val="20000"/>
              </a:spcBef>
              <a:buClr>
                <a:schemeClr val="tx1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800" dirty="0">
                <a:solidFill>
                  <a:srgbClr val="C00000"/>
                </a:solidFill>
              </a:rPr>
              <a:t>дерево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5429250" y="1643063"/>
            <a:ext cx="2928938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12813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12813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12813" eaLnBrk="0" hangingPunct="0">
              <a:spcBef>
                <a:spcPct val="20000"/>
              </a:spcBef>
              <a:buClr>
                <a:schemeClr val="tx1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400">
                <a:solidFill>
                  <a:srgbClr val="FF0000"/>
                </a:solidFill>
              </a:rPr>
              <a:t>деревня</a:t>
            </a:r>
          </a:p>
        </p:txBody>
      </p:sp>
    </p:spTree>
    <p:extLst>
      <p:ext uri="{BB962C8B-B14F-4D97-AF65-F5344CB8AC3E}">
        <p14:creationId xmlns:p14="http://schemas.microsoft.com/office/powerpoint/2010/main" val="3227131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3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4" dur="2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allAtOnce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endParaRPr lang="ru-RU" smtClean="0"/>
          </a:p>
        </p:txBody>
      </p:sp>
      <p:pic>
        <p:nvPicPr>
          <p:cNvPr id="7171" name="Picture 6" descr="dom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7029450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57250" y="571500"/>
            <a:ext cx="1785938" cy="144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12813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12813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12813" eaLnBrk="0" hangingPunct="0">
              <a:spcBef>
                <a:spcPct val="20000"/>
              </a:spcBef>
              <a:buClr>
                <a:schemeClr val="tx1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400">
                <a:solidFill>
                  <a:srgbClr val="FFFF00"/>
                </a:solidFill>
              </a:rPr>
              <a:t>лицо</a:t>
            </a:r>
            <a:r>
              <a:rPr lang="ru-RU" altLang="ru-RU" sz="4400"/>
              <a:t>      </a:t>
            </a:r>
            <a:r>
              <a:rPr lang="ru-RU" altLang="ru-RU" sz="4400">
                <a:solidFill>
                  <a:srgbClr val="FFFF00"/>
                </a:solidFill>
              </a:rPr>
              <a:t>у лица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4714875" y="1214438"/>
            <a:ext cx="2643188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defTabSz="912813" eaLnBrk="0" hangingPunct="0">
              <a:spcBef>
                <a:spcPct val="20000"/>
              </a:spcBef>
              <a:buClr>
                <a:schemeClr val="tx2"/>
              </a:buClr>
              <a:buSzPct val="60000"/>
              <a:buFont typeface="Wingdings" pitchFamily="2" charset="2"/>
              <a:buChar char="n"/>
              <a:defRPr sz="28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defTabSz="912813" eaLnBrk="0" hangingPunct="0">
              <a:spcBef>
                <a:spcPct val="20000"/>
              </a:spcBef>
              <a:buClr>
                <a:schemeClr val="folHlink"/>
              </a:buClr>
              <a:buSzPct val="60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defTabSz="912813" eaLnBrk="0" hangingPunct="0">
              <a:spcBef>
                <a:spcPct val="20000"/>
              </a:spcBef>
              <a:buClr>
                <a:schemeClr val="tx1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defTabSz="912813" eaLnBrk="0" hangingPunct="0">
              <a:spcBef>
                <a:spcPct val="20000"/>
              </a:spcBef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defTabSz="912813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SzPct val="60000"/>
              <a:buFont typeface="Wingdings" pitchFamily="2" charset="2"/>
              <a:buChar char="n"/>
              <a:defRPr sz="20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ru-RU" altLang="ru-RU" sz="4800" b="1">
                <a:solidFill>
                  <a:srgbClr val="FFFF00"/>
                </a:solidFill>
              </a:rPr>
              <a:t>улица</a:t>
            </a:r>
          </a:p>
        </p:txBody>
      </p:sp>
    </p:spTree>
    <p:extLst>
      <p:ext uri="{BB962C8B-B14F-4D97-AF65-F5344CB8AC3E}">
        <p14:creationId xmlns:p14="http://schemas.microsoft.com/office/powerpoint/2010/main" val="428552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86" r="16736" b="76616"/>
          <a:stretch/>
        </p:blipFill>
        <p:spPr bwMode="auto">
          <a:xfrm>
            <a:off x="397473" y="356610"/>
            <a:ext cx="4032448" cy="9721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789" r="32391" b="38226"/>
          <a:stretch/>
        </p:blipFill>
        <p:spPr bwMode="auto">
          <a:xfrm>
            <a:off x="323528" y="1909226"/>
            <a:ext cx="3384376" cy="10069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6682" r="11"/>
          <a:stretch/>
        </p:blipFill>
        <p:spPr bwMode="auto">
          <a:xfrm>
            <a:off x="327052" y="3645024"/>
            <a:ext cx="4893020" cy="9718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Группа 5"/>
          <p:cNvGrpSpPr/>
          <p:nvPr/>
        </p:nvGrpSpPr>
        <p:grpSpPr>
          <a:xfrm>
            <a:off x="447052" y="408431"/>
            <a:ext cx="786171" cy="4008494"/>
            <a:chOff x="447052" y="408431"/>
            <a:chExt cx="786171" cy="4008494"/>
          </a:xfrm>
        </p:grpSpPr>
        <p:pic>
          <p:nvPicPr>
            <p:cNvPr id="7" name="Picture 5"/>
            <p:cNvPicPr>
              <a:picLocks noChangeAspect="1" noChangeArrowheads="1"/>
            </p:cNvPicPr>
            <p:nvPr/>
          </p:nvPicPr>
          <p:blipFill rotWithShape="1"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3406" t="2847" r="82959" b="5800"/>
            <a:stretch/>
          </p:blipFill>
          <p:spPr bwMode="auto">
            <a:xfrm>
              <a:off x="447052" y="408431"/>
              <a:ext cx="786171" cy="400849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cxnSp>
          <p:nvCxnSpPr>
            <p:cNvPr id="9" name="Прямая соединительная линия 8"/>
            <p:cNvCxnSpPr/>
            <p:nvPr/>
          </p:nvCxnSpPr>
          <p:spPr>
            <a:xfrm>
              <a:off x="447052" y="408431"/>
              <a:ext cx="0" cy="4008494"/>
            </a:xfrm>
            <a:prstGeom prst="line">
              <a:avLst/>
            </a:prstGeom>
          </p:spPr>
          <p:style>
            <a:lnRef idx="2">
              <a:schemeClr val="dk1"/>
            </a:lnRef>
            <a:fillRef idx="0">
              <a:schemeClr val="dk1"/>
            </a:fillRef>
            <a:effectRef idx="1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356073"/>
              </p:ext>
            </p:extLst>
          </p:nvPr>
        </p:nvGraphicFramePr>
        <p:xfrm>
          <a:off x="5364088" y="2204864"/>
          <a:ext cx="3600400" cy="4104456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600400"/>
              </a:tblGrid>
              <a:tr h="1355600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1. Желанный в доме человек?</a:t>
                      </a:r>
                      <a:endParaRPr lang="ru-RU" sz="28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374428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2. </a:t>
                      </a:r>
                      <a:r>
                        <a:rPr lang="ru-RU" sz="2800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 Древнее название нашей страны?</a:t>
                      </a:r>
                      <a:endParaRPr lang="ru-RU" sz="28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/>
                </a:tc>
              </a:tr>
              <a:tr h="1374428">
                <a:tc>
                  <a:txBody>
                    <a:bodyPr/>
                    <a:lstStyle/>
                    <a:p>
                      <a:r>
                        <a:rPr lang="ru-RU" sz="280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3. Опоясал каменный ремень сотни городов</a:t>
                      </a:r>
                      <a:r>
                        <a:rPr lang="ru-RU" sz="2800" baseline="0" dirty="0" smtClean="0">
                          <a:solidFill>
                            <a:schemeClr val="bg1">
                              <a:lumMod val="95000"/>
                            </a:schemeClr>
                          </a:solidFill>
                        </a:rPr>
                        <a:t> и деревень. Что это?</a:t>
                      </a:r>
                      <a:endParaRPr lang="ru-RU" sz="2800" dirty="0">
                        <a:solidFill>
                          <a:schemeClr val="bg1">
                            <a:lumMod val="95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12713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Поселение древних славян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user\Desktop\древнерус город-крепость\4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7"/>
            <a:ext cx="8100392" cy="536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echo.msk.ru/att/element-792853-misc-11.jpg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>
            <a:off x="-11917" y="0"/>
            <a:ext cx="9167834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1051218" y="2170817"/>
            <a:ext cx="7000924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dirty="0" smtClean="0"/>
              <a:t>Как </a:t>
            </a:r>
            <a:r>
              <a:rPr lang="ru-RU" sz="4000" dirty="0"/>
              <a:t>они рождались?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030794" y="3297565"/>
            <a:ext cx="7000924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dirty="0" smtClean="0"/>
              <a:t>Из </a:t>
            </a:r>
            <a:r>
              <a:rPr lang="ru-RU" sz="4000" dirty="0"/>
              <a:t>чего они состояли?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1052002" y="4437112"/>
            <a:ext cx="7000924" cy="707886"/>
          </a:xfrm>
          <a:prstGeom prst="rect">
            <a:avLst/>
          </a:prstGeom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sz="4000" smtClean="0"/>
              <a:t>Какими они были?</a:t>
            </a:r>
            <a:endParaRPr lang="ru-RU" sz="4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563989" y="476672"/>
            <a:ext cx="6072230" cy="70788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40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Древние русские </a:t>
            </a:r>
            <a:r>
              <a:rPr lang="ru-RU" sz="40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города:</a:t>
            </a:r>
            <a:endParaRPr lang="ru-RU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2407577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Поселение древних славян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5" name="Picture 2" descr="C:\Users\user\Desktop\древнерус город-крепость\4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7"/>
            <a:ext cx="8100392" cy="536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3123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39552" y="274638"/>
            <a:ext cx="8147248" cy="1552852"/>
          </a:xfrm>
        </p:spPr>
        <p:txBody>
          <a:bodyPr>
            <a:normAutofit fontScale="90000"/>
          </a:bodyPr>
          <a:lstStyle/>
          <a:p>
            <a:pPr algn="l"/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   </a:t>
            </a:r>
            <a:br>
              <a:rPr lang="ru-RU" sz="36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600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3600" dirty="0" smtClean="0">
                <a:solidFill>
                  <a:schemeClr val="accent6">
                    <a:lumMod val="75000"/>
                  </a:schemeClr>
                </a:solidFill>
              </a:rPr>
              <a:t>                              А.М.   Васнецов</a:t>
            </a:r>
            <a:br>
              <a:rPr lang="ru-RU" sz="3600" dirty="0" smtClean="0">
                <a:solidFill>
                  <a:schemeClr val="accent6">
                    <a:lumMod val="75000"/>
                  </a:schemeClr>
                </a:solidFill>
              </a:rPr>
            </a:br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</a:rPr>
              <a:t>Московский Кремль при </a:t>
            </a:r>
            <a:r>
              <a:rPr lang="ru-RU" sz="3100" dirty="0">
                <a:solidFill>
                  <a:schemeClr val="accent6">
                    <a:lumMod val="75000"/>
                  </a:schemeClr>
                </a:solidFill>
              </a:rPr>
              <a:t>И</a:t>
            </a:r>
            <a:r>
              <a:rPr lang="ru-RU" sz="3100" dirty="0" smtClean="0">
                <a:solidFill>
                  <a:schemeClr val="accent6">
                    <a:lumMod val="75000"/>
                  </a:schemeClr>
                </a:solidFill>
              </a:rPr>
              <a:t>ване Калите. 1921 г.</a:t>
            </a:r>
            <a: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ru-RU" dirty="0" smtClean="0">
                <a:solidFill>
                  <a:schemeClr val="accent6">
                    <a:lumMod val="75000"/>
                  </a:schemeClr>
                </a:solidFill>
              </a:rPr>
            </a:b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8" name="Picture 2" descr="C:\Users\user\Pictures\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628800"/>
            <a:ext cx="7740836" cy="50192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4397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922114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Е. Данилевский. К полю Куликову.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Picture 2" descr="C:\Users\user\Desktop\древнерус город-крепость\Е. Данилевский. К полю Куликову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1264" y="1196752"/>
            <a:ext cx="9175264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32652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274638"/>
            <a:ext cx="8075240" cy="92211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Вокруг кремля располагался «посад» – так называли торгово-ремесленную часть русского города.</a:t>
            </a:r>
          </a:p>
        </p:txBody>
      </p:sp>
      <p:pic>
        <p:nvPicPr>
          <p:cNvPr id="5" name="Picture 2" descr="русские горо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600" y="1432278"/>
            <a:ext cx="7575278" cy="496601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3011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user\Pictures\город-крепость\0008-005-Ot-kakogo-slova-proizoshlo-slovo-goro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715462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4"/>
          <p:cNvSpPr>
            <a:spLocks noChangeArrowheads="1"/>
          </p:cNvSpPr>
          <p:nvPr/>
        </p:nvSpPr>
        <p:spPr bwMode="auto">
          <a:xfrm>
            <a:off x="1763713" y="333375"/>
            <a:ext cx="5688012" cy="1223963"/>
          </a:xfrm>
          <a:prstGeom prst="rect">
            <a:avLst/>
          </a:prstGeom>
          <a:solidFill>
            <a:srgbClr val="EFF6A8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800" b="1" i="1" dirty="0">
                <a:solidFill>
                  <a:srgbClr val="FF0066"/>
                </a:solidFill>
              </a:rPr>
              <a:t>Древнерусский город</a:t>
            </a:r>
          </a:p>
        </p:txBody>
      </p:sp>
      <p:grpSp>
        <p:nvGrpSpPr>
          <p:cNvPr id="4" name="Group 11"/>
          <p:cNvGrpSpPr>
            <a:grpSpLocks/>
          </p:cNvGrpSpPr>
          <p:nvPr/>
        </p:nvGrpSpPr>
        <p:grpSpPr bwMode="auto">
          <a:xfrm>
            <a:off x="1331913" y="1773238"/>
            <a:ext cx="2735262" cy="2376487"/>
            <a:chOff x="839" y="1117"/>
            <a:chExt cx="1723" cy="1497"/>
          </a:xfrm>
        </p:grpSpPr>
        <p:sp>
          <p:nvSpPr>
            <p:cNvPr id="5" name="AutoShape 5"/>
            <p:cNvSpPr>
              <a:spLocks noChangeArrowheads="1"/>
            </p:cNvSpPr>
            <p:nvPr/>
          </p:nvSpPr>
          <p:spPr bwMode="auto">
            <a:xfrm>
              <a:off x="1565" y="1117"/>
              <a:ext cx="182" cy="907"/>
            </a:xfrm>
            <a:prstGeom prst="downArrow">
              <a:avLst>
                <a:gd name="adj1" fmla="val 50000"/>
                <a:gd name="adj2" fmla="val 124588"/>
              </a:avLst>
            </a:prstGeom>
            <a:solidFill>
              <a:srgbClr val="EFF6A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6" name="AutoShape 7"/>
            <p:cNvSpPr>
              <a:spLocks noChangeArrowheads="1"/>
            </p:cNvSpPr>
            <p:nvPr/>
          </p:nvSpPr>
          <p:spPr bwMode="auto">
            <a:xfrm>
              <a:off x="839" y="2160"/>
              <a:ext cx="1723" cy="454"/>
            </a:xfrm>
            <a:prstGeom prst="roundRect">
              <a:avLst>
                <a:gd name="adj" fmla="val 16667"/>
              </a:avLst>
            </a:prstGeom>
            <a:solidFill>
              <a:srgbClr val="EFF6A8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 sz="2800" b="1" i="1">
                  <a:solidFill>
                    <a:srgbClr val="FF0066"/>
                  </a:solidFill>
                </a:rPr>
                <a:t>Посад</a:t>
              </a:r>
            </a:p>
          </p:txBody>
        </p:sp>
      </p:grpSp>
      <p:grpSp>
        <p:nvGrpSpPr>
          <p:cNvPr id="7" name="Group 12"/>
          <p:cNvGrpSpPr>
            <a:grpSpLocks/>
          </p:cNvGrpSpPr>
          <p:nvPr/>
        </p:nvGrpSpPr>
        <p:grpSpPr bwMode="auto">
          <a:xfrm>
            <a:off x="5364163" y="1773238"/>
            <a:ext cx="2735262" cy="2447925"/>
            <a:chOff x="3379" y="1117"/>
            <a:chExt cx="1723" cy="1542"/>
          </a:xfrm>
        </p:grpSpPr>
        <p:sp>
          <p:nvSpPr>
            <p:cNvPr id="9" name="AutoShape 6"/>
            <p:cNvSpPr>
              <a:spLocks noChangeArrowheads="1"/>
            </p:cNvSpPr>
            <p:nvPr/>
          </p:nvSpPr>
          <p:spPr bwMode="auto">
            <a:xfrm>
              <a:off x="4150" y="1117"/>
              <a:ext cx="182" cy="907"/>
            </a:xfrm>
            <a:prstGeom prst="downArrow">
              <a:avLst>
                <a:gd name="adj1" fmla="val 50000"/>
                <a:gd name="adj2" fmla="val 124588"/>
              </a:avLst>
            </a:prstGeom>
            <a:solidFill>
              <a:srgbClr val="EFF6A8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/>
              <a:endParaRPr lang="ru-RU" altLang="ru-RU"/>
            </a:p>
          </p:txBody>
        </p:sp>
        <p:sp>
          <p:nvSpPr>
            <p:cNvPr id="10" name="AutoShape 8"/>
            <p:cNvSpPr>
              <a:spLocks noChangeArrowheads="1"/>
            </p:cNvSpPr>
            <p:nvPr/>
          </p:nvSpPr>
          <p:spPr bwMode="auto">
            <a:xfrm>
              <a:off x="3379" y="2205"/>
              <a:ext cx="1723" cy="454"/>
            </a:xfrm>
            <a:prstGeom prst="roundRect">
              <a:avLst>
                <a:gd name="adj" fmla="val 16667"/>
              </a:avLst>
            </a:prstGeom>
            <a:solidFill>
              <a:srgbClr val="EFF6A8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ctr" eaLnBrk="1" hangingPunct="1"/>
              <a:r>
                <a:rPr lang="ru-RU" altLang="ru-RU" sz="2800" b="1" i="1">
                  <a:solidFill>
                    <a:srgbClr val="FF0066"/>
                  </a:solidFill>
                </a:rPr>
                <a:t>Кремль</a:t>
              </a:r>
            </a:p>
          </p:txBody>
        </p:sp>
      </p:grp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1258888" y="4437063"/>
            <a:ext cx="2881312" cy="21605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 dirty="0" smtClean="0"/>
              <a:t> </a:t>
            </a:r>
            <a:r>
              <a:rPr lang="ru-RU" altLang="ru-RU" sz="2000" dirty="0"/>
              <a:t>поселение горожан </a:t>
            </a:r>
          </a:p>
          <a:p>
            <a:pPr algn="ctr" eaLnBrk="1" hangingPunct="1"/>
            <a:r>
              <a:rPr lang="ru-RU" altLang="ru-RU" sz="2000" dirty="0"/>
              <a:t>за пределами </a:t>
            </a:r>
          </a:p>
          <a:p>
            <a:pPr algn="ctr" eaLnBrk="1" hangingPunct="1"/>
            <a:r>
              <a:rPr lang="ru-RU" altLang="ru-RU" sz="2000" dirty="0"/>
              <a:t>городской крепости</a:t>
            </a:r>
            <a:r>
              <a:rPr lang="ru-RU" altLang="ru-RU" dirty="0"/>
              <a:t> </a:t>
            </a: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364163" y="4437063"/>
            <a:ext cx="2736850" cy="216058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altLang="ru-RU" sz="2000" dirty="0" smtClean="0"/>
              <a:t> </a:t>
            </a:r>
            <a:r>
              <a:rPr lang="ru-RU" altLang="ru-RU" sz="2000" dirty="0"/>
              <a:t>крепость </a:t>
            </a:r>
          </a:p>
          <a:p>
            <a:pPr algn="ctr" eaLnBrk="1" hangingPunct="1"/>
            <a:r>
              <a:rPr lang="ru-RU" altLang="ru-RU" sz="2000" dirty="0"/>
              <a:t>в центре города</a:t>
            </a:r>
          </a:p>
        </p:txBody>
      </p:sp>
    </p:spTree>
    <p:extLst>
      <p:ext uri="{BB962C8B-B14F-4D97-AF65-F5344CB8AC3E}">
        <p14:creationId xmlns:p14="http://schemas.microsoft.com/office/powerpoint/2010/main" val="23540616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240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>
                <a:solidFill>
                  <a:schemeClr val="accent6">
                    <a:lumMod val="75000"/>
                  </a:schemeClr>
                </a:solidFill>
              </a:rPr>
              <a:t>Поселение древних славян</a:t>
            </a:r>
            <a:endParaRPr lang="ru-RU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Picture 2" descr="C:\Users\user\Desktop\древнерус город-крепость\45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340767"/>
            <a:ext cx="8100392" cy="53624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www.echo.msk.ru/att/element-792853-misc-11.jpg"/>
          <p:cNvPicPr>
            <a:picLocks noChangeAspect="1" noChangeArrowheads="1"/>
          </p:cNvPicPr>
          <p:nvPr/>
        </p:nvPicPr>
        <p:blipFill>
          <a:blip r:embed="rId3">
            <a:lum bright="40000"/>
          </a:blip>
          <a:srcRect/>
          <a:stretch>
            <a:fillRect/>
          </a:stretch>
        </p:blipFill>
        <p:spPr bwMode="auto">
          <a:xfrm>
            <a:off x="-11917" y="0"/>
            <a:ext cx="9167834" cy="6858000"/>
          </a:xfrm>
          <a:prstGeom prst="rect">
            <a:avLst/>
          </a:prstGeom>
          <a:noFill/>
        </p:spPr>
      </p:pic>
      <p:sp>
        <p:nvSpPr>
          <p:cNvPr id="11" name="Прямоугольник 10"/>
          <p:cNvSpPr/>
          <p:nvPr/>
        </p:nvSpPr>
        <p:spPr>
          <a:xfrm>
            <a:off x="539552" y="332656"/>
            <a:ext cx="8064896" cy="1107996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6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Удачи в творчестве!</a:t>
            </a:r>
            <a:endParaRPr lang="ru-RU" sz="360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25632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827088" y="1196975"/>
            <a:ext cx="770572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>
                <a:solidFill>
                  <a:srgbClr val="0033CC"/>
                </a:solidFill>
              </a:rPr>
              <a:t>От какого слова произошло слово город?</a:t>
            </a:r>
          </a:p>
        </p:txBody>
      </p:sp>
      <p:pic>
        <p:nvPicPr>
          <p:cNvPr id="9219" name="Picture 5" descr="word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14800" y="304800"/>
            <a:ext cx="952500" cy="74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6" name="Text Box 6"/>
          <p:cNvSpPr txBox="1">
            <a:spLocks noChangeArrowheads="1"/>
          </p:cNvSpPr>
          <p:nvPr/>
        </p:nvSpPr>
        <p:spPr bwMode="auto">
          <a:xfrm>
            <a:off x="900113" y="2420938"/>
            <a:ext cx="669607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>
                <a:solidFill>
                  <a:srgbClr val="0033CC"/>
                </a:solidFill>
              </a:rPr>
              <a:t>Для чего город обносился стеной?</a:t>
            </a:r>
          </a:p>
        </p:txBody>
      </p:sp>
      <p:sp>
        <p:nvSpPr>
          <p:cNvPr id="10247" name="Text Box 7"/>
          <p:cNvSpPr txBox="1">
            <a:spLocks noChangeArrowheads="1"/>
          </p:cNvSpPr>
          <p:nvPr/>
        </p:nvSpPr>
        <p:spPr bwMode="auto">
          <a:xfrm>
            <a:off x="971550" y="3716338"/>
            <a:ext cx="817245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800">
                <a:solidFill>
                  <a:srgbClr val="0033CC"/>
                </a:solidFill>
              </a:rPr>
              <a:t>Из каких двух частей состоял древнерусский город?</a:t>
            </a:r>
          </a:p>
        </p:txBody>
      </p:sp>
      <p:sp>
        <p:nvSpPr>
          <p:cNvPr id="10248" name="Text Box 8"/>
          <p:cNvSpPr txBox="1">
            <a:spLocks noChangeArrowheads="1"/>
          </p:cNvSpPr>
          <p:nvPr/>
        </p:nvSpPr>
        <p:spPr bwMode="auto">
          <a:xfrm>
            <a:off x="4643438" y="1916113"/>
            <a:ext cx="36004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 dirty="0">
                <a:solidFill>
                  <a:srgbClr val="FF0066"/>
                </a:solidFill>
              </a:rPr>
              <a:t>«изгородь», «ограда»</a:t>
            </a:r>
          </a:p>
        </p:txBody>
      </p:sp>
      <p:sp>
        <p:nvSpPr>
          <p:cNvPr id="10249" name="Text Box 9"/>
          <p:cNvSpPr txBox="1">
            <a:spLocks noChangeArrowheads="1"/>
          </p:cNvSpPr>
          <p:nvPr/>
        </p:nvSpPr>
        <p:spPr bwMode="auto">
          <a:xfrm>
            <a:off x="4572000" y="3141663"/>
            <a:ext cx="34559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>
                <a:solidFill>
                  <a:srgbClr val="FF0066"/>
                </a:solidFill>
              </a:rPr>
              <a:t>для защиты горожан</a:t>
            </a:r>
            <a:r>
              <a:rPr lang="ru-RU" altLang="ru-RU"/>
              <a:t> </a:t>
            </a:r>
          </a:p>
        </p:txBody>
      </p:sp>
      <p:sp>
        <p:nvSpPr>
          <p:cNvPr id="10250" name="Text Box 10"/>
          <p:cNvSpPr txBox="1">
            <a:spLocks noChangeArrowheads="1"/>
          </p:cNvSpPr>
          <p:nvPr/>
        </p:nvSpPr>
        <p:spPr bwMode="auto">
          <a:xfrm>
            <a:off x="4643438" y="4508500"/>
            <a:ext cx="338455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ru-RU" altLang="ru-RU" sz="2400" b="1">
                <a:solidFill>
                  <a:srgbClr val="FF0066"/>
                </a:solidFill>
              </a:rPr>
              <a:t>посад, кремль</a:t>
            </a:r>
          </a:p>
        </p:txBody>
      </p:sp>
      <p:pic>
        <p:nvPicPr>
          <p:cNvPr id="9225" name="Picture 12" descr="Рисунок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2508" b="29147"/>
          <a:stretch>
            <a:fillRect/>
          </a:stretch>
        </p:blipFill>
        <p:spPr bwMode="auto">
          <a:xfrm rot="-581327">
            <a:off x="468313" y="4797425"/>
            <a:ext cx="1879600" cy="1582738"/>
          </a:xfrm>
          <a:prstGeom prst="rect">
            <a:avLst/>
          </a:prstGeom>
          <a:solidFill>
            <a:schemeClr val="accent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4247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024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1024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7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102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4" dur="8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5" dur="8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80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1" dur="8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2" dur="8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80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8" dur="8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9" dur="8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80"/>
                                        <p:tgtEl>
                                          <p:spTgt spid="102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4" grpId="0"/>
      <p:bldP spid="10246" grpId="0"/>
      <p:bldP spid="10247" grpId="0"/>
      <p:bldP spid="10248" grpId="0"/>
      <p:bldP spid="10249" grpId="0"/>
      <p:bldP spid="10250" grpId="0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</TotalTime>
  <Words>148</Words>
  <Application>Microsoft Office PowerPoint</Application>
  <PresentationFormat>Экран (4:3)</PresentationFormat>
  <Paragraphs>37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Древнерусский город-крепость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Поселение древних славян</vt:lpstr>
      <vt:lpstr>Поселение древних славян</vt:lpstr>
      <vt:lpstr>                                                                 А.М.   Васнецов Московский Кремль при Иване Калите. 1921 г. </vt:lpstr>
      <vt:lpstr>Е. Данилевский. К полю Куликову.</vt:lpstr>
      <vt:lpstr>Вокруг кремля располагался «посад» – так называли торгово-ремесленную часть русского города.</vt:lpstr>
      <vt:lpstr>Презентация PowerPoint</vt:lpstr>
      <vt:lpstr>Презентация PowerPoint</vt:lpstr>
      <vt:lpstr>Поселение древних славян</vt:lpstr>
      <vt:lpstr>Презентация PowerPoint</vt:lpstr>
    </vt:vector>
  </TitlesOfParts>
  <Company>RePack by SPecialiST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руюст</dc:creator>
  <cp:lastModifiedBy>user</cp:lastModifiedBy>
  <cp:revision>33</cp:revision>
  <cp:lastPrinted>2014-11-09T22:27:49Z</cp:lastPrinted>
  <dcterms:created xsi:type="dcterms:W3CDTF">2012-10-01T09:17:21Z</dcterms:created>
  <dcterms:modified xsi:type="dcterms:W3CDTF">2015-12-06T04:12:26Z</dcterms:modified>
</cp:coreProperties>
</file>