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mp3" ContentType="audio/unknown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88" r:id="rId4"/>
    <p:sldId id="290" r:id="rId5"/>
    <p:sldId id="289" r:id="rId6"/>
    <p:sldId id="284" r:id="rId7"/>
    <p:sldId id="285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92" r:id="rId23"/>
    <p:sldId id="273" r:id="rId24"/>
    <p:sldId id="274" r:id="rId25"/>
    <p:sldId id="275" r:id="rId26"/>
    <p:sldId id="280" r:id="rId27"/>
    <p:sldId id="276" r:id="rId28"/>
    <p:sldId id="278" r:id="rId29"/>
    <p:sldId id="279" r:id="rId30"/>
    <p:sldId id="293" r:id="rId31"/>
    <p:sldId id="281" r:id="rId32"/>
    <p:sldId id="282" r:id="rId33"/>
    <p:sldId id="283" r:id="rId34"/>
    <p:sldId id="294" r:id="rId35"/>
    <p:sldId id="295" r:id="rId36"/>
    <p:sldId id="286" r:id="rId37"/>
    <p:sldId id="291" r:id="rId38"/>
    <p:sldId id="258" r:id="rId39"/>
    <p:sldId id="287" r:id="rId40"/>
  </p:sldIdLst>
  <p:sldSz cx="10801350" cy="7921625"/>
  <p:notesSz cx="6858000" cy="9144000"/>
  <p:defaultTextStyle>
    <a:defPPr>
      <a:defRPr lang="ru-RU"/>
    </a:defPPr>
    <a:lvl1pPr marL="0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34924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69848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04772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39696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74620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09544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744468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279392" algn="l" defTabSz="1069848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8" autoAdjust="0"/>
    <p:restoredTop sz="94660"/>
  </p:normalViewPr>
  <p:slideViewPr>
    <p:cSldViewPr>
      <p:cViewPr varScale="1">
        <p:scale>
          <a:sx n="60" d="100"/>
          <a:sy n="60" d="100"/>
        </p:scale>
        <p:origin x="-1320" y="-84"/>
      </p:cViewPr>
      <p:guideLst>
        <p:guide orient="horz" pos="2495"/>
        <p:guide pos="340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7F860-3D00-4A67-8727-8714DC7F4B1E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92200" y="685800"/>
            <a:ext cx="46736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4B060-D64D-47E7-8CC4-D3FDA894ADA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97580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34924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69848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04772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39696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74620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09544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744468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279392" algn="l" defTabSz="1069848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0101" y="2460839"/>
            <a:ext cx="9181148" cy="169801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20203" y="4488921"/>
            <a:ext cx="7560945" cy="202441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34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69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04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396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746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095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7444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2793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3232" y="5090378"/>
            <a:ext cx="9181148" cy="1573323"/>
          </a:xfrm>
        </p:spPr>
        <p:txBody>
          <a:bodyPr anchor="t"/>
          <a:lstStyle>
            <a:lvl1pPr algn="l">
              <a:defRPr sz="47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53232" y="3357523"/>
            <a:ext cx="9181148" cy="1732855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3492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69848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0477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13969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746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20954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74446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27939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40068" y="1848380"/>
            <a:ext cx="4770596" cy="522790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90686" y="1848380"/>
            <a:ext cx="4770596" cy="5227906"/>
          </a:xfrm>
        </p:spPr>
        <p:txBody>
          <a:bodyPr/>
          <a:lstStyle>
            <a:lvl1pPr>
              <a:defRPr sz="3300"/>
            </a:lvl1pPr>
            <a:lvl2pPr>
              <a:defRPr sz="28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773198"/>
            <a:ext cx="4772472" cy="738984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4924" indent="0">
              <a:buNone/>
              <a:defRPr sz="2300" b="1"/>
            </a:lvl2pPr>
            <a:lvl3pPr marL="1069848" indent="0">
              <a:buNone/>
              <a:defRPr sz="2100" b="1"/>
            </a:lvl3pPr>
            <a:lvl4pPr marL="1604772" indent="0">
              <a:buNone/>
              <a:defRPr sz="1900" b="1"/>
            </a:lvl4pPr>
            <a:lvl5pPr marL="2139696" indent="0">
              <a:buNone/>
              <a:defRPr sz="1900" b="1"/>
            </a:lvl5pPr>
            <a:lvl6pPr marL="2674620" indent="0">
              <a:buNone/>
              <a:defRPr sz="1900" b="1"/>
            </a:lvl6pPr>
            <a:lvl7pPr marL="3209544" indent="0">
              <a:buNone/>
              <a:defRPr sz="1900" b="1"/>
            </a:lvl7pPr>
            <a:lvl8pPr marL="3744468" indent="0">
              <a:buNone/>
              <a:defRPr sz="1900" b="1"/>
            </a:lvl8pPr>
            <a:lvl9pPr marL="427939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0068" y="2512182"/>
            <a:ext cx="4772472" cy="4564104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86936" y="1773198"/>
            <a:ext cx="4774347" cy="738984"/>
          </a:xfrm>
        </p:spPr>
        <p:txBody>
          <a:bodyPr anchor="b"/>
          <a:lstStyle>
            <a:lvl1pPr marL="0" indent="0">
              <a:buNone/>
              <a:defRPr sz="2800" b="1"/>
            </a:lvl1pPr>
            <a:lvl2pPr marL="534924" indent="0">
              <a:buNone/>
              <a:defRPr sz="2300" b="1"/>
            </a:lvl2pPr>
            <a:lvl3pPr marL="1069848" indent="0">
              <a:buNone/>
              <a:defRPr sz="2100" b="1"/>
            </a:lvl3pPr>
            <a:lvl4pPr marL="1604772" indent="0">
              <a:buNone/>
              <a:defRPr sz="1900" b="1"/>
            </a:lvl4pPr>
            <a:lvl5pPr marL="2139696" indent="0">
              <a:buNone/>
              <a:defRPr sz="1900" b="1"/>
            </a:lvl5pPr>
            <a:lvl6pPr marL="2674620" indent="0">
              <a:buNone/>
              <a:defRPr sz="1900" b="1"/>
            </a:lvl6pPr>
            <a:lvl7pPr marL="3209544" indent="0">
              <a:buNone/>
              <a:defRPr sz="1900" b="1"/>
            </a:lvl7pPr>
            <a:lvl8pPr marL="3744468" indent="0">
              <a:buNone/>
              <a:defRPr sz="1900" b="1"/>
            </a:lvl8pPr>
            <a:lvl9pPr marL="4279392" indent="0">
              <a:buNone/>
              <a:defRPr sz="19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86936" y="2512182"/>
            <a:ext cx="4774347" cy="4564104"/>
          </a:xfrm>
        </p:spPr>
        <p:txBody>
          <a:bodyPr/>
          <a:lstStyle>
            <a:lvl1pPr>
              <a:defRPr sz="2800"/>
            </a:lvl1pPr>
            <a:lvl2pPr>
              <a:defRPr sz="23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315398"/>
            <a:ext cx="3553570" cy="134227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23028" y="315399"/>
            <a:ext cx="6038255" cy="6760887"/>
          </a:xfrm>
        </p:spPr>
        <p:txBody>
          <a:bodyPr/>
          <a:lstStyle>
            <a:lvl1pPr>
              <a:defRPr sz="3700"/>
            </a:lvl1pPr>
            <a:lvl2pPr>
              <a:defRPr sz="3300"/>
            </a:lvl2pPr>
            <a:lvl3pPr>
              <a:defRPr sz="28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40068" y="1657674"/>
            <a:ext cx="3553570" cy="5418612"/>
          </a:xfrm>
        </p:spPr>
        <p:txBody>
          <a:bodyPr/>
          <a:lstStyle>
            <a:lvl1pPr marL="0" indent="0">
              <a:buNone/>
              <a:defRPr sz="1600"/>
            </a:lvl1pPr>
            <a:lvl2pPr marL="534924" indent="0">
              <a:buNone/>
              <a:defRPr sz="1400"/>
            </a:lvl2pPr>
            <a:lvl3pPr marL="1069848" indent="0">
              <a:buNone/>
              <a:defRPr sz="1200"/>
            </a:lvl3pPr>
            <a:lvl4pPr marL="1604772" indent="0">
              <a:buNone/>
              <a:defRPr sz="1100"/>
            </a:lvl4pPr>
            <a:lvl5pPr marL="2139696" indent="0">
              <a:buNone/>
              <a:defRPr sz="1100"/>
            </a:lvl5pPr>
            <a:lvl6pPr marL="2674620" indent="0">
              <a:buNone/>
              <a:defRPr sz="1100"/>
            </a:lvl6pPr>
            <a:lvl7pPr marL="3209544" indent="0">
              <a:buNone/>
              <a:defRPr sz="1100"/>
            </a:lvl7pPr>
            <a:lvl8pPr marL="3744468" indent="0">
              <a:buNone/>
              <a:defRPr sz="1100"/>
            </a:lvl8pPr>
            <a:lvl9pPr marL="427939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17140" y="5545137"/>
            <a:ext cx="6480810" cy="65463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117140" y="707812"/>
            <a:ext cx="6480810" cy="4752975"/>
          </a:xfrm>
        </p:spPr>
        <p:txBody>
          <a:bodyPr/>
          <a:lstStyle>
            <a:lvl1pPr marL="0" indent="0">
              <a:buNone/>
              <a:defRPr sz="3700"/>
            </a:lvl1pPr>
            <a:lvl2pPr marL="534924" indent="0">
              <a:buNone/>
              <a:defRPr sz="3300"/>
            </a:lvl2pPr>
            <a:lvl3pPr marL="1069848" indent="0">
              <a:buNone/>
              <a:defRPr sz="2800"/>
            </a:lvl3pPr>
            <a:lvl4pPr marL="1604772" indent="0">
              <a:buNone/>
              <a:defRPr sz="2300"/>
            </a:lvl4pPr>
            <a:lvl5pPr marL="2139696" indent="0">
              <a:buNone/>
              <a:defRPr sz="2300"/>
            </a:lvl5pPr>
            <a:lvl6pPr marL="2674620" indent="0">
              <a:buNone/>
              <a:defRPr sz="2300"/>
            </a:lvl6pPr>
            <a:lvl7pPr marL="3209544" indent="0">
              <a:buNone/>
              <a:defRPr sz="2300"/>
            </a:lvl7pPr>
            <a:lvl8pPr marL="3744468" indent="0">
              <a:buNone/>
              <a:defRPr sz="2300"/>
            </a:lvl8pPr>
            <a:lvl9pPr marL="4279392" indent="0">
              <a:buNone/>
              <a:defRPr sz="23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117140" y="6199772"/>
            <a:ext cx="6480810" cy="929690"/>
          </a:xfrm>
        </p:spPr>
        <p:txBody>
          <a:bodyPr/>
          <a:lstStyle>
            <a:lvl1pPr marL="0" indent="0">
              <a:buNone/>
              <a:defRPr sz="1600"/>
            </a:lvl1pPr>
            <a:lvl2pPr marL="534924" indent="0">
              <a:buNone/>
              <a:defRPr sz="1400"/>
            </a:lvl2pPr>
            <a:lvl3pPr marL="1069848" indent="0">
              <a:buNone/>
              <a:defRPr sz="1200"/>
            </a:lvl3pPr>
            <a:lvl4pPr marL="1604772" indent="0">
              <a:buNone/>
              <a:defRPr sz="1100"/>
            </a:lvl4pPr>
            <a:lvl5pPr marL="2139696" indent="0">
              <a:buNone/>
              <a:defRPr sz="1100"/>
            </a:lvl5pPr>
            <a:lvl6pPr marL="2674620" indent="0">
              <a:buNone/>
              <a:defRPr sz="1100"/>
            </a:lvl6pPr>
            <a:lvl7pPr marL="3209544" indent="0">
              <a:buNone/>
              <a:defRPr sz="1100"/>
            </a:lvl7pPr>
            <a:lvl8pPr marL="3744468" indent="0">
              <a:buNone/>
              <a:defRPr sz="1100"/>
            </a:lvl8pPr>
            <a:lvl9pPr marL="4279392" indent="0">
              <a:buNone/>
              <a:defRPr sz="11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830979" y="317233"/>
            <a:ext cx="2430304" cy="675905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40067" y="317233"/>
            <a:ext cx="7110889" cy="675905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5000" b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068" y="317232"/>
            <a:ext cx="9721215" cy="1320271"/>
          </a:xfrm>
          <a:prstGeom prst="rect">
            <a:avLst/>
          </a:prstGeom>
        </p:spPr>
        <p:txBody>
          <a:bodyPr vert="horz" lIns="106985" tIns="53492" rIns="106985" bIns="53492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0068" y="1848380"/>
            <a:ext cx="9721215" cy="5227906"/>
          </a:xfrm>
          <a:prstGeom prst="rect">
            <a:avLst/>
          </a:prstGeom>
        </p:spPr>
        <p:txBody>
          <a:bodyPr vert="horz" lIns="106985" tIns="53492" rIns="106985" bIns="53492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40067" y="7342173"/>
            <a:ext cx="2520315" cy="421753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E22CD6-BE0F-4821-AA03-6FD488A5DEF5}" type="datetimeFigureOut">
              <a:rPr lang="ru-RU" smtClean="0"/>
              <a:pPr/>
              <a:t>17.01.2016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90461" y="7342173"/>
            <a:ext cx="3420428" cy="421753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740968" y="7342173"/>
            <a:ext cx="2520315" cy="421753"/>
          </a:xfrm>
          <a:prstGeom prst="rect">
            <a:avLst/>
          </a:prstGeom>
        </p:spPr>
        <p:txBody>
          <a:bodyPr vert="horz" lIns="106985" tIns="53492" rIns="106985" bIns="53492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846202-694B-4A70-8BA5-0E94381D7BE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69848" rtl="0" eaLnBrk="1" latinLnBrk="0" hangingPunct="1">
        <a:spcBef>
          <a:spcPct val="0"/>
        </a:spcBef>
        <a:buNone/>
        <a:defRPr sz="51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1193" indent="-401193" algn="l" defTabSz="1069848" rtl="0" eaLnBrk="1" latinLnBrk="0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69252" indent="-334328" algn="l" defTabSz="1069848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37310" indent="-267462" algn="l" defTabSz="1069848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872234" indent="-267462" algn="l" defTabSz="1069848" rtl="0" eaLnBrk="1" latinLnBrk="0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407158" indent="-267462" algn="l" defTabSz="1069848" rtl="0" eaLnBrk="1" latinLnBrk="0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942082" indent="-267462" algn="l" defTabSz="10698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477006" indent="-267462" algn="l" defTabSz="10698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4011930" indent="-267462" algn="l" defTabSz="10698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546854" indent="-267462" algn="l" defTabSz="106984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34924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69848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772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39696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74620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09544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44468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79392" algn="l" defTabSz="106984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5" Type="http://schemas.openxmlformats.org/officeDocument/2006/relationships/image" Target="../media/image3.png"/><Relationship Id="rId4" Type="http://schemas.microsoft.com/office/2007/relationships/media" Target="../media/media1.mp3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7.jpeg"/><Relationship Id="rId4" Type="http://schemas.openxmlformats.org/officeDocument/2006/relationships/image" Target="../media/image56.jpe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1.jpeg"/><Relationship Id="rId4" Type="http://schemas.openxmlformats.org/officeDocument/2006/relationships/image" Target="../media/image60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59018" y="2214118"/>
            <a:ext cx="7167771" cy="1831578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600" b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Лесные жители</a:t>
            </a:r>
          </a:p>
          <a:p>
            <a:pPr algn="ctr"/>
            <a:r>
              <a:rPr lang="ru-RU" sz="5600" b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Краснодарского края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07232" y="217896"/>
            <a:ext cx="8481847" cy="1077525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3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Педагогический проект</a:t>
            </a:r>
          </a:p>
        </p:txBody>
      </p:sp>
      <p:pic>
        <p:nvPicPr>
          <p:cNvPr id="2" name="Iz_peredachi_V_mire_zhivotnyh_-_Glavnaya_tema_(iPlayer.fm)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 flipH="1" flipV="1">
            <a:off x="4968627" y="7057156"/>
            <a:ext cx="271264" cy="271264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227" y="1881416"/>
            <a:ext cx="9721215" cy="5227906"/>
          </a:xfrm>
        </p:spPr>
        <p:txBody>
          <a:bodyPr/>
          <a:lstStyle/>
          <a:p>
            <a:r>
              <a:rPr lang="ru-RU" sz="3200" i="1" dirty="0" smtClean="0"/>
              <a:t>Авторы </a:t>
            </a:r>
            <a:r>
              <a:rPr lang="ru-RU" sz="3200" i="1" dirty="0"/>
              <a:t>проекта </a:t>
            </a:r>
            <a:r>
              <a:rPr lang="en-US" sz="3200" i="1" dirty="0" smtClean="0"/>
              <a:t>: </a:t>
            </a:r>
            <a:r>
              <a:rPr lang="ru-RU" sz="3200" i="1" dirty="0" smtClean="0"/>
              <a:t>Н.С</a:t>
            </a:r>
            <a:r>
              <a:rPr lang="ru-RU" sz="3200" i="1" dirty="0"/>
              <a:t>. </a:t>
            </a:r>
            <a:r>
              <a:rPr lang="ru-RU" sz="3200" i="1" dirty="0" err="1"/>
              <a:t>Бибик</a:t>
            </a:r>
            <a:r>
              <a:rPr lang="ru-RU" sz="3200" i="1" dirty="0" smtClean="0"/>
              <a:t>. , Л.В .Усенко</a:t>
            </a:r>
            <a:endParaRPr lang="ru-RU" sz="3200" i="1" dirty="0"/>
          </a:p>
          <a:p>
            <a:r>
              <a:rPr lang="ru-RU" sz="3200" i="1" dirty="0" smtClean="0"/>
              <a:t>Руководитель проекта</a:t>
            </a:r>
            <a:r>
              <a:rPr lang="en-US" sz="3200" i="1" dirty="0" smtClean="0"/>
              <a:t>:</a:t>
            </a:r>
            <a:r>
              <a:rPr lang="ru-RU" sz="3200" i="1" dirty="0" smtClean="0"/>
              <a:t> </a:t>
            </a:r>
            <a:r>
              <a:rPr lang="ru-RU" sz="3200" i="1" dirty="0"/>
              <a:t>В.Н</a:t>
            </a:r>
            <a:r>
              <a:rPr lang="ru-RU" sz="3200" i="1" dirty="0" smtClean="0"/>
              <a:t>. Муратова</a:t>
            </a:r>
            <a:r>
              <a:rPr lang="ru-RU" sz="3200" i="1" dirty="0"/>
              <a:t>.</a:t>
            </a:r>
          </a:p>
          <a:p>
            <a:r>
              <a:rPr lang="ru-RU" sz="3200" i="1" dirty="0" smtClean="0"/>
              <a:t>Место </a:t>
            </a:r>
            <a:r>
              <a:rPr lang="ru-RU" sz="3200" i="1" dirty="0"/>
              <a:t>проведения МАДОУ №</a:t>
            </a:r>
            <a:r>
              <a:rPr lang="ru-RU" sz="3200" i="1" dirty="0" smtClean="0"/>
              <a:t>5. </a:t>
            </a:r>
            <a:r>
              <a:rPr lang="ru-RU" sz="3200" i="1" dirty="0" err="1" smtClean="0"/>
              <a:t>г.Курганинск</a:t>
            </a:r>
            <a:r>
              <a:rPr lang="ru-RU" sz="3200" i="1" dirty="0" smtClean="0"/>
              <a:t>.</a:t>
            </a:r>
            <a:endParaRPr lang="ru-RU" sz="3200" i="1" dirty="0"/>
          </a:p>
          <a:p>
            <a:r>
              <a:rPr lang="ru-RU" sz="3200" i="1" dirty="0" smtClean="0"/>
              <a:t>Сроки </a:t>
            </a:r>
            <a:r>
              <a:rPr lang="ru-RU" sz="3200" i="1" dirty="0"/>
              <a:t>проведения октябрь-декабрь 2015г.</a:t>
            </a:r>
          </a:p>
          <a:p>
            <a:r>
              <a:rPr lang="ru-RU" sz="3200" i="1" dirty="0" smtClean="0"/>
              <a:t>Вид </a:t>
            </a:r>
            <a:r>
              <a:rPr lang="ru-RU" sz="3200" i="1" dirty="0"/>
              <a:t>проекта </a:t>
            </a:r>
            <a:r>
              <a:rPr lang="en-US" sz="3200" i="1" dirty="0" smtClean="0"/>
              <a:t>: </a:t>
            </a:r>
            <a:r>
              <a:rPr lang="ru-RU" sz="3200" i="1" dirty="0" smtClean="0"/>
              <a:t>познавательно- </a:t>
            </a:r>
            <a:r>
              <a:rPr lang="ru-RU" sz="3200" i="1" dirty="0"/>
              <a:t>исследовательский.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80395" y="360412"/>
            <a:ext cx="44342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Паспорт проекта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67227" y="1881416"/>
            <a:ext cx="9721215" cy="5227906"/>
          </a:xfrm>
        </p:spPr>
        <p:txBody>
          <a:bodyPr/>
          <a:lstStyle/>
          <a:p>
            <a:pPr marL="0" indent="0">
              <a:buNone/>
            </a:pPr>
            <a:r>
              <a:rPr lang="ru-RU" sz="3200" i="1" dirty="0"/>
              <a:t>конкретизировать и расширить представления детей о диких животных Кубани.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308158" y="360412"/>
            <a:ext cx="157870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Цель </a:t>
            </a:r>
            <a:r>
              <a:rPr lang="en-US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02206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32123" y="1079805"/>
            <a:ext cx="9721215" cy="5227906"/>
          </a:xfrm>
        </p:spPr>
        <p:txBody>
          <a:bodyPr>
            <a:noAutofit/>
          </a:bodyPr>
          <a:lstStyle/>
          <a:p>
            <a:r>
              <a:rPr lang="ru-RU" sz="3200" i="1" dirty="0"/>
              <a:t>развивать эстетическое восприятие образа животных и умение передавать увиденное в рисунках, поделках;</a:t>
            </a:r>
          </a:p>
          <a:p>
            <a:r>
              <a:rPr lang="ru-RU" sz="3200" i="1" dirty="0"/>
              <a:t>воспитывать бережное отношение к богатству родной природы, желание ее охранять и оказывать посильную помощь животным;</a:t>
            </a:r>
          </a:p>
          <a:p>
            <a:r>
              <a:rPr lang="ru-RU" sz="3200" i="1" dirty="0"/>
              <a:t>формировать представления о диких животных, посредствам чтения художественной литературы;</a:t>
            </a:r>
          </a:p>
          <a:p>
            <a:r>
              <a:rPr lang="ru-RU" sz="3200" i="1" dirty="0"/>
              <a:t>создавать в группе условия для расширения представлений о диких животных</a:t>
            </a:r>
            <a:r>
              <a:rPr lang="ru-RU" sz="3200" i="1" dirty="0" smtClean="0"/>
              <a:t>;</a:t>
            </a:r>
            <a:endParaRPr lang="ru-RU" sz="3200" i="1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744491" y="144388"/>
            <a:ext cx="2076209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Задачи</a:t>
            </a:r>
            <a:r>
              <a:rPr lang="en-US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: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927032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88107" y="504428"/>
            <a:ext cx="9793223" cy="5875978"/>
          </a:xfrm>
        </p:spPr>
        <p:txBody>
          <a:bodyPr>
            <a:noAutofit/>
          </a:bodyPr>
          <a:lstStyle/>
          <a:p>
            <a:r>
              <a:rPr lang="ru-RU" sz="3200" i="1" dirty="0"/>
              <a:t>развивать умение совместного творчества и сотрудничества семьи  и детского сада</a:t>
            </a:r>
            <a:r>
              <a:rPr lang="ru-RU" sz="3200" i="1" dirty="0" smtClean="0"/>
              <a:t>.</a:t>
            </a:r>
            <a:endParaRPr lang="en-US" sz="3200" i="1" dirty="0" smtClean="0"/>
          </a:p>
          <a:p>
            <a:r>
              <a:rPr lang="ru-RU" sz="3200" i="1" dirty="0" smtClean="0"/>
              <a:t>дать </a:t>
            </a:r>
            <a:r>
              <a:rPr lang="ru-RU" sz="3200" i="1" dirty="0"/>
              <a:t>представление о диких животных лесов нашего края, их образе жизни, питании, жилище, о том, как готовятся к зиме;</a:t>
            </a:r>
          </a:p>
          <a:p>
            <a:r>
              <a:rPr lang="ru-RU" sz="3200" i="1" dirty="0" smtClean="0"/>
              <a:t>закрепить </a:t>
            </a:r>
            <a:r>
              <a:rPr lang="ru-RU" sz="3200" i="1" dirty="0"/>
              <a:t>знания детей о животных нашего края;</a:t>
            </a:r>
          </a:p>
          <a:p>
            <a:r>
              <a:rPr lang="ru-RU" sz="3200" i="1" dirty="0" smtClean="0"/>
              <a:t>развивать </a:t>
            </a:r>
            <a:r>
              <a:rPr lang="ru-RU" sz="3200" i="1" dirty="0"/>
              <a:t>связную речь через составление описательного рассказа о животных;</a:t>
            </a:r>
          </a:p>
          <a:p>
            <a:r>
              <a:rPr lang="ru-RU" sz="3200" i="1" dirty="0" smtClean="0"/>
              <a:t>формировать </a:t>
            </a:r>
            <a:r>
              <a:rPr lang="ru-RU" sz="3200" i="1" dirty="0"/>
              <a:t>представление о значении диких животных в природе и для </a:t>
            </a:r>
            <a:r>
              <a:rPr lang="ru-RU" sz="3200" i="1" dirty="0" smtClean="0"/>
              <a:t>человека</a:t>
            </a:r>
            <a:r>
              <a:rPr lang="en-US" sz="3200" i="1" dirty="0"/>
              <a:t>.</a:t>
            </a:r>
            <a:endParaRPr lang="ru-RU" sz="3200" i="1" dirty="0"/>
          </a:p>
        </p:txBody>
      </p:sp>
    </p:spTree>
    <p:extLst>
      <p:ext uri="{BB962C8B-B14F-4D97-AF65-F5344CB8AC3E}">
        <p14:creationId xmlns:p14="http://schemas.microsoft.com/office/powerpoint/2010/main" xmlns="" val="2636710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4427" y="5707507"/>
            <a:ext cx="2634806" cy="22141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22578" y="5018399"/>
            <a:ext cx="1752943" cy="1800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9683" y="5018399"/>
            <a:ext cx="1739130" cy="1800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80484" y="851530"/>
            <a:ext cx="2506159" cy="2424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02727" y="1025240"/>
            <a:ext cx="2060558" cy="1956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4903" y="1"/>
            <a:ext cx="1764595" cy="2003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3673" y="2645959"/>
            <a:ext cx="1695826" cy="23434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2014" y="1431760"/>
            <a:ext cx="1498313" cy="18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06491" y="2036311"/>
            <a:ext cx="1498313" cy="18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8314" y="1935271"/>
            <a:ext cx="1498313" cy="18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37486" y="4096043"/>
            <a:ext cx="1498313" cy="18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6329" y="4081744"/>
            <a:ext cx="1498313" cy="18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67124" y="4543044"/>
            <a:ext cx="1498313" cy="1844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826443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/>
              <a:t>Наблюдая за детьми в свободной деятельности, мы выявили, что дети  имеют недостаточные представления о диких животных, об их детенышах, особенностях внешнего вида, условиях и среде обитания, повадках. Затрудняются в составлении связного рассказа, поэтому им требуется помощь взрослого.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56459" y="452673"/>
            <a:ext cx="251729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Проблема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83440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139" y="1224508"/>
            <a:ext cx="10009112" cy="604867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i="1" dirty="0" smtClean="0"/>
              <a:t>Дошкольный возраст – это то время, когда ребенок открыт миру и готов получать новые знания и опыт. В этом возрасте актуальным является формирование основ нравственности посредствам экологического образования, эмоциональной отзывчивости, способности к сопереживанию. В современных условиях, проблема экологического воспитания дошкольников приобретает особую остроту и актуальность</a:t>
            </a:r>
            <a:r>
              <a:rPr lang="ru-RU" sz="3200" i="1" dirty="0"/>
              <a:t>. Огромную роль в экологическом образовании детей дошкольного играет практическая, исследовательская деятельность в природных условиях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024411" y="288404"/>
            <a:ext cx="381867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Актуальность 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482202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76139" y="504428"/>
            <a:ext cx="9721215" cy="522790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 smtClean="0"/>
              <a:t>Ведь </a:t>
            </a:r>
            <a:r>
              <a:rPr lang="ru-RU" sz="3200" i="1" dirty="0"/>
              <a:t>в процессе детского исследования ребенок получает конкретные познавательные навыки; учиться наблюдать, рассуждать, сравнивать, анализировать, делать выводы о обобщения, развивает познавательные особенности. В нашем проекте: « Лесные жители Краснодарского края», дети и родители из разных источников могут получить информацию о диких животных Кубани, узнать для себя новое и интересное и поделиться своими знаниями.</a:t>
            </a:r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07018" y="5005852"/>
            <a:ext cx="5688632" cy="2692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90868" y="6049044"/>
            <a:ext cx="1487487" cy="1427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847555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i="1" dirty="0"/>
              <a:t>У дошкольников будут сформированы знания о диких животных лесов Кубани. Дети смогут узнавать их по описанию, составлять описательные рассказы о животных использую опорную схему. Знать среду обитания, о времени года когда животное готовиться к зиме. Осознание приносимой пользы диких животных. Будет создана соответствующая  предметно-развивающая среда. Повыситься активность родителей в совместной творческой деятельности.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308898" y="216396"/>
            <a:ext cx="619996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Ожидаемые результаты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56729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Подготовительный этап</a:t>
            </a:r>
          </a:p>
          <a:p>
            <a:r>
              <a:rPr lang="ru-RU" i="1" dirty="0" smtClean="0"/>
              <a:t>Основной этап</a:t>
            </a:r>
          </a:p>
          <a:p>
            <a:r>
              <a:rPr lang="ru-RU" i="1" dirty="0" smtClean="0"/>
              <a:t>Заключительный этап</a:t>
            </a:r>
          </a:p>
          <a:p>
            <a:r>
              <a:rPr lang="ru-RU" i="1" dirty="0" smtClean="0"/>
              <a:t>Презентационный этап</a:t>
            </a:r>
            <a:endParaRPr lang="ru-RU" i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220963" y="216396"/>
            <a:ext cx="6359433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План реализации проекта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32611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6099" y="1152500"/>
            <a:ext cx="10225136" cy="648072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sz="6700" i="1" dirty="0"/>
              <a:t>• Выбор темы, определение цели и задач, </a:t>
            </a:r>
            <a:r>
              <a:rPr lang="ru-RU" sz="6700" i="1" dirty="0" smtClean="0"/>
              <a:t>сроков            реализации </a:t>
            </a:r>
            <a:r>
              <a:rPr lang="ru-RU" sz="6700" i="1" dirty="0"/>
              <a:t>проекта.</a:t>
            </a:r>
          </a:p>
          <a:p>
            <a:pPr marL="0" indent="0">
              <a:buNone/>
            </a:pPr>
            <a:r>
              <a:rPr lang="ru-RU" sz="6700" i="1" dirty="0" smtClean="0"/>
              <a:t>• </a:t>
            </a:r>
            <a:r>
              <a:rPr lang="ru-RU" sz="6700" i="1" dirty="0"/>
              <a:t>Сбор, анализ, систематизация информации по теме проекта.</a:t>
            </a:r>
          </a:p>
          <a:p>
            <a:pPr marL="0" indent="0">
              <a:buNone/>
            </a:pPr>
            <a:r>
              <a:rPr lang="ru-RU" sz="6700" i="1" dirty="0" smtClean="0"/>
              <a:t>• </a:t>
            </a:r>
            <a:r>
              <a:rPr lang="ru-RU" sz="6700" i="1" dirty="0"/>
              <a:t>Составление плана работы по реализации проекта, </a:t>
            </a:r>
            <a:r>
              <a:rPr lang="ru-RU" sz="6700" i="1" dirty="0" smtClean="0"/>
              <a:t>разработка конспектов </a:t>
            </a:r>
            <a:r>
              <a:rPr lang="ru-RU" sz="6700" i="1" dirty="0"/>
              <a:t>непосредственно образовательной деятельности,</a:t>
            </a:r>
          </a:p>
          <a:p>
            <a:pPr marL="0" indent="0">
              <a:buNone/>
            </a:pPr>
            <a:r>
              <a:rPr lang="ru-RU" sz="6700" i="1" dirty="0"/>
              <a:t>определение предполагаемых результатов.</a:t>
            </a:r>
          </a:p>
          <a:p>
            <a:pPr marL="0" indent="0">
              <a:buNone/>
            </a:pPr>
            <a:r>
              <a:rPr lang="ru-RU" sz="6700" i="1" dirty="0" smtClean="0"/>
              <a:t>• </a:t>
            </a:r>
            <a:r>
              <a:rPr lang="ru-RU" sz="6700" i="1" dirty="0"/>
              <a:t>Подбор наглядных пособий.</a:t>
            </a:r>
          </a:p>
          <a:p>
            <a:pPr marL="0" indent="0">
              <a:buNone/>
            </a:pPr>
            <a:r>
              <a:rPr lang="ru-RU" sz="6700" i="1" dirty="0" smtClean="0"/>
              <a:t>• </a:t>
            </a:r>
            <a:r>
              <a:rPr lang="ru-RU" sz="6700" i="1" dirty="0"/>
              <a:t>Подборка методической литературы по теме «Лесные жители краснодарского края»</a:t>
            </a:r>
          </a:p>
          <a:p>
            <a:pPr marL="0" indent="0">
              <a:buNone/>
            </a:pPr>
            <a:r>
              <a:rPr lang="ru-RU" sz="6700" i="1" dirty="0" smtClean="0"/>
              <a:t>• </a:t>
            </a:r>
            <a:r>
              <a:rPr lang="ru-RU" sz="6700" i="1" dirty="0"/>
              <a:t>Привлечение родителей к работе по реализации проекта.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088307" y="216396"/>
            <a:ext cx="6271012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Подготовительный этап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72553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i="1" dirty="0"/>
              <a:t>• проведение познавательных бесед;</a:t>
            </a:r>
          </a:p>
          <a:p>
            <a:pPr marL="0" indent="0">
              <a:buNone/>
            </a:pPr>
            <a:r>
              <a:rPr lang="ru-RU" sz="3200" i="1" dirty="0" smtClean="0"/>
              <a:t>• </a:t>
            </a:r>
            <a:r>
              <a:rPr lang="ru-RU" sz="3200" i="1" dirty="0"/>
              <a:t>организация продуктивных видов деятельности;</a:t>
            </a:r>
          </a:p>
          <a:p>
            <a:pPr marL="0" indent="0">
              <a:buNone/>
            </a:pPr>
            <a:r>
              <a:rPr lang="ru-RU" sz="3200" i="1" dirty="0" smtClean="0"/>
              <a:t>• </a:t>
            </a:r>
            <a:r>
              <a:rPr lang="ru-RU" sz="3200" i="1" dirty="0"/>
              <a:t>чтение художественной литературы;</a:t>
            </a:r>
          </a:p>
          <a:p>
            <a:pPr marL="0" indent="0">
              <a:buNone/>
            </a:pPr>
            <a:r>
              <a:rPr lang="ru-RU" sz="3200" i="1" dirty="0" smtClean="0"/>
              <a:t>• </a:t>
            </a:r>
            <a:r>
              <a:rPr lang="ru-RU" sz="3200" i="1" dirty="0"/>
              <a:t>заучивание стихотворений о животных</a:t>
            </a:r>
          </a:p>
          <a:p>
            <a:pPr marL="0" indent="0">
              <a:buNone/>
            </a:pP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081726" y="107554"/>
            <a:ext cx="374012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Основной этап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850177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664371" y="216396"/>
            <a:ext cx="500784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Виды деятельности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832" y="1152500"/>
            <a:ext cx="3341687" cy="103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08387" y="2142370"/>
            <a:ext cx="3341687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0715" y="3096716"/>
            <a:ext cx="3487737" cy="103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1906" y="4277904"/>
            <a:ext cx="3554413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2183" y="5314542"/>
            <a:ext cx="3384375" cy="1184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53358" y="6097531"/>
            <a:ext cx="3414713" cy="1103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7001400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Дидактические </a:t>
            </a:r>
            <a:r>
              <a:rPr lang="ru-RU" sz="3600" dirty="0"/>
              <a:t>игры  </a:t>
            </a:r>
            <a:endParaRPr lang="ru-RU" sz="3600" dirty="0" smtClean="0"/>
          </a:p>
          <a:p>
            <a:r>
              <a:rPr lang="ru-RU" sz="3600" dirty="0" smtClean="0"/>
              <a:t>Подвижные </a:t>
            </a:r>
            <a:r>
              <a:rPr lang="ru-RU" sz="3600" dirty="0"/>
              <a:t>игры </a:t>
            </a:r>
            <a:endParaRPr lang="ru-RU" sz="3600" dirty="0" smtClean="0"/>
          </a:p>
          <a:p>
            <a:r>
              <a:rPr lang="ru-RU" sz="3600" dirty="0" smtClean="0"/>
              <a:t> </a:t>
            </a:r>
            <a:r>
              <a:rPr lang="ru-RU" sz="3600" dirty="0"/>
              <a:t>Пальчиковые игры   </a:t>
            </a:r>
            <a:endParaRPr lang="ru-RU" sz="3600" dirty="0" smtClean="0"/>
          </a:p>
          <a:p>
            <a:r>
              <a:rPr lang="ru-RU" sz="3600" dirty="0" smtClean="0"/>
              <a:t> </a:t>
            </a:r>
            <a:r>
              <a:rPr lang="ru-RU" sz="3600" dirty="0"/>
              <a:t>Драматизация сказки                            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2123" y="31328"/>
            <a:ext cx="968406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Основные формы реализации проекта . </a:t>
            </a:r>
          </a:p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Игровая </a:t>
            </a:r>
            <a:r>
              <a:rPr lang="ru-RU" sz="4000" b="1" i="1" cap="none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31828359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28203" y="1440532"/>
            <a:ext cx="4772472" cy="738984"/>
          </a:xfrm>
        </p:spPr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</a:rPr>
              <a:t>«Покорми животных»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455" y="2629999"/>
            <a:ext cx="5172952" cy="4158794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192763" y="1440532"/>
            <a:ext cx="4774347" cy="738984"/>
          </a:xfrm>
        </p:spPr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</a:rPr>
              <a:t>«Где , чей хвост?»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936" y="2649429"/>
            <a:ext cx="5314414" cy="4139364"/>
          </a:xfrm>
        </p:spPr>
      </p:pic>
      <p:sp>
        <p:nvSpPr>
          <p:cNvPr id="11" name="Прямоугольник 10"/>
          <p:cNvSpPr/>
          <p:nvPr/>
        </p:nvSpPr>
        <p:spPr>
          <a:xfrm>
            <a:off x="1504044" y="134721"/>
            <a:ext cx="7793262" cy="831304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700" b="1" i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Настольно-печатные игры</a:t>
            </a:r>
          </a:p>
        </p:txBody>
      </p:sp>
    </p:spTree>
    <p:extLst>
      <p:ext uri="{BB962C8B-B14F-4D97-AF65-F5344CB8AC3E}">
        <p14:creationId xmlns:p14="http://schemas.microsoft.com/office/powerpoint/2010/main" xmlns="" val="14880162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52286" y="1216008"/>
            <a:ext cx="4772472" cy="738984"/>
          </a:xfrm>
        </p:spPr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</a:rPr>
              <a:t>«Кто, где живёт?»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380470"/>
            <a:ext cx="5145497" cy="4348961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570794" y="1216008"/>
            <a:ext cx="4774347" cy="738984"/>
          </a:xfrm>
        </p:spPr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</a:rPr>
              <a:t>«Собери картинку»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0675" y="2380470"/>
            <a:ext cx="5400675" cy="4329948"/>
          </a:xfrm>
        </p:spPr>
      </p:pic>
    </p:spTree>
    <p:extLst>
      <p:ext uri="{BB962C8B-B14F-4D97-AF65-F5344CB8AC3E}">
        <p14:creationId xmlns:p14="http://schemas.microsoft.com/office/powerpoint/2010/main" xmlns="" val="301248425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2168416" y="134721"/>
            <a:ext cx="6124280" cy="738984"/>
          </a:xfrm>
        </p:spPr>
        <p:txBody>
          <a:bodyPr>
            <a:noAutofit/>
          </a:bodyPr>
          <a:lstStyle/>
          <a:p>
            <a:pPr algn="ctr"/>
            <a:r>
              <a:rPr lang="ru-RU" dirty="0" smtClean="0">
                <a:solidFill>
                  <a:srgbClr val="7030A0"/>
                </a:solidFill>
              </a:rPr>
              <a:t>«Засели зверей в свой домик»</a:t>
            </a:r>
            <a:endParaRPr lang="ru-RU" dirty="0">
              <a:solidFill>
                <a:srgbClr val="7030A0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455" y="2214119"/>
            <a:ext cx="5258012" cy="4328524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54980" y="2214119"/>
            <a:ext cx="5272890" cy="4329210"/>
          </a:xfrm>
        </p:spPr>
      </p:pic>
    </p:spTree>
    <p:extLst>
      <p:ext uri="{BB962C8B-B14F-4D97-AF65-F5344CB8AC3E}">
        <p14:creationId xmlns:p14="http://schemas.microsoft.com/office/powerpoint/2010/main" xmlns="" val="139227480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637346" y="1132832"/>
            <a:ext cx="4772472" cy="738984"/>
          </a:xfrm>
        </p:spPr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</a:rPr>
              <a:t>«Я и моя мама»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455" y="2130943"/>
            <a:ext cx="5172952" cy="4411699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5655854" y="1216008"/>
            <a:ext cx="4774347" cy="738984"/>
          </a:xfrm>
        </p:spPr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</a:rPr>
              <a:t>Лото «В мире животных»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936" y="2130943"/>
            <a:ext cx="5314414" cy="4412386"/>
          </a:xfrm>
        </p:spPr>
      </p:pic>
    </p:spTree>
    <p:extLst>
      <p:ext uri="{BB962C8B-B14F-4D97-AF65-F5344CB8AC3E}">
        <p14:creationId xmlns:p14="http://schemas.microsoft.com/office/powerpoint/2010/main" xmlns="" val="333950493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552286" y="1465535"/>
            <a:ext cx="4772472" cy="738984"/>
          </a:xfrm>
        </p:spPr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</a:rPr>
              <a:t>«У медведя во бору»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455" y="2629999"/>
            <a:ext cx="5149877" cy="4241970"/>
          </a:xfrm>
        </p:spPr>
      </p:pic>
      <p:sp>
        <p:nvSpPr>
          <p:cNvPr id="7" name="Текст 6"/>
          <p:cNvSpPr>
            <a:spLocks noGrp="1"/>
          </p:cNvSpPr>
          <p:nvPr>
            <p:ph type="body" sz="quarter" idx="3"/>
          </p:nvPr>
        </p:nvSpPr>
        <p:spPr>
          <a:xfrm>
            <a:off x="6027004" y="1465535"/>
            <a:ext cx="4774347" cy="738984"/>
          </a:xfrm>
        </p:spPr>
        <p:txBody>
          <a:bodyPr/>
          <a:lstStyle/>
          <a:p>
            <a:r>
              <a:rPr lang="ru-RU" i="1" dirty="0" smtClean="0">
                <a:solidFill>
                  <a:srgbClr val="7030A0"/>
                </a:solidFill>
              </a:rPr>
              <a:t>«Хитрая лиса»</a:t>
            </a:r>
            <a:endParaRPr lang="ru-RU" i="1" dirty="0">
              <a:solidFill>
                <a:srgbClr val="7030A0"/>
              </a:solidFill>
            </a:endParaRPr>
          </a:p>
        </p:txBody>
      </p:sp>
      <p:pic>
        <p:nvPicPr>
          <p:cNvPr id="12" name="Объект 11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5736" y="2624304"/>
            <a:ext cx="5349905" cy="4247665"/>
          </a:xfrm>
        </p:spPr>
      </p:pic>
      <p:sp>
        <p:nvSpPr>
          <p:cNvPr id="13" name="Прямоугольник 12"/>
          <p:cNvSpPr/>
          <p:nvPr/>
        </p:nvSpPr>
        <p:spPr>
          <a:xfrm>
            <a:off x="2641882" y="217897"/>
            <a:ext cx="4961076" cy="831304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700" b="1" i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Подвижные игры</a:t>
            </a:r>
          </a:p>
        </p:txBody>
      </p:sp>
    </p:spTree>
    <p:extLst>
      <p:ext uri="{BB962C8B-B14F-4D97-AF65-F5344CB8AC3E}">
        <p14:creationId xmlns:p14="http://schemas.microsoft.com/office/powerpoint/2010/main" xmlns="" val="1563572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Объект 12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463647"/>
            <a:ext cx="5312540" cy="4078996"/>
          </a:xfrm>
        </p:spPr>
      </p:pic>
      <p:pic>
        <p:nvPicPr>
          <p:cNvPr id="15" name="Объект 14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936" y="2463647"/>
            <a:ext cx="5314414" cy="4079682"/>
          </a:xfrm>
        </p:spPr>
      </p:pic>
      <p:sp>
        <p:nvSpPr>
          <p:cNvPr id="16" name="Прямоугольник 15"/>
          <p:cNvSpPr/>
          <p:nvPr/>
        </p:nvSpPr>
        <p:spPr>
          <a:xfrm>
            <a:off x="3049565" y="467424"/>
            <a:ext cx="5215120" cy="831304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700" b="1" i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П/И «Волк во рву»</a:t>
            </a:r>
          </a:p>
        </p:txBody>
      </p:sp>
    </p:spTree>
    <p:extLst>
      <p:ext uri="{BB962C8B-B14F-4D97-AF65-F5344CB8AC3E}">
        <p14:creationId xmlns:p14="http://schemas.microsoft.com/office/powerpoint/2010/main" xmlns="" val="642523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87955" y="2429827"/>
            <a:ext cx="5425440" cy="4065270"/>
          </a:xfrm>
        </p:spPr>
      </p:pic>
      <p:sp>
        <p:nvSpPr>
          <p:cNvPr id="6" name="Прямоугольник 5"/>
          <p:cNvSpPr/>
          <p:nvPr/>
        </p:nvSpPr>
        <p:spPr>
          <a:xfrm>
            <a:off x="2088307" y="720452"/>
            <a:ext cx="6984776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Пальчиковые игры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379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47703" y="1595449"/>
            <a:ext cx="8165707" cy="5983059"/>
          </a:xfrm>
        </p:spPr>
      </p:pic>
      <p:sp>
        <p:nvSpPr>
          <p:cNvPr id="6" name="Прямоугольник 5"/>
          <p:cNvSpPr/>
          <p:nvPr/>
        </p:nvSpPr>
        <p:spPr>
          <a:xfrm>
            <a:off x="2169690" y="30050"/>
            <a:ext cx="6480851" cy="1554579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700" b="1" i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Драматизация сказки </a:t>
            </a:r>
          </a:p>
          <a:p>
            <a:pPr algn="ctr"/>
            <a:r>
              <a:rPr lang="ru-RU" sz="4700" b="1" i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«Зимовье зверей»</a:t>
            </a:r>
          </a:p>
        </p:txBody>
      </p:sp>
    </p:spTree>
    <p:extLst>
      <p:ext uri="{BB962C8B-B14F-4D97-AF65-F5344CB8AC3E}">
        <p14:creationId xmlns:p14="http://schemas.microsoft.com/office/powerpoint/2010/main" xmlns="" val="38929093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беседы </a:t>
            </a:r>
          </a:p>
          <a:p>
            <a:r>
              <a:rPr lang="ru-RU" i="1" dirty="0" smtClean="0"/>
              <a:t>занятия по развитию речи </a:t>
            </a:r>
          </a:p>
          <a:p>
            <a:r>
              <a:rPr lang="ru-RU" i="1" dirty="0" smtClean="0"/>
              <a:t>заучивание стихов</a:t>
            </a:r>
          </a:p>
          <a:p>
            <a:r>
              <a:rPr lang="ru-RU" i="1" dirty="0" smtClean="0"/>
              <a:t>отгадывание загадок </a:t>
            </a:r>
          </a:p>
          <a:p>
            <a:r>
              <a:rPr lang="ru-RU" i="1" dirty="0" smtClean="0"/>
              <a:t>знакомство с пословицами и поговорками </a:t>
            </a:r>
          </a:p>
          <a:p>
            <a:r>
              <a:rPr lang="ru-RU" i="1" dirty="0" smtClean="0"/>
              <a:t>составление рассказов по опорным схемам</a:t>
            </a:r>
            <a:endParaRPr lang="ru-RU" i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92288" y="217897"/>
            <a:ext cx="9616775" cy="831304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700" b="1" i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Коммуникативная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39814464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068" y="3045826"/>
            <a:ext cx="4772472" cy="3496815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936" y="3045139"/>
            <a:ext cx="4774347" cy="3498189"/>
          </a:xfrm>
        </p:spPr>
      </p:pic>
      <p:sp>
        <p:nvSpPr>
          <p:cNvPr id="11" name="Прямоугольник 10"/>
          <p:cNvSpPr/>
          <p:nvPr/>
        </p:nvSpPr>
        <p:spPr>
          <a:xfrm>
            <a:off x="923801" y="217897"/>
            <a:ext cx="9001350" cy="1554579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700" b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Составление рассказов о </a:t>
            </a:r>
          </a:p>
          <a:p>
            <a:pPr algn="ctr"/>
            <a:r>
              <a:rPr lang="ru-RU" sz="4700" b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«Диких животных наших лесов»</a:t>
            </a:r>
          </a:p>
        </p:txBody>
      </p:sp>
    </p:spTree>
    <p:extLst>
      <p:ext uri="{BB962C8B-B14F-4D97-AF65-F5344CB8AC3E}">
        <p14:creationId xmlns:p14="http://schemas.microsoft.com/office/powerpoint/2010/main" xmlns="" val="35837408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068" y="3045826"/>
            <a:ext cx="4772472" cy="3496815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86936" y="3045139"/>
            <a:ext cx="4774347" cy="3498189"/>
          </a:xfrm>
        </p:spPr>
      </p:pic>
      <p:sp>
        <p:nvSpPr>
          <p:cNvPr id="2" name="Прямоугольник 1"/>
          <p:cNvSpPr/>
          <p:nvPr/>
        </p:nvSpPr>
        <p:spPr>
          <a:xfrm>
            <a:off x="2808266" y="288404"/>
            <a:ext cx="5184817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Наглядный материал 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70031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Работа в книжном уголке </a:t>
            </a:r>
          </a:p>
          <a:p>
            <a:r>
              <a:rPr lang="ru-RU" dirty="0" smtClean="0"/>
              <a:t>Чтение русских сказок о животных </a:t>
            </a:r>
          </a:p>
          <a:p>
            <a:r>
              <a:rPr lang="ru-RU" dirty="0" smtClean="0"/>
              <a:t>Чтение рассказов и стихов </a:t>
            </a:r>
          </a:p>
          <a:p>
            <a:r>
              <a:rPr lang="ru-RU" dirty="0" smtClean="0"/>
              <a:t>Чтение и рассматривание энциклопедий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40235" y="216396"/>
            <a:ext cx="677057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Восприятие художественной</a:t>
            </a:r>
          </a:p>
          <a:p>
            <a:pPr algn="ctr"/>
            <a:r>
              <a:rPr lang="ru-RU" sz="4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литературы</a:t>
            </a:r>
            <a:endParaRPr lang="ru-RU" sz="4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34150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167" y="3960813"/>
            <a:ext cx="4772472" cy="3496815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0794" y="3960812"/>
            <a:ext cx="4774347" cy="3498189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0794" y="279197"/>
            <a:ext cx="4763329" cy="352061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2168" y="279196"/>
            <a:ext cx="4767793" cy="3493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916168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286" y="4127165"/>
            <a:ext cx="4772472" cy="3496815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0794" y="4127164"/>
            <a:ext cx="4774347" cy="3498189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0794" y="511519"/>
            <a:ext cx="4763329" cy="349148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2286" y="511520"/>
            <a:ext cx="4776380" cy="3449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104206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9750" y="3006416"/>
            <a:ext cx="4772025" cy="3575667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44691" y="3024708"/>
            <a:ext cx="4775200" cy="3578046"/>
          </a:xfrm>
        </p:spPr>
      </p:pic>
      <p:sp>
        <p:nvSpPr>
          <p:cNvPr id="11" name="Прямоугольник 10"/>
          <p:cNvSpPr/>
          <p:nvPr/>
        </p:nvSpPr>
        <p:spPr>
          <a:xfrm>
            <a:off x="1268263" y="792460"/>
            <a:ext cx="8339847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4800" b="1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Рассматривание иллюстраций</a:t>
            </a:r>
            <a:endParaRPr lang="ru-RU" sz="48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65026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i="1" dirty="0" smtClean="0"/>
              <a:t>Занятия по рисованию и аппликации</a:t>
            </a:r>
          </a:p>
          <a:p>
            <a:r>
              <a:rPr lang="ru-RU" i="1" dirty="0" smtClean="0"/>
              <a:t>раскрашивание раскрасок «Дикие животные»</a:t>
            </a:r>
            <a:endParaRPr lang="ru-RU" i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836027" y="50297"/>
            <a:ext cx="8815593" cy="1554579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700" b="1" i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Художественно-продуктивная</a:t>
            </a:r>
          </a:p>
          <a:p>
            <a:pPr algn="ctr"/>
            <a:r>
              <a:rPr lang="ru-RU" sz="4700" b="1" i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xmlns="" val="34970548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7455" y="2297295"/>
            <a:ext cx="5258012" cy="4245348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0794" y="2297295"/>
            <a:ext cx="5230556" cy="4246034"/>
          </a:xfrm>
        </p:spPr>
      </p:pic>
      <p:sp>
        <p:nvSpPr>
          <p:cNvPr id="11" name="Прямоугольник 10"/>
          <p:cNvSpPr/>
          <p:nvPr/>
        </p:nvSpPr>
        <p:spPr>
          <a:xfrm>
            <a:off x="1176232" y="40947"/>
            <a:ext cx="8365983" cy="831304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700" b="1" i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НОД по рисованию «Лисичка»</a:t>
            </a:r>
          </a:p>
        </p:txBody>
      </p:sp>
    </p:spTree>
    <p:extLst>
      <p:ext uri="{BB962C8B-B14F-4D97-AF65-F5344CB8AC3E}">
        <p14:creationId xmlns:p14="http://schemas.microsoft.com/office/powerpoint/2010/main" xmlns="" val="16864408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2213026"/>
            <a:ext cx="5230556" cy="4329616"/>
          </a:xfrm>
        </p:spPr>
      </p:pic>
      <p:pic>
        <p:nvPicPr>
          <p:cNvPr id="10" name="Объект 9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70794" y="2214119"/>
            <a:ext cx="5230556" cy="4329210"/>
          </a:xfrm>
        </p:spPr>
      </p:pic>
      <p:sp>
        <p:nvSpPr>
          <p:cNvPr id="11" name="Прямоугольник 10"/>
          <p:cNvSpPr/>
          <p:nvPr/>
        </p:nvSpPr>
        <p:spPr>
          <a:xfrm>
            <a:off x="1208033" y="134721"/>
            <a:ext cx="8385284" cy="831304"/>
          </a:xfrm>
          <a:prstGeom prst="rect">
            <a:avLst/>
          </a:prstGeom>
          <a:noFill/>
        </p:spPr>
        <p:txBody>
          <a:bodyPr wrap="none" lIns="106985" tIns="53492" rIns="106985" bIns="53492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700" b="1" i="1" spc="59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НОД по аппликации «Мишка»</a:t>
            </a:r>
          </a:p>
        </p:txBody>
      </p:sp>
    </p:spTree>
    <p:extLst>
      <p:ext uri="{BB962C8B-B14F-4D97-AF65-F5344CB8AC3E}">
        <p14:creationId xmlns:p14="http://schemas.microsoft.com/office/powerpoint/2010/main" xmlns="" val="401504513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2083" y="1752473"/>
            <a:ext cx="5362120" cy="3576491"/>
          </a:xfrm>
        </p:spPr>
      </p:pic>
      <p:sp>
        <p:nvSpPr>
          <p:cNvPr id="12" name="Прямоугольник 11"/>
          <p:cNvSpPr/>
          <p:nvPr/>
        </p:nvSpPr>
        <p:spPr>
          <a:xfrm>
            <a:off x="2664371" y="288404"/>
            <a:ext cx="5045420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b="1" i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Посещение зоопарка </a:t>
            </a:r>
            <a:endParaRPr lang="ru-RU" sz="4000" b="1" i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pic>
        <p:nvPicPr>
          <p:cNvPr id="14" name="Объект 13"/>
          <p:cNvPicPr>
            <a:picLocks noGrp="1" noChangeAspect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400675" y="3240662"/>
            <a:ext cx="5334652" cy="3558171"/>
          </a:xfrm>
        </p:spPr>
      </p:pic>
    </p:spTree>
    <p:extLst>
      <p:ext uri="{BB962C8B-B14F-4D97-AF65-F5344CB8AC3E}">
        <p14:creationId xmlns:p14="http://schemas.microsoft.com/office/powerpoint/2010/main" xmlns="" val="12532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44388"/>
            <a:ext cx="6289050" cy="4032448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80595" y="4016213"/>
            <a:ext cx="6120754" cy="3886343"/>
          </a:xfr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840835" y="144388"/>
            <a:ext cx="2934072" cy="37531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115" y="4464868"/>
            <a:ext cx="4066888" cy="2714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37373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Продукты проекта </a:t>
            </a:r>
            <a:r>
              <a:rPr lang="en-US" dirty="0" smtClean="0"/>
              <a:t>:</a:t>
            </a:r>
            <a:endParaRPr lang="ru-RU" dirty="0" smtClean="0"/>
          </a:p>
          <a:p>
            <a:r>
              <a:rPr lang="ru-RU" dirty="0" smtClean="0"/>
              <a:t>Игрушки-самоделки для театрализованной деятельности</a:t>
            </a:r>
          </a:p>
          <a:p>
            <a:r>
              <a:rPr lang="ru-RU" dirty="0" smtClean="0"/>
              <a:t>Рисунки детей</a:t>
            </a:r>
          </a:p>
          <a:p>
            <a:r>
              <a:rPr lang="ru-RU" dirty="0" smtClean="0"/>
              <a:t>Презентация проекта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168427" y="144388"/>
            <a:ext cx="3959738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Итоговый этап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907845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8667" y="288404"/>
            <a:ext cx="4770437" cy="3574477"/>
          </a:xfrm>
        </p:spPr>
      </p:pic>
      <p:pic>
        <p:nvPicPr>
          <p:cNvPr id="9" name="Объект 8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0115" y="288404"/>
            <a:ext cx="4770438" cy="3574478"/>
          </a:xfr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61017" y="4104828"/>
            <a:ext cx="4792186" cy="35907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297" y="4104829"/>
            <a:ext cx="4792185" cy="3590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877406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0075" y="1224508"/>
            <a:ext cx="9973168" cy="6192688"/>
          </a:xfrm>
        </p:spPr>
        <p:txBody>
          <a:bodyPr>
            <a:normAutofit fontScale="85000" lnSpcReduction="20000"/>
          </a:bodyPr>
          <a:lstStyle/>
          <a:p>
            <a:r>
              <a:rPr lang="ru-RU" sz="4100" dirty="0" smtClean="0"/>
              <a:t>Проект </a:t>
            </a:r>
            <a:r>
              <a:rPr lang="ru-RU" sz="4100" dirty="0"/>
              <a:t>позволил детям расширить представления об образе жизни, повадках и среде обитания диких животных Кубани.</a:t>
            </a:r>
          </a:p>
          <a:p>
            <a:r>
              <a:rPr lang="ru-RU" sz="4100" dirty="0" smtClean="0"/>
              <a:t> </a:t>
            </a:r>
            <a:r>
              <a:rPr lang="ru-RU" sz="4100" dirty="0"/>
              <a:t>Дети проявляют, познавательны интерес к диким животным, обитающим  на Кубани.</a:t>
            </a:r>
          </a:p>
          <a:p>
            <a:r>
              <a:rPr lang="ru-RU" sz="4100" dirty="0" smtClean="0"/>
              <a:t> </a:t>
            </a:r>
            <a:r>
              <a:rPr lang="ru-RU" sz="4100" dirty="0"/>
              <a:t>В игровой и театрализованной деятельности дети проявляют личные симпатии к представителям  фауны, с удовольствием принимают и исполняют роли  лесных зверей.</a:t>
            </a:r>
          </a:p>
          <a:p>
            <a:r>
              <a:rPr lang="ru-RU" sz="4100" dirty="0" smtClean="0"/>
              <a:t>При </a:t>
            </a:r>
            <a:r>
              <a:rPr lang="ru-RU" sz="4100" dirty="0"/>
              <a:t>описании зверей Кубани, дети чаще стали употреблять прилагательные и глаголы, характерные для того или иного животного. Обогатился словарный запас дошкольников.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972501" y="144388"/>
            <a:ext cx="685636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4000" b="1" i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Выводы по итогам проекта</a:t>
            </a:r>
            <a:endParaRPr lang="ru-RU" sz="4000" b="1" i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931245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27750" y="3499147"/>
            <a:ext cx="5945858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i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Спасибо за внимание</a:t>
            </a:r>
            <a:endParaRPr lang="ru-RU" sz="4800" b="1" i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6139" y="6049044"/>
            <a:ext cx="4498975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27750" y="5825621"/>
            <a:ext cx="4498975" cy="212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42018" y="5475032"/>
            <a:ext cx="5769413" cy="2719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54990" y="2607101"/>
            <a:ext cx="1202269" cy="1167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929067" y="5475032"/>
            <a:ext cx="1547249" cy="1638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03504" y="4949756"/>
            <a:ext cx="2717241" cy="2688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08015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75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0.03996 -1.65564E-6 L -0.689 -0.0006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48" y="-4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0" presetClass="path" presetSubtype="0" accel="50000" decel="5000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0.66461 0.06173 C -0.65741 0.05131 -0.64728 0.04169 -0.62774 0.04169 C -0.6057 0.04169 -0.59806 0.05131 -0.59086 0.06173 C -0.58102 0.07316 -0.57338 0.08458 -0.54885 0.08458 C -0.52666 0.08458 -0.51903 0.07316 -0.50933 0.06173 C -0.50463 0.05131 -0.49449 0.04169 -0.47231 0.04169 C -0.45277 0.04169 -0.44263 0.05131 -0.43543 0.06173 C -0.42824 0.07316 -0.4181 0.08458 -0.39592 0.08458 C -0.37388 0.08458 -0.3564 0.06173 -0.3564 0.06173 C -0.3492 0.05131 -0.34156 0.04169 -0.31952 0.04169 C -0.29749 0.04169 -0.28985 0.05131 -0.28265 0.06173 C -0.27281 0.07316 -0.26517 0.08458 -0.24064 0.08458 C -0.21845 0.08458 -0.21125 0.07316 -0.20361 0.06173 C -0.19392 0.05131 -0.18628 0.04169 -0.1641 0.04169 C -0.14456 0.04169 -0.13442 0.05131 -0.12722 0.06173 C -0.12002 0.07316 -0.10989 0.08458 -0.0877 0.08458 C -0.06567 0.08458 -0.05803 0.07316 -0.04819 0.06173 " pathEditMode="relative" rAng="0" ptsTypes="fffffffffffffffff">
                                      <p:cBhvr>
                                        <p:cTn id="15" dur="2750" spd="-100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21" y="1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4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661</TotalTime>
  <Words>792</Words>
  <Application>Microsoft Office PowerPoint</Application>
  <PresentationFormat>Произвольный</PresentationFormat>
  <Paragraphs>103</Paragraphs>
  <Slides>39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sbelova</dc:creator>
  <cp:lastModifiedBy>Internet</cp:lastModifiedBy>
  <cp:revision>41</cp:revision>
  <dcterms:created xsi:type="dcterms:W3CDTF">2013-08-01T07:43:19Z</dcterms:created>
  <dcterms:modified xsi:type="dcterms:W3CDTF">2016-01-17T12:57:36Z</dcterms:modified>
</cp:coreProperties>
</file>