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8" r:id="rId4"/>
    <p:sldId id="259" r:id="rId5"/>
    <p:sldId id="283" r:id="rId6"/>
    <p:sldId id="284" r:id="rId7"/>
    <p:sldId id="286" r:id="rId8"/>
    <p:sldId id="288" r:id="rId9"/>
    <p:sldId id="297" r:id="rId10"/>
    <p:sldId id="285" r:id="rId11"/>
    <p:sldId id="261" r:id="rId12"/>
    <p:sldId id="262" r:id="rId13"/>
    <p:sldId id="263" r:id="rId14"/>
    <p:sldId id="269" r:id="rId15"/>
    <p:sldId id="298" r:id="rId16"/>
    <p:sldId id="294" r:id="rId17"/>
    <p:sldId id="264" r:id="rId18"/>
    <p:sldId id="272" r:id="rId19"/>
    <p:sldId id="274" r:id="rId20"/>
    <p:sldId id="271" r:id="rId21"/>
    <p:sldId id="257" r:id="rId22"/>
    <p:sldId id="265" r:id="rId23"/>
    <p:sldId id="268" r:id="rId24"/>
    <p:sldId id="291" r:id="rId25"/>
    <p:sldId id="292" r:id="rId26"/>
    <p:sldId id="270" r:id="rId27"/>
    <p:sldId id="287" r:id="rId28"/>
    <p:sldId id="289" r:id="rId29"/>
    <p:sldId id="276" r:id="rId30"/>
    <p:sldId id="282" r:id="rId31"/>
    <p:sldId id="277" r:id="rId32"/>
    <p:sldId id="278" r:id="rId33"/>
    <p:sldId id="279" r:id="rId34"/>
    <p:sldId id="300" r:id="rId35"/>
    <p:sldId id="281" r:id="rId36"/>
    <p:sldId id="290" r:id="rId37"/>
    <p:sldId id="296" r:id="rId38"/>
    <p:sldId id="293" r:id="rId39"/>
    <p:sldId id="295" r:id="rId40"/>
  </p:sldIdLst>
  <p:sldSz cx="1080135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50B0"/>
    <a:srgbClr val="FAE6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7" autoAdjust="0"/>
    <p:restoredTop sz="94671" autoAdjust="0"/>
  </p:normalViewPr>
  <p:slideViewPr>
    <p:cSldViewPr snapToObjects="1">
      <p:cViewPr>
        <p:scale>
          <a:sx n="70" d="100"/>
          <a:sy n="70" d="100"/>
        </p:scale>
        <p:origin x="-1020" y="-90"/>
      </p:cViewPr>
      <p:guideLst>
        <p:guide orient="horz" pos="2160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g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gif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Freeform 8"/>
          <p:cNvSpPr>
            <a:spLocks/>
          </p:cNvSpPr>
          <p:nvPr/>
        </p:nvSpPr>
        <p:spPr bwMode="ltGray">
          <a:xfrm>
            <a:off x="0" y="0"/>
            <a:ext cx="10801350" cy="6858000"/>
          </a:xfrm>
          <a:custGeom>
            <a:avLst/>
            <a:gdLst/>
            <a:ahLst/>
            <a:cxnLst>
              <a:cxn ang="0">
                <a:pos x="1488" y="0"/>
              </a:cxn>
              <a:cxn ang="0">
                <a:pos x="564" y="617"/>
              </a:cxn>
              <a:cxn ang="0">
                <a:pos x="0" y="1734"/>
              </a:cxn>
              <a:cxn ang="0">
                <a:pos x="0" y="4320"/>
              </a:cxn>
              <a:cxn ang="0">
                <a:pos x="5760" y="4320"/>
              </a:cxn>
              <a:cxn ang="0">
                <a:pos x="5760" y="0"/>
              </a:cxn>
              <a:cxn ang="0">
                <a:pos x="1488" y="0"/>
              </a:cxn>
            </a:cxnLst>
            <a:rect l="0" t="0" r="r" b="b"/>
            <a:pathLst>
              <a:path w="5760" h="4320">
                <a:moveTo>
                  <a:pt x="1488" y="0"/>
                </a:moveTo>
                <a:cubicBezTo>
                  <a:pt x="1093" y="94"/>
                  <a:pt x="670" y="476"/>
                  <a:pt x="564" y="617"/>
                </a:cubicBezTo>
                <a:cubicBezTo>
                  <a:pt x="458" y="758"/>
                  <a:pt x="94" y="1117"/>
                  <a:pt x="0" y="1734"/>
                </a:cubicBez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1488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39000"/>
                </a:schemeClr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2" name="Group 46"/>
          <p:cNvGrpSpPr>
            <a:grpSpLocks/>
          </p:cNvGrpSpPr>
          <p:nvPr/>
        </p:nvGrpSpPr>
        <p:grpSpPr bwMode="auto">
          <a:xfrm rot="10800000">
            <a:off x="0" y="3657600"/>
            <a:ext cx="10801350" cy="3200400"/>
            <a:chOff x="0" y="0"/>
            <a:chExt cx="5760" cy="2016"/>
          </a:xfrm>
        </p:grpSpPr>
        <p:pic>
          <p:nvPicPr>
            <p:cNvPr id="5167" name="Picture 47" descr="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5760" cy="2016"/>
            </a:xfrm>
            <a:prstGeom prst="rect">
              <a:avLst/>
            </a:prstGeom>
            <a:noFill/>
          </p:spPr>
        </p:pic>
        <p:pic>
          <p:nvPicPr>
            <p:cNvPr id="5168" name="Picture 48" descr="0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60" y="0"/>
              <a:ext cx="858" cy="733"/>
            </a:xfrm>
            <a:prstGeom prst="rect">
              <a:avLst/>
            </a:prstGeom>
            <a:noFill/>
          </p:spPr>
        </p:pic>
      </p:grpSp>
      <p:pic>
        <p:nvPicPr>
          <p:cNvPr id="5130" name="Picture 10" descr="1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180022" y="228600"/>
            <a:ext cx="1980248" cy="1163638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5154" name="Picture 34" descr="water_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30191" y="914400"/>
            <a:ext cx="450056" cy="234950"/>
          </a:xfrm>
          <a:prstGeom prst="rect">
            <a:avLst/>
          </a:prstGeom>
          <a:noFill/>
        </p:spPr>
      </p:pic>
      <p:pic>
        <p:nvPicPr>
          <p:cNvPr id="5160" name="Picture 40" descr="fire14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30191" y="762000"/>
            <a:ext cx="630079" cy="533400"/>
          </a:xfrm>
          <a:prstGeom prst="rect">
            <a:avLst/>
          </a:prstGeom>
          <a:noFill/>
        </p:spPr>
      </p:pic>
      <p:sp>
        <p:nvSpPr>
          <p:cNvPr id="5161" name="Rectangle 41"/>
          <p:cNvSpPr>
            <a:spLocks noGrp="1" noChangeArrowheads="1"/>
          </p:cNvSpPr>
          <p:nvPr>
            <p:ph type="ctrTitle" sz="quarter"/>
          </p:nvPr>
        </p:nvSpPr>
        <p:spPr>
          <a:xfrm>
            <a:off x="810101" y="2130427"/>
            <a:ext cx="9181148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62" name="Rectangle 4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620203" y="3886200"/>
            <a:ext cx="7560945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785DD539-C90A-42C8-AB4D-5A764E7A7239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5164" name="Rectangle 4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165" name="Rectangle 4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ECE07D1-2CD0-4F3B-98BF-C4DFC549617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171" name="Picture 51" descr="B_Fly26"/>
          <p:cNvPicPr>
            <a:picLocks noChangeAspect="1" noChangeArrowheads="1" noCrop="1"/>
          </p:cNvPicPr>
          <p:nvPr/>
        </p:nvPicPr>
        <p:blipFill>
          <a:blip r:embed="rId7" cstate="print">
            <a:lum bright="-12000" contrast="-100000"/>
            <a:grayscl/>
          </a:blip>
          <a:srcRect/>
          <a:stretch>
            <a:fillRect/>
          </a:stretch>
        </p:blipFill>
        <p:spPr bwMode="auto">
          <a:xfrm>
            <a:off x="720090" y="449265"/>
            <a:ext cx="1170146" cy="892175"/>
          </a:xfrm>
          <a:prstGeom prst="rect">
            <a:avLst/>
          </a:prstGeom>
          <a:noFill/>
        </p:spPr>
      </p:pic>
      <p:pic>
        <p:nvPicPr>
          <p:cNvPr id="5172" name="Picture 52" descr="B_Fly26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0090" y="381002"/>
            <a:ext cx="1170146" cy="892175"/>
          </a:xfrm>
          <a:prstGeom prst="rect">
            <a:avLst/>
          </a:prstGeom>
          <a:noFill/>
        </p:spPr>
      </p:pic>
      <p:pic>
        <p:nvPicPr>
          <p:cNvPr id="5173" name="Picture 53" descr="bupestrid beetl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821102" y="6259513"/>
            <a:ext cx="990124" cy="322262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5175" name="Picture 55" descr="WB01292_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70034" y="5105400"/>
            <a:ext cx="472560" cy="400050"/>
          </a:xfrm>
          <a:prstGeom prst="rect">
            <a:avLst/>
          </a:prstGeom>
          <a:noFill/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5DD539-C90A-42C8-AB4D-5A764E7A7239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E07D1-2CD0-4F3B-98BF-C4DFC54961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2" y="4406902"/>
            <a:ext cx="918114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2" y="2906713"/>
            <a:ext cx="918114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5DD539-C90A-42C8-AB4D-5A764E7A7239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E07D1-2CD0-4F3B-98BF-C4DFC54961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40068" y="1600202"/>
            <a:ext cx="4770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90686" y="1600202"/>
            <a:ext cx="4770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5DD539-C90A-42C8-AB4D-5A764E7A7239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E07D1-2CD0-4F3B-98BF-C4DFC54961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7" y="1535113"/>
            <a:ext cx="47724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7" y="2174875"/>
            <a:ext cx="47724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535113"/>
            <a:ext cx="477434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7" y="2174875"/>
            <a:ext cx="477434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5DD539-C90A-42C8-AB4D-5A764E7A7239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E07D1-2CD0-4F3B-98BF-C4DFC54961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5DD539-C90A-42C8-AB4D-5A764E7A7239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E07D1-2CD0-4F3B-98BF-C4DFC54961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5DD539-C90A-42C8-AB4D-5A764E7A7239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E07D1-2CD0-4F3B-98BF-C4DFC54961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273050"/>
            <a:ext cx="355357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8" y="273052"/>
            <a:ext cx="603825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68" y="1435102"/>
            <a:ext cx="355357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5DD539-C90A-42C8-AB4D-5A764E7A7239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E07D1-2CD0-4F3B-98BF-C4DFC54961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0" y="4800600"/>
            <a:ext cx="648081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0" y="612775"/>
            <a:ext cx="648081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0" y="5367338"/>
            <a:ext cx="648081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5DD539-C90A-42C8-AB4D-5A764E7A7239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E07D1-2CD0-4F3B-98BF-C4DFC54961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5DD539-C90A-42C8-AB4D-5A764E7A7239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E07D1-2CD0-4F3B-98BF-C4DFC54961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30979" y="274640"/>
            <a:ext cx="2430304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40067" y="274640"/>
            <a:ext cx="7110889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5DD539-C90A-42C8-AB4D-5A764E7A7239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E07D1-2CD0-4F3B-98BF-C4DFC54961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8A00"/>
            </a:gs>
            <a:gs pos="100000">
              <a:srgbClr val="99FF66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7"/>
          <p:cNvSpPr>
            <a:spLocks/>
          </p:cNvSpPr>
          <p:nvPr/>
        </p:nvSpPr>
        <p:spPr bwMode="ltGray">
          <a:xfrm>
            <a:off x="0" y="0"/>
            <a:ext cx="10801350" cy="6858000"/>
          </a:xfrm>
          <a:custGeom>
            <a:avLst/>
            <a:gdLst/>
            <a:ahLst/>
            <a:cxnLst>
              <a:cxn ang="0">
                <a:pos x="1488" y="0"/>
              </a:cxn>
              <a:cxn ang="0">
                <a:pos x="564" y="617"/>
              </a:cxn>
              <a:cxn ang="0">
                <a:pos x="0" y="1734"/>
              </a:cxn>
              <a:cxn ang="0">
                <a:pos x="0" y="4320"/>
              </a:cxn>
              <a:cxn ang="0">
                <a:pos x="5760" y="4320"/>
              </a:cxn>
              <a:cxn ang="0">
                <a:pos x="5760" y="0"/>
              </a:cxn>
              <a:cxn ang="0">
                <a:pos x="1488" y="0"/>
              </a:cxn>
            </a:cxnLst>
            <a:rect l="0" t="0" r="r" b="b"/>
            <a:pathLst>
              <a:path w="5760" h="4320">
                <a:moveTo>
                  <a:pt x="1488" y="0"/>
                </a:moveTo>
                <a:cubicBezTo>
                  <a:pt x="1093" y="94"/>
                  <a:pt x="670" y="476"/>
                  <a:pt x="564" y="617"/>
                </a:cubicBezTo>
                <a:cubicBezTo>
                  <a:pt x="458" y="758"/>
                  <a:pt x="94" y="1117"/>
                  <a:pt x="0" y="1734"/>
                </a:cubicBez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1488" y="0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alpha val="39000"/>
                </a:schemeClr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034" name="Picture 10" descr="12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gray">
          <a:xfrm>
            <a:off x="180022" y="228600"/>
            <a:ext cx="1980248" cy="1163638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1035" name="Picture 11" descr="water_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30191" y="914400"/>
            <a:ext cx="450056" cy="23495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0068" y="1600202"/>
            <a:ext cx="972121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0068" y="6245225"/>
            <a:ext cx="252031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785DD539-C90A-42C8-AB4D-5A764E7A7239}" type="datetimeFigureOut">
              <a:rPr lang="ru-RU" smtClean="0"/>
              <a:pPr/>
              <a:t>25.03.2015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90461" y="6245225"/>
            <a:ext cx="342042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40968" y="6245225"/>
            <a:ext cx="252031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ECE07D1-2CD0-4F3B-98BF-C4DFC54961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33" name="Freeform 9"/>
          <p:cNvSpPr>
            <a:spLocks/>
          </p:cNvSpPr>
          <p:nvPr/>
        </p:nvSpPr>
        <p:spPr bwMode="gray">
          <a:xfrm rot="10800000">
            <a:off x="0" y="6629400"/>
            <a:ext cx="10801350" cy="228600"/>
          </a:xfrm>
          <a:custGeom>
            <a:avLst/>
            <a:gdLst/>
            <a:ahLst/>
            <a:cxnLst>
              <a:cxn ang="0">
                <a:pos x="8" y="2730"/>
              </a:cxn>
              <a:cxn ang="0">
                <a:pos x="3040" y="2726"/>
              </a:cxn>
              <a:cxn ang="0">
                <a:pos x="3347" y="2630"/>
              </a:cxn>
              <a:cxn ang="0">
                <a:pos x="3795" y="2170"/>
              </a:cxn>
              <a:cxn ang="0">
                <a:pos x="4115" y="2080"/>
              </a:cxn>
              <a:cxn ang="0">
                <a:pos x="5760" y="2093"/>
              </a:cxn>
              <a:cxn ang="0">
                <a:pos x="5767" y="0"/>
              </a:cxn>
              <a:cxn ang="0">
                <a:pos x="0" y="1"/>
              </a:cxn>
              <a:cxn ang="0">
                <a:pos x="8" y="2730"/>
              </a:cxn>
            </a:cxnLst>
            <a:rect l="0" t="0" r="r" b="b"/>
            <a:pathLst>
              <a:path w="5767" h="2730">
                <a:moveTo>
                  <a:pt x="8" y="2730"/>
                </a:moveTo>
                <a:lnTo>
                  <a:pt x="3040" y="2726"/>
                </a:lnTo>
                <a:cubicBezTo>
                  <a:pt x="3181" y="2726"/>
                  <a:pt x="3224" y="2728"/>
                  <a:pt x="3347" y="2630"/>
                </a:cubicBezTo>
                <a:lnTo>
                  <a:pt x="3795" y="2170"/>
                </a:lnTo>
                <a:cubicBezTo>
                  <a:pt x="3923" y="2078"/>
                  <a:pt x="3942" y="2074"/>
                  <a:pt x="4115" y="2080"/>
                </a:cubicBezTo>
                <a:lnTo>
                  <a:pt x="5760" y="2093"/>
                </a:lnTo>
                <a:lnTo>
                  <a:pt x="5767" y="0"/>
                </a:lnTo>
                <a:lnTo>
                  <a:pt x="0" y="1"/>
                </a:lnTo>
                <a:lnTo>
                  <a:pt x="8" y="2730"/>
                </a:lnTo>
                <a:close/>
              </a:path>
            </a:pathLst>
          </a:custGeom>
          <a:solidFill>
            <a:srgbClr val="008A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036" name="Picture 12" descr="butterfly 19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629051">
            <a:off x="540068" y="304802"/>
            <a:ext cx="1080135" cy="904875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0068" y="274638"/>
            <a:ext cx="972121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gif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gif"/><Relationship Id="rId4" Type="http://schemas.openxmlformats.org/officeDocument/2006/relationships/image" Target="../media/image27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gif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4.g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273050"/>
            <a:ext cx="3553570" cy="635670"/>
          </a:xfrm>
        </p:spPr>
        <p:txBody>
          <a:bodyPr/>
          <a:lstStyle/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68" y="1124746"/>
            <a:ext cx="4180132" cy="5001419"/>
          </a:xfrm>
        </p:spPr>
        <p:txBody>
          <a:bodyPr/>
          <a:lstStyle/>
          <a:p>
            <a:pPr algn="ctr"/>
            <a:r>
              <a:rPr lang="ru-RU" sz="2000" b="1" dirty="0" smtClean="0"/>
              <a:t>Педагогический проект по теме: «Мое любимое дерево»</a:t>
            </a:r>
          </a:p>
          <a:p>
            <a:endParaRPr lang="ru-RU" sz="2000" dirty="0" smtClean="0"/>
          </a:p>
          <a:p>
            <a:r>
              <a:rPr lang="ru-RU" sz="2000" dirty="0" smtClean="0"/>
              <a:t>Автор проекта: </a:t>
            </a:r>
            <a:r>
              <a:rPr lang="ru-RU" sz="2000" dirty="0" err="1" smtClean="0"/>
              <a:t>Бибик</a:t>
            </a:r>
            <a:r>
              <a:rPr lang="ru-RU" sz="2000" dirty="0" smtClean="0"/>
              <a:t> Н.С.</a:t>
            </a:r>
          </a:p>
          <a:p>
            <a:endParaRPr lang="ru-RU" sz="2000" dirty="0" smtClean="0"/>
          </a:p>
          <a:p>
            <a:r>
              <a:rPr lang="ru-RU" sz="2000" dirty="0" smtClean="0"/>
              <a:t>Место проведения: подготовительная Б группа МАДОУ № 5 г. Курганинска</a:t>
            </a:r>
          </a:p>
          <a:p>
            <a:endParaRPr lang="ru-RU" sz="2000" dirty="0" smtClean="0"/>
          </a:p>
          <a:p>
            <a:r>
              <a:rPr lang="ru-RU" sz="2000" dirty="0" smtClean="0"/>
              <a:t>Сроки проведения: январь – март 2015 г.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518" y="285728"/>
            <a:ext cx="5060437" cy="5959284"/>
          </a:xfrm>
          <a:prstGeom prst="rect">
            <a:avLst/>
          </a:prstGeom>
        </p:spPr>
      </p:pic>
      <p:pic>
        <p:nvPicPr>
          <p:cNvPr id="3" name="Зинчук - Воздушные хлопья кукурузы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040630" y="3124200"/>
            <a:ext cx="720090" cy="609600"/>
          </a:xfrm>
          <a:prstGeom prst="rect">
            <a:avLst/>
          </a:prstGeom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8868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 sz="quarter"/>
          </p:nvPr>
        </p:nvSpPr>
        <p:spPr>
          <a:xfrm>
            <a:off x="810101" y="2130427"/>
            <a:ext cx="9181148" cy="1874639"/>
          </a:xfrm>
        </p:spPr>
        <p:txBody>
          <a:bodyPr/>
          <a:lstStyle/>
          <a:p>
            <a:r>
              <a:rPr lang="ru-RU" u="sng" dirty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проекта: </a:t>
            </a:r>
            <a:br>
              <a:rPr lang="ru-RU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создать благоприятные условия для экологического воспитания ребенка</a:t>
            </a:r>
            <a:endParaRPr lang="ru-RU" sz="3200" dirty="0"/>
          </a:p>
        </p:txBody>
      </p:sp>
      <p:pic>
        <p:nvPicPr>
          <p:cNvPr id="5124" name="Picture 4" descr="D:\дсад\курсы\курсантам\анимация\Движущиеся\Солнце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4642" y="260648"/>
            <a:ext cx="1163971" cy="9361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7" y="274639"/>
            <a:ext cx="9913866" cy="6157317"/>
          </a:xfrm>
        </p:spPr>
        <p:txBody>
          <a:bodyPr/>
          <a:lstStyle/>
          <a:p>
            <a:pPr algn="l"/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　 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Актуальность: </a:t>
            </a:r>
            <a:br>
              <a:rPr lang="ru-RU" sz="2800" b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Экологическое 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образование дошкольников – это не просто дань «модному» направлению в педагогике. Это воспитание в детях способности понимать и любить окружающий мир и бережно относиться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 нему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Необходимо 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помнить о том, что зачастую небрежное, а порой и жестокое отношение детей к природе объясняется отсутствием у них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необходимых знаний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Дерево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　- прекрасный объект для наблюдений. Так деревья имеют ярко выраженные сезонные изменения. На их примере могут быть рассмотрены взаимосвязи растений с окружающей средой и другими живыми организмами. 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Пользователь\Desktop\ВСЕ дружат с песенкой\46d9e57418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9843" y="260650"/>
            <a:ext cx="1565822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Пользователь\Desktop\ВСЕ дружат с песенкой\46d9e574181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88114" y="2"/>
            <a:ext cx="1565822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274638"/>
            <a:ext cx="9721215" cy="5962674"/>
          </a:xfrm>
        </p:spPr>
        <p:txBody>
          <a:bodyPr/>
          <a:lstStyle/>
          <a:p>
            <a:pPr algn="l"/>
            <a:r>
              <a:rPr lang="ru-RU" sz="2800" b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Проблема</a:t>
            </a:r>
            <a:r>
              <a:rPr lang="ru-RU" sz="2800" b="1" u="sng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Деревья</a:t>
            </a:r>
            <a:r>
              <a:rPr lang="ru-RU" sz="20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　окружают нас постоянно. Однако дети, как правило, почти не обращают на них внимания. Гораздо больший интерес они проявляют к животным и цветущим растениям. Кроме того, дети часто воспринимают растения, в том числе и деревья, как неживые объекты. Поскольку у них нет способов передвижения, аналогичным тем, которые есть у </a:t>
            </a:r>
            <a:r>
              <a:rPr lang="ru-RU" sz="2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животных.</a:t>
            </a:r>
            <a:r>
              <a:rPr lang="ru-RU" sz="192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2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92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Таня\Desktop\Одуванчик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5418" y="4714884"/>
            <a:ext cx="1871308" cy="1735050"/>
          </a:xfrm>
          <a:prstGeom prst="rect">
            <a:avLst/>
          </a:prstGeom>
          <a:noFill/>
        </p:spPr>
      </p:pic>
      <p:pic>
        <p:nvPicPr>
          <p:cNvPr id="4" name="Рисунок 3" descr="69828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54164" y="-243408"/>
            <a:ext cx="2447186" cy="1933578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 sz="quarter"/>
          </p:nvPr>
        </p:nvSpPr>
        <p:spPr>
          <a:xfrm>
            <a:off x="810101" y="1052737"/>
            <a:ext cx="9181148" cy="1080120"/>
          </a:xfrm>
        </p:spPr>
        <p:txBody>
          <a:bodyPr/>
          <a:lstStyle/>
          <a:p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Задачи проекта:</a:t>
            </a:r>
            <a:br>
              <a:rPr lang="ru-RU" u="sng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5124" name="Picture 4" descr="D:\дсад\курсы\курсантам\анимация\Движущиеся\Солнце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4642" y="260648"/>
            <a:ext cx="1163971" cy="936104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1419" y="1957270"/>
            <a:ext cx="1003701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воспитывать бережное охранительное отношение к  деревьям, формировать осознанно-правильное отношение к природе: желание ухаживать беречь и любоваться красотой деревьев. </a:t>
            </a:r>
            <a:endParaRPr lang="en-US" sz="2000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285750" indent="-28575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формировать познавательные интересы: наблюдать, экспериментировать, анализировать, сравнивать.</a:t>
            </a:r>
          </a:p>
          <a:p>
            <a:pPr algn="just"/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- учить </a:t>
            </a:r>
            <a:r>
              <a:rPr lang="ru-RU" sz="2000" dirty="0">
                <a:solidFill>
                  <a:srgbClr val="000000"/>
                </a:solidFill>
                <a:latin typeface="Times New Roman"/>
              </a:rPr>
              <a:t>составлять рассказы о деревьях с описанием внешнего вида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</a:rPr>
              <a:t>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активизировать словарь, отражающий характерные признаки и действия, учить согласовывать прилагательные с существительными в роде и числе;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развивать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связную речь, воображение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воспитывать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детей умение выслушивать товарищей, не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перебивать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lang="ru-RU" sz="20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 sz="quarter"/>
          </p:nvPr>
        </p:nvSpPr>
        <p:spPr>
          <a:xfrm>
            <a:off x="810101" y="1052737"/>
            <a:ext cx="9181148" cy="1080120"/>
          </a:xfrm>
        </p:spPr>
        <p:txBody>
          <a:bodyPr/>
          <a:lstStyle/>
          <a:p>
            <a:r>
              <a:rPr lang="ru-RU" sz="3600" u="sng" dirty="0" smtClean="0">
                <a:latin typeface="Times New Roman" pitchFamily="18" charset="0"/>
                <a:cs typeface="Times New Roman" pitchFamily="18" charset="0"/>
              </a:rPr>
              <a:t>План работы по реализации проекта: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u="sng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5124" name="Picture 4" descr="D:\дсад\курсы\курсантам\анимация\Движущиеся\Солнце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4642" y="260648"/>
            <a:ext cx="1163971" cy="93610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807465" y="1844826"/>
            <a:ext cx="89312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Постановка цели; </a:t>
            </a:r>
            <a:endParaRPr lang="ru-RU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Поиск формы реализации проекта; </a:t>
            </a:r>
            <a:endParaRPr lang="ru-RU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Разработка содержания всего учебно-воспитательного процесса на основе тематики проекта; </a:t>
            </a:r>
            <a:endParaRPr lang="ru-RU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Организация развивающей, познавательной, предметной среды; </a:t>
            </a:r>
            <a:endParaRPr lang="ru-RU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Определение направлений поисковой практической деятельности; </a:t>
            </a:r>
            <a:endParaRPr lang="ru-RU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Организация совместной творческой поисковой практической деятельности с педагогами, родителями и детьми; </a:t>
            </a:r>
            <a:endParaRPr lang="ru-RU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Работа над частями проекта, его коррекция; </a:t>
            </a:r>
            <a:endParaRPr lang="ru-RU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Коллективная реализация проекта, его демонстрация.</a:t>
            </a:r>
            <a:endParaRPr lang="ru-RU" sz="20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227" y="908720"/>
            <a:ext cx="9721215" cy="5112568"/>
          </a:xfrm>
        </p:spPr>
        <p:txBody>
          <a:bodyPr anchor="ctr"/>
          <a:lstStyle/>
          <a:p>
            <a:pPr algn="l"/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Таня\Desktop\Дерево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6567" y="404664"/>
            <a:ext cx="2636843" cy="223224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32762" y="3105835"/>
            <a:ext cx="79105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u="sng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4400" b="1" u="sng" dirty="0" smtClean="0">
                <a:latin typeface="Times New Roman" pitchFamily="18" charset="0"/>
                <a:cs typeface="Times New Roman" pitchFamily="18" charset="0"/>
              </a:rPr>
              <a:t>шаг: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пополнение предметно – пространственной среды </a:t>
            </a:r>
            <a:endParaRPr lang="ru-RU" sz="4400" b="1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1270" y="2970728"/>
            <a:ext cx="4351468" cy="276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4071" y="81318"/>
            <a:ext cx="4453462" cy="2824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139" y="2996952"/>
            <a:ext cx="4310125" cy="2734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063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67" y="14560"/>
            <a:ext cx="5234946" cy="29832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72"/>
            <a:ext cx="5400675" cy="29681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126" y="3171817"/>
            <a:ext cx="5433801" cy="35665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67" y="3140969"/>
            <a:ext cx="5234946" cy="359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1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227" y="908720"/>
            <a:ext cx="9721215" cy="5112568"/>
          </a:xfrm>
        </p:spPr>
        <p:txBody>
          <a:bodyPr anchor="ctr"/>
          <a:lstStyle/>
          <a:p>
            <a:pPr algn="l"/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Таня\Desktop\Дерево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6567" y="404664"/>
            <a:ext cx="2636843" cy="223224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32762" y="3105835"/>
            <a:ext cx="79105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u="sng" dirty="0" smtClean="0"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sz="4400" b="1" u="sng" dirty="0" smtClean="0">
                <a:latin typeface="Times New Roman" pitchFamily="18" charset="0"/>
                <a:cs typeface="Times New Roman" pitchFamily="18" charset="0"/>
              </a:rPr>
              <a:t>шаг: сбор сведений (познаем новое)</a:t>
            </a:r>
            <a:endParaRPr lang="ru-RU" sz="4400" b="1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          </a:t>
            </a:r>
            <a:r>
              <a:rPr lang="ru-RU" sz="3200" b="1" dirty="0" smtClean="0"/>
              <a:t>Игровая и двигательная деятельность</a:t>
            </a:r>
            <a:endParaRPr lang="ru-RU" sz="32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dirty="0" smtClean="0"/>
              <a:t>Сюжетно-ролевая игра (поход)</a:t>
            </a:r>
            <a:endParaRPr lang="ru-RU" b="0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61" y="4125204"/>
            <a:ext cx="3783763" cy="2400140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022" y="2570832"/>
            <a:ext cx="3963820" cy="2514353"/>
          </a:xfr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6567" y="1196752"/>
            <a:ext cx="3997794" cy="2535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86475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87685" y="5643578"/>
            <a:ext cx="7088436" cy="66675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69950" y="2"/>
            <a:ext cx="8780255" cy="1362075"/>
          </a:xfrm>
        </p:spPr>
        <p:txBody>
          <a:bodyPr/>
          <a:lstStyle/>
          <a:p>
            <a:pPr algn="ctr"/>
            <a:r>
              <a:rPr lang="ru-RU" sz="2800" b="0" cap="none" dirty="0" smtClean="0"/>
              <a:t/>
            </a:r>
            <a:br>
              <a:rPr lang="ru-RU" sz="2800" b="0" cap="none" dirty="0" smtClean="0"/>
            </a:br>
            <a:r>
              <a:rPr lang="ru-RU" sz="2800" b="0" cap="none" dirty="0" smtClean="0"/>
              <a:t>Подвижные игры</a:t>
            </a:r>
            <a:endParaRPr lang="ru-RU" sz="2800" b="0" cap="none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801631" y="1307409"/>
            <a:ext cx="8860545" cy="385533"/>
          </a:xfrm>
        </p:spPr>
        <p:txBody>
          <a:bodyPr/>
          <a:lstStyle/>
          <a:p>
            <a:pPr algn="ctr"/>
            <a:r>
              <a:rPr lang="ru-RU" dirty="0" smtClean="0"/>
              <a:t>«Кто быстрее до берёзы»                           «Чур у дерева»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2168" y="1729895"/>
            <a:ext cx="5018507" cy="3051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2118" y="2060850"/>
            <a:ext cx="5018507" cy="3084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фото-проект дерево\настольно- печатные игры\100_25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279" y="3071812"/>
            <a:ext cx="5063168" cy="321157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346" y="197768"/>
            <a:ext cx="9721215" cy="1143000"/>
          </a:xfrm>
        </p:spPr>
        <p:txBody>
          <a:bodyPr/>
          <a:lstStyle/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Настольно - печатные игры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1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1800" dirty="0"/>
          </a:p>
        </p:txBody>
      </p:sp>
      <p:pic>
        <p:nvPicPr>
          <p:cNvPr id="1027" name="Picture 3" descr="F:\фото-проект дерево\настольно- печатные игры\100_25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0319" y="2143116"/>
            <a:ext cx="5230769" cy="3317884"/>
          </a:xfrm>
          <a:prstGeom prst="rect">
            <a:avLst/>
          </a:prstGeom>
          <a:noFill/>
        </p:spPr>
      </p:pic>
      <p:pic>
        <p:nvPicPr>
          <p:cNvPr id="1028" name="Picture 4" descr="F:\фото-проект дерево\настольно- печатные игры\100_25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28567" y="1285860"/>
            <a:ext cx="5118144" cy="3246446"/>
          </a:xfrm>
          <a:prstGeom prst="rect">
            <a:avLst/>
          </a:prstGeom>
          <a:noFill/>
        </p:spPr>
      </p:pic>
      <p:pic>
        <p:nvPicPr>
          <p:cNvPr id="1029" name="Picture 5" descr="F:\фото-проект дерево\настольно- печатные игры\100_25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7517" y="785796"/>
            <a:ext cx="5114861" cy="3244363"/>
          </a:xfrm>
          <a:prstGeom prst="rect">
            <a:avLst/>
          </a:prstGeom>
          <a:noFill/>
        </p:spPr>
      </p:pic>
      <p:pic>
        <p:nvPicPr>
          <p:cNvPr id="1030" name="Picture 6" descr="F:\фото-проект дерево\настольно- печатные игры\100_254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3121" y="3015616"/>
            <a:ext cx="5400713" cy="3425680"/>
          </a:xfrm>
          <a:prstGeom prst="rect">
            <a:avLst/>
          </a:prstGeom>
          <a:noFill/>
        </p:spPr>
      </p:pic>
      <p:pic>
        <p:nvPicPr>
          <p:cNvPr id="1031" name="Picture 7" descr="F:\фото-проект дерево\настольно- печатные игры\100_254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12676" y="785795"/>
            <a:ext cx="5180736" cy="3286148"/>
          </a:xfrm>
          <a:prstGeom prst="rect">
            <a:avLst/>
          </a:prstGeom>
          <a:noFill/>
        </p:spPr>
      </p:pic>
      <p:pic>
        <p:nvPicPr>
          <p:cNvPr id="9" name="Picture 3" descr="C:\Users\Таня\Desktop\мини музей\анимашки\0_7dfb2_e7160f2e_L[1]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66622" y="4357694"/>
            <a:ext cx="3234730" cy="211264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37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6475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40843" y="5643578"/>
            <a:ext cx="7088436" cy="66675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      Аппликация «Красавица береза»</a:t>
            </a:r>
            <a:endParaRPr lang="ru-RU" sz="3200" dirty="0"/>
          </a:p>
        </p:txBody>
      </p:sp>
      <p:pic>
        <p:nvPicPr>
          <p:cNvPr id="2050" name="Picture 2" descr="F:\фото-проект дерево\Аппликация красавица берёза\100_25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7509" y="2285992"/>
            <a:ext cx="5118144" cy="3246446"/>
          </a:xfrm>
          <a:prstGeom prst="rect">
            <a:avLst/>
          </a:prstGeom>
          <a:noFill/>
        </p:spPr>
      </p:pic>
      <p:pic>
        <p:nvPicPr>
          <p:cNvPr id="2051" name="Picture 3" descr="F:\фото-проект дерево\Аппликация красавица берёза\100_25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1214422"/>
            <a:ext cx="4979453" cy="315847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54" y="1268020"/>
            <a:ext cx="3690272" cy="49801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741" y="1268020"/>
            <a:ext cx="3491133" cy="48965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15814" y="439109"/>
            <a:ext cx="7857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Кормушка для наших пернатых друзей готова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6261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7855" y="274638"/>
            <a:ext cx="9721215" cy="1143000"/>
          </a:xfrm>
        </p:spPr>
        <p:txBody>
          <a:bodyPr/>
          <a:lstStyle/>
          <a:p>
            <a:r>
              <a:rPr lang="ru-RU" sz="3200" dirty="0" smtClean="0"/>
              <a:t>Конкурс на лучшую кормушку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68" y="2350127"/>
            <a:ext cx="4770596" cy="302611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686" y="2350127"/>
            <a:ext cx="4770596" cy="3026113"/>
          </a:xfrm>
        </p:spPr>
      </p:pic>
    </p:spTree>
    <p:extLst>
      <p:ext uri="{BB962C8B-B14F-4D97-AF65-F5344CB8AC3E}">
        <p14:creationId xmlns:p14="http://schemas.microsoft.com/office/powerpoint/2010/main" val="352257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40068" y="476672"/>
            <a:ext cx="9721215" cy="940966"/>
          </a:xfrm>
        </p:spPr>
        <p:txBody>
          <a:bodyPr/>
          <a:lstStyle/>
          <a:p>
            <a:r>
              <a:rPr lang="ru-RU" sz="4000" dirty="0" smtClean="0"/>
              <a:t>Трудовая деятельность</a:t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3075" name="Picture 3" descr="F:\фото-проект дерево\Подкормка птиц\100_25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1903" y="1285862"/>
            <a:ext cx="5259337" cy="3336005"/>
          </a:xfrm>
          <a:prstGeom prst="rect">
            <a:avLst/>
          </a:prstGeom>
          <a:noFill/>
        </p:spPr>
      </p:pic>
      <p:pic>
        <p:nvPicPr>
          <p:cNvPr id="3074" name="Picture 2" descr="F:\фото-проект дерево\Подкормка птиц\100_25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280" y="3071810"/>
            <a:ext cx="5118144" cy="3246446"/>
          </a:xfrm>
          <a:prstGeom prst="rect">
            <a:avLst/>
          </a:prstGeom>
          <a:noFill/>
        </p:spPr>
      </p:pic>
      <p:pic>
        <p:nvPicPr>
          <p:cNvPr id="5" name="Picture 3" descr="C:\Users\Таня\Desktop\мини музей\анимашки\File283[1]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07055" y="3857628"/>
            <a:ext cx="2394295" cy="271462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07465" y="1772816"/>
            <a:ext cx="37426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Подкормка птиц</a:t>
            </a:r>
            <a:endParaRPr lang="ru-RU" sz="28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40068" y="142852"/>
            <a:ext cx="9721215" cy="1000132"/>
          </a:xfrm>
        </p:spPr>
        <p:txBody>
          <a:bodyPr/>
          <a:lstStyle/>
          <a:p>
            <a:r>
              <a:rPr lang="ru-RU" sz="2400" dirty="0" smtClean="0"/>
              <a:t>      Сбор снега для деревьев, веточек на участке</a:t>
            </a:r>
            <a:endParaRPr lang="ru-RU" sz="2400" dirty="0"/>
          </a:p>
        </p:txBody>
      </p:sp>
      <p:pic>
        <p:nvPicPr>
          <p:cNvPr id="8194" name="Picture 2" descr="F:\фото-проект дерево\Труд на участке\100_25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894" y="3643314"/>
            <a:ext cx="4442397" cy="2817818"/>
          </a:xfrm>
          <a:prstGeom prst="rect">
            <a:avLst/>
          </a:prstGeom>
          <a:noFill/>
        </p:spPr>
      </p:pic>
      <p:pic>
        <p:nvPicPr>
          <p:cNvPr id="8195" name="Picture 3" descr="F:\фото-проект дерево\Труд на участке\100_25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1379" y="3643315"/>
            <a:ext cx="4556851" cy="2890417"/>
          </a:xfrm>
          <a:prstGeom prst="rect">
            <a:avLst/>
          </a:prstGeom>
          <a:noFill/>
        </p:spPr>
      </p:pic>
      <p:pic>
        <p:nvPicPr>
          <p:cNvPr id="8196" name="Picture 4" descr="F:\фото-проект дерево\Труд на участке\100_25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91378" y="1071546"/>
            <a:ext cx="4555021" cy="2889256"/>
          </a:xfrm>
          <a:prstGeom prst="rect">
            <a:avLst/>
          </a:prstGeom>
          <a:noFill/>
        </p:spPr>
      </p:pic>
      <p:pic>
        <p:nvPicPr>
          <p:cNvPr id="8197" name="Picture 5" descr="F:\фото-проект дерево\Труд на участке\100_25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893" y="1071548"/>
            <a:ext cx="4472465" cy="2836891"/>
          </a:xfrm>
          <a:prstGeom prst="rect">
            <a:avLst/>
          </a:prstGeom>
          <a:noFill/>
        </p:spPr>
      </p:pic>
      <p:pic>
        <p:nvPicPr>
          <p:cNvPr id="8201" name="Picture 9" descr="F:\фото-проект дерево\Труд на участке\SAM_261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3122" y="3071810"/>
            <a:ext cx="5293461" cy="3360928"/>
          </a:xfrm>
          <a:prstGeom prst="rect">
            <a:avLst/>
          </a:prstGeom>
          <a:noFill/>
        </p:spPr>
      </p:pic>
      <p:pic>
        <p:nvPicPr>
          <p:cNvPr id="8202" name="Picture 10" descr="F:\фото-проект дерево\Труд на участке\SAM_261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3834" y="928669"/>
            <a:ext cx="4843401" cy="30751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40068" y="274638"/>
            <a:ext cx="9721215" cy="1714202"/>
          </a:xfrm>
        </p:spPr>
        <p:txBody>
          <a:bodyPr/>
          <a:lstStyle/>
          <a:p>
            <a:r>
              <a:rPr lang="ru-RU" sz="2800" b="1" dirty="0" smtClean="0"/>
              <a:t>     Познавательно – исследовательская деятельность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endParaRPr lang="ru-RU" sz="3600" b="1" dirty="0"/>
          </a:p>
        </p:txBody>
      </p:sp>
      <p:pic>
        <p:nvPicPr>
          <p:cNvPr id="9221" name="Picture 5" descr="F:\фото-проект дерево\Экскурсия на участке\SAM_26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5022" y="2708920"/>
            <a:ext cx="5968551" cy="3789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2" name="Picture 6" descr="F:\фото-проект дерево\Экскурсия на участке\SAM_26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7510" y="1264156"/>
            <a:ext cx="5828702" cy="3700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Группа 4"/>
          <p:cNvGrpSpPr/>
          <p:nvPr/>
        </p:nvGrpSpPr>
        <p:grpSpPr>
          <a:xfrm rot="20183170" flipH="1">
            <a:off x="749633" y="5059167"/>
            <a:ext cx="1507738" cy="1295422"/>
            <a:chOff x="3786182" y="428604"/>
            <a:chExt cx="1928794" cy="1500212"/>
          </a:xfrm>
        </p:grpSpPr>
        <p:grpSp>
          <p:nvGrpSpPr>
            <p:cNvPr id="10" name="Группа 37"/>
            <p:cNvGrpSpPr/>
            <p:nvPr/>
          </p:nvGrpSpPr>
          <p:grpSpPr>
            <a:xfrm>
              <a:off x="3786180" y="428604"/>
              <a:ext cx="1928793" cy="1500219"/>
              <a:chOff x="5929322" y="3286124"/>
              <a:chExt cx="3214678" cy="2357474"/>
            </a:xfrm>
          </p:grpSpPr>
          <p:grpSp>
            <p:nvGrpSpPr>
              <p:cNvPr id="12" name="Группа 6"/>
              <p:cNvGrpSpPr/>
              <p:nvPr/>
            </p:nvGrpSpPr>
            <p:grpSpPr>
              <a:xfrm>
                <a:off x="7786687" y="3929066"/>
                <a:ext cx="1357313" cy="1428757"/>
                <a:chOff x="6643702" y="214290"/>
                <a:chExt cx="1357313" cy="1428757"/>
              </a:xfrm>
            </p:grpSpPr>
            <p:sp>
              <p:nvSpPr>
                <p:cNvPr id="34" name="Овал 7"/>
                <p:cNvSpPr/>
                <p:nvPr/>
              </p:nvSpPr>
              <p:spPr>
                <a:xfrm>
                  <a:off x="7143768" y="1214422"/>
                  <a:ext cx="428625" cy="42862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grpSp>
              <p:nvGrpSpPr>
                <p:cNvPr id="35" name="Группа 60"/>
                <p:cNvGrpSpPr/>
                <p:nvPr/>
              </p:nvGrpSpPr>
              <p:grpSpPr>
                <a:xfrm>
                  <a:off x="6643702" y="214290"/>
                  <a:ext cx="1357313" cy="1285875"/>
                  <a:chOff x="7572375" y="1214438"/>
                  <a:chExt cx="1357313" cy="1285875"/>
                </a:xfrm>
              </p:grpSpPr>
              <p:sp>
                <p:nvSpPr>
                  <p:cNvPr id="36" name="Овал 35"/>
                  <p:cNvSpPr/>
                  <p:nvPr/>
                </p:nvSpPr>
                <p:spPr>
                  <a:xfrm>
                    <a:off x="8405813" y="1406525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37" name="Овал 36"/>
                  <p:cNvSpPr/>
                  <p:nvPr/>
                </p:nvSpPr>
                <p:spPr>
                  <a:xfrm>
                    <a:off x="7715250" y="2071688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38" name="Овал 37"/>
                  <p:cNvSpPr/>
                  <p:nvPr/>
                </p:nvSpPr>
                <p:spPr>
                  <a:xfrm>
                    <a:off x="7715250" y="1357313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39" name="Овал 38"/>
                  <p:cNvSpPr/>
                  <p:nvPr/>
                </p:nvSpPr>
                <p:spPr>
                  <a:xfrm>
                    <a:off x="8501063" y="1714500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40" name="Овал 39"/>
                  <p:cNvSpPr/>
                  <p:nvPr/>
                </p:nvSpPr>
                <p:spPr>
                  <a:xfrm>
                    <a:off x="7572375" y="1714500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41" name="Овал 40"/>
                  <p:cNvSpPr/>
                  <p:nvPr/>
                </p:nvSpPr>
                <p:spPr>
                  <a:xfrm>
                    <a:off x="8072438" y="1214438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42" name="Овал 41"/>
                  <p:cNvSpPr/>
                  <p:nvPr/>
                </p:nvSpPr>
                <p:spPr>
                  <a:xfrm>
                    <a:off x="8429652" y="2071678"/>
                    <a:ext cx="357190" cy="357190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  <p:grpSp>
            <p:nvGrpSpPr>
              <p:cNvPr id="13" name="Группа 16"/>
              <p:cNvGrpSpPr/>
              <p:nvPr/>
            </p:nvGrpSpPr>
            <p:grpSpPr>
              <a:xfrm>
                <a:off x="5929322" y="3286124"/>
                <a:ext cx="1357313" cy="1428757"/>
                <a:chOff x="6643702" y="214290"/>
                <a:chExt cx="1357313" cy="1428757"/>
              </a:xfrm>
            </p:grpSpPr>
            <p:sp>
              <p:nvSpPr>
                <p:cNvPr id="25" name="Овал 24"/>
                <p:cNvSpPr/>
                <p:nvPr/>
              </p:nvSpPr>
              <p:spPr>
                <a:xfrm>
                  <a:off x="7143768" y="1214422"/>
                  <a:ext cx="428625" cy="42862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grpSp>
              <p:nvGrpSpPr>
                <p:cNvPr id="26" name="Группа 60"/>
                <p:cNvGrpSpPr/>
                <p:nvPr/>
              </p:nvGrpSpPr>
              <p:grpSpPr>
                <a:xfrm>
                  <a:off x="6643702" y="214290"/>
                  <a:ext cx="1357313" cy="1285875"/>
                  <a:chOff x="7572375" y="1214438"/>
                  <a:chExt cx="1357313" cy="1285875"/>
                </a:xfrm>
              </p:grpSpPr>
              <p:sp>
                <p:nvSpPr>
                  <p:cNvPr id="27" name="Овал 26"/>
                  <p:cNvSpPr/>
                  <p:nvPr/>
                </p:nvSpPr>
                <p:spPr>
                  <a:xfrm>
                    <a:off x="8405813" y="1406525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28" name="Овал 27"/>
                  <p:cNvSpPr/>
                  <p:nvPr/>
                </p:nvSpPr>
                <p:spPr>
                  <a:xfrm>
                    <a:off x="7715250" y="2071688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29" name="Овал 28"/>
                  <p:cNvSpPr/>
                  <p:nvPr/>
                </p:nvSpPr>
                <p:spPr>
                  <a:xfrm>
                    <a:off x="7715250" y="1357313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30" name="Овал 29"/>
                  <p:cNvSpPr/>
                  <p:nvPr/>
                </p:nvSpPr>
                <p:spPr>
                  <a:xfrm>
                    <a:off x="8501063" y="1714500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31" name="Овал 30"/>
                  <p:cNvSpPr/>
                  <p:nvPr/>
                </p:nvSpPr>
                <p:spPr>
                  <a:xfrm>
                    <a:off x="7572375" y="1714500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32" name="Овал 31"/>
                  <p:cNvSpPr/>
                  <p:nvPr/>
                </p:nvSpPr>
                <p:spPr>
                  <a:xfrm>
                    <a:off x="8072438" y="1214438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33" name="Овал 32"/>
                  <p:cNvSpPr/>
                  <p:nvPr/>
                </p:nvSpPr>
                <p:spPr>
                  <a:xfrm>
                    <a:off x="8429652" y="2071678"/>
                    <a:ext cx="357190" cy="357190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  <p:sp>
            <p:nvSpPr>
              <p:cNvPr id="14" name="Овал 13"/>
              <p:cNvSpPr/>
              <p:nvPr/>
            </p:nvSpPr>
            <p:spPr>
              <a:xfrm>
                <a:off x="6286512" y="3643314"/>
                <a:ext cx="714380" cy="714380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15" name="Группа 27"/>
              <p:cNvGrpSpPr/>
              <p:nvPr/>
            </p:nvGrpSpPr>
            <p:grpSpPr>
              <a:xfrm>
                <a:off x="6643702" y="4572016"/>
                <a:ext cx="1143008" cy="1071582"/>
                <a:chOff x="5786438" y="-142875"/>
                <a:chExt cx="1357312" cy="1428750"/>
              </a:xfrm>
            </p:grpSpPr>
            <p:sp>
              <p:nvSpPr>
                <p:cNvPr id="17" name="Овал 16"/>
                <p:cNvSpPr/>
                <p:nvPr/>
              </p:nvSpPr>
              <p:spPr>
                <a:xfrm>
                  <a:off x="6619875" y="49213"/>
                  <a:ext cx="428625" cy="4286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8" name="Овал 17"/>
                <p:cNvSpPr/>
                <p:nvPr/>
              </p:nvSpPr>
              <p:spPr>
                <a:xfrm>
                  <a:off x="6643688" y="714375"/>
                  <a:ext cx="428625" cy="4286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19" name="Овал 18"/>
                <p:cNvSpPr/>
                <p:nvPr/>
              </p:nvSpPr>
              <p:spPr>
                <a:xfrm>
                  <a:off x="5929313" y="714375"/>
                  <a:ext cx="428625" cy="4286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0" name="Овал 19"/>
                <p:cNvSpPr/>
                <p:nvPr/>
              </p:nvSpPr>
              <p:spPr>
                <a:xfrm>
                  <a:off x="5929313" y="0"/>
                  <a:ext cx="428625" cy="4286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1" name="Овал 20"/>
                <p:cNvSpPr/>
                <p:nvPr/>
              </p:nvSpPr>
              <p:spPr>
                <a:xfrm>
                  <a:off x="6715125" y="357188"/>
                  <a:ext cx="428625" cy="4286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2" name="Овал 21"/>
                <p:cNvSpPr/>
                <p:nvPr/>
              </p:nvSpPr>
              <p:spPr>
                <a:xfrm>
                  <a:off x="5786438" y="357188"/>
                  <a:ext cx="428625" cy="4286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3" name="Овал 22"/>
                <p:cNvSpPr/>
                <p:nvPr/>
              </p:nvSpPr>
              <p:spPr>
                <a:xfrm>
                  <a:off x="6286500" y="857250"/>
                  <a:ext cx="428625" cy="4286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4" name="Овал 23"/>
                <p:cNvSpPr/>
                <p:nvPr/>
              </p:nvSpPr>
              <p:spPr>
                <a:xfrm>
                  <a:off x="6286500" y="-142875"/>
                  <a:ext cx="428625" cy="4286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16" name="Овал 15"/>
              <p:cNvSpPr/>
              <p:nvPr/>
            </p:nvSpPr>
            <p:spPr>
              <a:xfrm>
                <a:off x="6929454" y="4857760"/>
                <a:ext cx="571504" cy="571504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1" name="Овал 10"/>
            <p:cNvSpPr/>
            <p:nvPr/>
          </p:nvSpPr>
          <p:spPr>
            <a:xfrm>
              <a:off x="5072066" y="1071546"/>
              <a:ext cx="428628" cy="42862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3" name="Группа 4"/>
          <p:cNvGrpSpPr/>
          <p:nvPr/>
        </p:nvGrpSpPr>
        <p:grpSpPr>
          <a:xfrm rot="20183170" flipH="1">
            <a:off x="8791229" y="822095"/>
            <a:ext cx="1507738" cy="1295422"/>
            <a:chOff x="3786182" y="428604"/>
            <a:chExt cx="1928794" cy="1500212"/>
          </a:xfrm>
        </p:grpSpPr>
        <p:grpSp>
          <p:nvGrpSpPr>
            <p:cNvPr id="44" name="Группа 37"/>
            <p:cNvGrpSpPr/>
            <p:nvPr/>
          </p:nvGrpSpPr>
          <p:grpSpPr>
            <a:xfrm>
              <a:off x="3786180" y="428604"/>
              <a:ext cx="1928793" cy="1500219"/>
              <a:chOff x="5929322" y="3286124"/>
              <a:chExt cx="3214678" cy="2357474"/>
            </a:xfrm>
          </p:grpSpPr>
          <p:grpSp>
            <p:nvGrpSpPr>
              <p:cNvPr id="46" name="Группа 6"/>
              <p:cNvGrpSpPr/>
              <p:nvPr/>
            </p:nvGrpSpPr>
            <p:grpSpPr>
              <a:xfrm>
                <a:off x="7786687" y="3929066"/>
                <a:ext cx="1357313" cy="1428757"/>
                <a:chOff x="6643702" y="214290"/>
                <a:chExt cx="1357313" cy="1428757"/>
              </a:xfrm>
            </p:grpSpPr>
            <p:sp>
              <p:nvSpPr>
                <p:cNvPr id="68" name="Овал 7"/>
                <p:cNvSpPr/>
                <p:nvPr/>
              </p:nvSpPr>
              <p:spPr>
                <a:xfrm>
                  <a:off x="7143768" y="1214422"/>
                  <a:ext cx="428625" cy="42862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grpSp>
              <p:nvGrpSpPr>
                <p:cNvPr id="69" name="Группа 60"/>
                <p:cNvGrpSpPr/>
                <p:nvPr/>
              </p:nvGrpSpPr>
              <p:grpSpPr>
                <a:xfrm>
                  <a:off x="6643702" y="214290"/>
                  <a:ext cx="1357313" cy="1285875"/>
                  <a:chOff x="7572375" y="1214438"/>
                  <a:chExt cx="1357313" cy="1285875"/>
                </a:xfrm>
              </p:grpSpPr>
              <p:sp>
                <p:nvSpPr>
                  <p:cNvPr id="70" name="Овал 69"/>
                  <p:cNvSpPr/>
                  <p:nvPr/>
                </p:nvSpPr>
                <p:spPr>
                  <a:xfrm>
                    <a:off x="8405813" y="1406525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71" name="Овал 70"/>
                  <p:cNvSpPr/>
                  <p:nvPr/>
                </p:nvSpPr>
                <p:spPr>
                  <a:xfrm>
                    <a:off x="7715250" y="2071688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72" name="Овал 71"/>
                  <p:cNvSpPr/>
                  <p:nvPr/>
                </p:nvSpPr>
                <p:spPr>
                  <a:xfrm>
                    <a:off x="7715250" y="1357313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73" name="Овал 72"/>
                  <p:cNvSpPr/>
                  <p:nvPr/>
                </p:nvSpPr>
                <p:spPr>
                  <a:xfrm>
                    <a:off x="8501063" y="1714500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74" name="Овал 73"/>
                  <p:cNvSpPr/>
                  <p:nvPr/>
                </p:nvSpPr>
                <p:spPr>
                  <a:xfrm>
                    <a:off x="7572375" y="1714500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75" name="Овал 74"/>
                  <p:cNvSpPr/>
                  <p:nvPr/>
                </p:nvSpPr>
                <p:spPr>
                  <a:xfrm>
                    <a:off x="8072438" y="1214438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76" name="Овал 75"/>
                  <p:cNvSpPr/>
                  <p:nvPr/>
                </p:nvSpPr>
                <p:spPr>
                  <a:xfrm>
                    <a:off x="8429652" y="2071678"/>
                    <a:ext cx="357190" cy="357190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  <p:grpSp>
            <p:nvGrpSpPr>
              <p:cNvPr id="47" name="Группа 16"/>
              <p:cNvGrpSpPr/>
              <p:nvPr/>
            </p:nvGrpSpPr>
            <p:grpSpPr>
              <a:xfrm>
                <a:off x="5929322" y="3286124"/>
                <a:ext cx="1357313" cy="1428757"/>
                <a:chOff x="6643702" y="214290"/>
                <a:chExt cx="1357313" cy="1428757"/>
              </a:xfrm>
            </p:grpSpPr>
            <p:sp>
              <p:nvSpPr>
                <p:cNvPr id="59" name="Овал 58"/>
                <p:cNvSpPr/>
                <p:nvPr/>
              </p:nvSpPr>
              <p:spPr>
                <a:xfrm>
                  <a:off x="7143768" y="1214422"/>
                  <a:ext cx="428625" cy="42862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grpSp>
              <p:nvGrpSpPr>
                <p:cNvPr id="60" name="Группа 60"/>
                <p:cNvGrpSpPr/>
                <p:nvPr/>
              </p:nvGrpSpPr>
              <p:grpSpPr>
                <a:xfrm>
                  <a:off x="6643702" y="214290"/>
                  <a:ext cx="1357313" cy="1285875"/>
                  <a:chOff x="7572375" y="1214438"/>
                  <a:chExt cx="1357313" cy="1285875"/>
                </a:xfrm>
              </p:grpSpPr>
              <p:sp>
                <p:nvSpPr>
                  <p:cNvPr id="61" name="Овал 60"/>
                  <p:cNvSpPr/>
                  <p:nvPr/>
                </p:nvSpPr>
                <p:spPr>
                  <a:xfrm>
                    <a:off x="8405813" y="1406525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62" name="Овал 61"/>
                  <p:cNvSpPr/>
                  <p:nvPr/>
                </p:nvSpPr>
                <p:spPr>
                  <a:xfrm>
                    <a:off x="7715250" y="2071688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63" name="Овал 62"/>
                  <p:cNvSpPr/>
                  <p:nvPr/>
                </p:nvSpPr>
                <p:spPr>
                  <a:xfrm>
                    <a:off x="7715250" y="1357313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64" name="Овал 63"/>
                  <p:cNvSpPr/>
                  <p:nvPr/>
                </p:nvSpPr>
                <p:spPr>
                  <a:xfrm>
                    <a:off x="8501063" y="1714500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65" name="Овал 64"/>
                  <p:cNvSpPr/>
                  <p:nvPr/>
                </p:nvSpPr>
                <p:spPr>
                  <a:xfrm>
                    <a:off x="7572375" y="1714500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66" name="Овал 65"/>
                  <p:cNvSpPr/>
                  <p:nvPr/>
                </p:nvSpPr>
                <p:spPr>
                  <a:xfrm>
                    <a:off x="8072438" y="1214438"/>
                    <a:ext cx="428625" cy="428625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ru-RU"/>
                  </a:p>
                </p:txBody>
              </p:sp>
              <p:sp>
                <p:nvSpPr>
                  <p:cNvPr id="67" name="Овал 66"/>
                  <p:cNvSpPr/>
                  <p:nvPr/>
                </p:nvSpPr>
                <p:spPr>
                  <a:xfrm>
                    <a:off x="8429652" y="2071678"/>
                    <a:ext cx="357190" cy="357190"/>
                  </a:xfrm>
                  <a:prstGeom prst="ellipse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  <p:sp>
            <p:nvSpPr>
              <p:cNvPr id="48" name="Овал 47"/>
              <p:cNvSpPr/>
              <p:nvPr/>
            </p:nvSpPr>
            <p:spPr>
              <a:xfrm>
                <a:off x="6286512" y="3643314"/>
                <a:ext cx="714380" cy="714380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49" name="Группа 27"/>
              <p:cNvGrpSpPr/>
              <p:nvPr/>
            </p:nvGrpSpPr>
            <p:grpSpPr>
              <a:xfrm>
                <a:off x="6643702" y="4572016"/>
                <a:ext cx="1143008" cy="1071582"/>
                <a:chOff x="5786438" y="-142875"/>
                <a:chExt cx="1357312" cy="1428750"/>
              </a:xfrm>
            </p:grpSpPr>
            <p:sp>
              <p:nvSpPr>
                <p:cNvPr id="51" name="Овал 50"/>
                <p:cNvSpPr/>
                <p:nvPr/>
              </p:nvSpPr>
              <p:spPr>
                <a:xfrm>
                  <a:off x="6619875" y="49213"/>
                  <a:ext cx="428625" cy="4286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2" name="Овал 51"/>
                <p:cNvSpPr/>
                <p:nvPr/>
              </p:nvSpPr>
              <p:spPr>
                <a:xfrm>
                  <a:off x="6643688" y="714375"/>
                  <a:ext cx="428625" cy="4286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3" name="Овал 52"/>
                <p:cNvSpPr/>
                <p:nvPr/>
              </p:nvSpPr>
              <p:spPr>
                <a:xfrm>
                  <a:off x="5929313" y="714375"/>
                  <a:ext cx="428625" cy="4286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4" name="Овал 53"/>
                <p:cNvSpPr/>
                <p:nvPr/>
              </p:nvSpPr>
              <p:spPr>
                <a:xfrm>
                  <a:off x="5929313" y="0"/>
                  <a:ext cx="428625" cy="4286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5" name="Овал 54"/>
                <p:cNvSpPr/>
                <p:nvPr/>
              </p:nvSpPr>
              <p:spPr>
                <a:xfrm>
                  <a:off x="6715125" y="357188"/>
                  <a:ext cx="428625" cy="4286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6" name="Овал 55"/>
                <p:cNvSpPr/>
                <p:nvPr/>
              </p:nvSpPr>
              <p:spPr>
                <a:xfrm>
                  <a:off x="5786438" y="357188"/>
                  <a:ext cx="428625" cy="4286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7" name="Овал 56"/>
                <p:cNvSpPr/>
                <p:nvPr/>
              </p:nvSpPr>
              <p:spPr>
                <a:xfrm>
                  <a:off x="6286500" y="857250"/>
                  <a:ext cx="428625" cy="4286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58" name="Овал 57"/>
                <p:cNvSpPr/>
                <p:nvPr/>
              </p:nvSpPr>
              <p:spPr>
                <a:xfrm>
                  <a:off x="6286500" y="-142875"/>
                  <a:ext cx="428625" cy="428625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50" name="Овал 49"/>
              <p:cNvSpPr/>
              <p:nvPr/>
            </p:nvSpPr>
            <p:spPr>
              <a:xfrm>
                <a:off x="6929454" y="4857760"/>
                <a:ext cx="571504" cy="571504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5" name="Овал 44"/>
            <p:cNvSpPr/>
            <p:nvPr/>
          </p:nvSpPr>
          <p:spPr>
            <a:xfrm>
              <a:off x="5072066" y="1071546"/>
              <a:ext cx="428628" cy="42862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7" name="Прямоугольник 76"/>
          <p:cNvSpPr/>
          <p:nvPr/>
        </p:nvSpPr>
        <p:spPr>
          <a:xfrm>
            <a:off x="6506448" y="2276872"/>
            <a:ext cx="38276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Экскурсия на участке</a:t>
            </a:r>
            <a:endParaRPr lang="ru-RU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</a:t>
            </a:r>
            <a:r>
              <a:rPr lang="ru-RU" sz="2800" dirty="0" smtClean="0"/>
              <a:t>Изучаем свойства дерева</a:t>
            </a:r>
            <a:endParaRPr lang="ru-RU" sz="2800" dirty="0"/>
          </a:p>
        </p:txBody>
      </p:sp>
      <p:pic>
        <p:nvPicPr>
          <p:cNvPr id="7171" name="Picture 3" descr="F:\фото-проект дерево\Экспериментирование\SAM_26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121" y="2643182"/>
            <a:ext cx="5175684" cy="3286148"/>
          </a:xfrm>
          <a:prstGeom prst="rect">
            <a:avLst/>
          </a:prstGeom>
          <a:noFill/>
        </p:spPr>
      </p:pic>
      <p:pic>
        <p:nvPicPr>
          <p:cNvPr id="7172" name="Picture 4" descr="F:\фото-проект дерево\Экспериментирование\SAM_26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7518" y="1196563"/>
            <a:ext cx="5377848" cy="3414506"/>
          </a:xfrm>
          <a:prstGeom prst="rect">
            <a:avLst/>
          </a:prstGeom>
          <a:noFill/>
        </p:spPr>
      </p:pic>
      <p:pic>
        <p:nvPicPr>
          <p:cNvPr id="8" name="Рисунок 7" descr="864751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40843" y="5929330"/>
            <a:ext cx="7088436" cy="666750"/>
          </a:xfrm>
          <a:prstGeom prst="rect">
            <a:avLst/>
          </a:prstGeom>
        </p:spPr>
      </p:pic>
      <p:pic>
        <p:nvPicPr>
          <p:cNvPr id="9" name="Picture 2" descr="C:\Users\Таня\Desktop\Дерево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70823" y="4714852"/>
            <a:ext cx="1961792" cy="166077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l"/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04" y="1988842"/>
            <a:ext cx="5400675" cy="3710173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675" y="1988840"/>
            <a:ext cx="5400675" cy="3731716"/>
          </a:xfrm>
        </p:spPr>
      </p:pic>
      <p:sp>
        <p:nvSpPr>
          <p:cNvPr id="8" name="TextBox 7"/>
          <p:cNvSpPr txBox="1"/>
          <p:nvPr/>
        </p:nvSpPr>
        <p:spPr>
          <a:xfrm>
            <a:off x="1740615" y="274638"/>
            <a:ext cx="89222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Познавательно - исследовательская деятельность </a:t>
            </a:r>
            <a:endParaRPr lang="ru-R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2423595" y="5699013"/>
            <a:ext cx="50185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Что такое кора , какая она ?</a:t>
            </a:r>
            <a:endParaRPr lang="ru-RU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40068" y="620688"/>
            <a:ext cx="9721215" cy="796950"/>
          </a:xfrm>
        </p:spPr>
        <p:txBody>
          <a:bodyPr/>
          <a:lstStyle/>
          <a:p>
            <a:r>
              <a:rPr lang="ru-RU" sz="3600" b="1" dirty="0" smtClean="0"/>
              <a:t>       Продуктивная деятельность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 descr="F:\фото-проект дерево\Рисование\100_25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381" y="2928934"/>
            <a:ext cx="5442829" cy="3452394"/>
          </a:xfrm>
          <a:prstGeom prst="rect">
            <a:avLst/>
          </a:prstGeom>
          <a:noFill/>
        </p:spPr>
      </p:pic>
      <p:pic>
        <p:nvPicPr>
          <p:cNvPr id="4099" name="Picture 3" descr="F:\фото-проект дерево\Рисование\100_25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46" y="1154905"/>
            <a:ext cx="5537033" cy="3512147"/>
          </a:xfrm>
          <a:prstGeom prst="rect">
            <a:avLst/>
          </a:prstGeom>
          <a:noFill/>
        </p:spPr>
      </p:pic>
      <p:pic>
        <p:nvPicPr>
          <p:cNvPr id="6" name="Рисунок 5" descr="4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029279" y="4857762"/>
            <a:ext cx="1568502" cy="173355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22405" y="1772818"/>
            <a:ext cx="40828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Рисование</a:t>
            </a:r>
            <a:endParaRPr lang="ru-RU" sz="24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 sz="quarter"/>
          </p:nvPr>
        </p:nvSpPr>
        <p:spPr>
          <a:xfrm>
            <a:off x="1177109" y="1"/>
            <a:ext cx="9181148" cy="980728"/>
          </a:xfrm>
        </p:spPr>
        <p:txBody>
          <a:bodyPr/>
          <a:lstStyle/>
          <a:p>
            <a:pPr algn="r"/>
            <a:r>
              <a:rPr lang="ru-RU" sz="3200" b="1" dirty="0" smtClean="0"/>
              <a:t>Коммуникативная деятельность </a:t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49" y="2876271"/>
            <a:ext cx="5568387" cy="3532174"/>
          </a:xfrm>
          <a:prstGeom prst="rect">
            <a:avLst/>
          </a:prstGeom>
          <a:noFill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0676" y="976085"/>
            <a:ext cx="5359675" cy="339978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97109" y="1562889"/>
            <a:ext cx="49334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Составление описательных рассказов</a:t>
            </a:r>
            <a:endParaRPr lang="ru-RU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 idx="4294967295"/>
          </p:nvPr>
        </p:nvSpPr>
        <p:spPr>
          <a:xfrm>
            <a:off x="0" y="5387975"/>
            <a:ext cx="4891088" cy="633413"/>
          </a:xfrm>
        </p:spPr>
        <p:txBody>
          <a:bodyPr/>
          <a:lstStyle/>
          <a:p>
            <a:r>
              <a:rPr lang="ru-RU" sz="2000" dirty="0" smtClean="0"/>
              <a:t>об экосистеме в лесу</a:t>
            </a:r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9192" y="1988843"/>
            <a:ext cx="5396919" cy="3423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41" y="1988840"/>
            <a:ext cx="5396921" cy="3423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06294" y="5546948"/>
            <a:ext cx="31515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к</a:t>
            </a:r>
            <a:r>
              <a:rPr lang="ru-RU" sz="2000" dirty="0" smtClean="0"/>
              <a:t>ак дерево живет весной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444308" y="404666"/>
            <a:ext cx="4455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Беседы с детьми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07716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 sz="quarter"/>
          </p:nvPr>
        </p:nvSpPr>
        <p:spPr>
          <a:xfrm>
            <a:off x="1637401" y="42318"/>
            <a:ext cx="9016302" cy="1658490"/>
          </a:xfrm>
        </p:spPr>
        <p:txBody>
          <a:bodyPr/>
          <a:lstStyle/>
          <a:p>
            <a:r>
              <a:rPr lang="ru-RU" sz="3200" dirty="0" smtClean="0"/>
              <a:t>Рассматривание иллюстрированного материала </a:t>
            </a:r>
            <a:r>
              <a:rPr lang="en-US" sz="3200" dirty="0" smtClean="0"/>
              <a:t>:”</a:t>
            </a:r>
            <a:r>
              <a:rPr lang="ru-RU" sz="3200" dirty="0" smtClean="0"/>
              <a:t>Как из жёлудя появляется дуб</a:t>
            </a:r>
            <a:r>
              <a:rPr lang="en-US" sz="3200" dirty="0" smtClean="0"/>
              <a:t>”</a:t>
            </a:r>
            <a:endParaRPr lang="ru-RU" sz="3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8268"/>
            <a:ext cx="5547436" cy="35188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675" y="3329208"/>
            <a:ext cx="5400675" cy="342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3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0168" y="42626"/>
            <a:ext cx="9721215" cy="1143000"/>
          </a:xfrm>
        </p:spPr>
        <p:txBody>
          <a:bodyPr/>
          <a:lstStyle/>
          <a:p>
            <a:r>
              <a:rPr lang="ru-RU" sz="3200" b="1" dirty="0" smtClean="0"/>
              <a:t>      Чтение художественной литературы</a:t>
            </a:r>
            <a:endParaRPr lang="ru-RU" sz="3200" b="1" dirty="0"/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936" y="2535859"/>
            <a:ext cx="5314415" cy="3534168"/>
          </a:xfrm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8690" y="1324359"/>
            <a:ext cx="5481223" cy="3528392"/>
          </a:xfrm>
          <a:prstGeom prst="rect">
            <a:avLst/>
          </a:prstGeom>
          <a:noFill/>
        </p:spPr>
      </p:pic>
      <p:pic>
        <p:nvPicPr>
          <p:cNvPr id="9" name="Picture 2" descr="D:\дсад\курсы\курсантам\анимация\книги\8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03054" y="959049"/>
            <a:ext cx="1786248" cy="115212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57612" y="4951944"/>
            <a:ext cx="5193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Заучивание стихотворения </a:t>
            </a:r>
            <a:r>
              <a:rPr lang="ru-RU" sz="2000" dirty="0" err="1" smtClean="0"/>
              <a:t>С.Есенина</a:t>
            </a:r>
            <a:r>
              <a:rPr lang="ru-RU" sz="2000" dirty="0" smtClean="0"/>
              <a:t> </a:t>
            </a:r>
            <a:r>
              <a:rPr lang="en-US" sz="2000" dirty="0" smtClean="0"/>
              <a:t>“</a:t>
            </a:r>
            <a:r>
              <a:rPr lang="ru-RU" sz="2000" dirty="0" smtClean="0"/>
              <a:t>Белая берёза</a:t>
            </a:r>
            <a:r>
              <a:rPr lang="en-US" sz="2000" dirty="0" smtClean="0"/>
              <a:t>”</a:t>
            </a:r>
            <a:r>
              <a:rPr lang="ru-RU" sz="2000" dirty="0" smtClean="0"/>
              <a:t>. </a:t>
            </a:r>
            <a:endParaRPr lang="ru-RU" sz="2000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75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227" y="908720"/>
            <a:ext cx="9721215" cy="5112568"/>
          </a:xfrm>
        </p:spPr>
        <p:txBody>
          <a:bodyPr anchor="ctr"/>
          <a:lstStyle/>
          <a:p>
            <a:pPr algn="l"/>
            <a: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Таня\Desktop\Дерево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6567" y="404664"/>
            <a:ext cx="2636843" cy="223224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32762" y="3105835"/>
            <a:ext cx="79105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u="sng" dirty="0" smtClean="0"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sz="4400" b="1" u="sng" dirty="0" smtClean="0">
                <a:latin typeface="Times New Roman" pitchFamily="18" charset="0"/>
                <a:cs typeface="Times New Roman" pitchFamily="18" charset="0"/>
              </a:rPr>
              <a:t>шаг: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реализуем проект «Экологические знаки» </a:t>
            </a:r>
            <a:endParaRPr lang="ru-RU" sz="4400" b="1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Обсуждение с детьми плана изготовления экологических знаков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2817"/>
            <a:ext cx="5310664" cy="3816424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675" y="1772816"/>
            <a:ext cx="5400675" cy="381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65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/>
              <a:t>      Изготавливаем экологические знаки</a:t>
            </a:r>
            <a:endParaRPr lang="ru-RU" sz="2800" b="1" dirty="0"/>
          </a:p>
        </p:txBody>
      </p:sp>
      <p:pic>
        <p:nvPicPr>
          <p:cNvPr id="12290" name="Picture 2" descr="F:\фото-проект дерево\Проект экол.знаки\SAM_26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893" y="2714620"/>
            <a:ext cx="5743483" cy="3646656"/>
          </a:xfrm>
          <a:prstGeom prst="rect">
            <a:avLst/>
          </a:prstGeom>
          <a:noFill/>
        </p:spPr>
      </p:pic>
      <p:pic>
        <p:nvPicPr>
          <p:cNvPr id="12292" name="Picture 4" descr="F:\фото-проект дерево\Проект экол.знаки\SAM_26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8745" y="1214424"/>
            <a:ext cx="5462271" cy="3468109"/>
          </a:xfrm>
          <a:prstGeom prst="rect">
            <a:avLst/>
          </a:prstGeom>
          <a:noFill/>
        </p:spPr>
      </p:pic>
      <p:pic>
        <p:nvPicPr>
          <p:cNvPr id="74" name="Picture 23" descr="f7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58085" flipH="1">
            <a:off x="7806303" y="4871000"/>
            <a:ext cx="1190774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Рисуем вместе с мамой</a:t>
            </a:r>
            <a:endParaRPr lang="ru-RU" dirty="0"/>
          </a:p>
        </p:txBody>
      </p:sp>
      <p:pic>
        <p:nvPicPr>
          <p:cNvPr id="11268" name="Picture 4" descr="F:\фото-проект дерево\Проект экол.знаки\SAM_26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9137" y="1196754"/>
            <a:ext cx="6109231" cy="3878877"/>
          </a:xfrm>
          <a:prstGeom prst="rect">
            <a:avLst/>
          </a:prstGeom>
          <a:noFill/>
        </p:spPr>
      </p:pic>
      <p:pic>
        <p:nvPicPr>
          <p:cNvPr id="11267" name="Picture 3" descr="F:\фото-проект дерево\Проект экол.знаки\SAM_26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286" y="2420890"/>
            <a:ext cx="5631043" cy="357526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Еще немного….</a:t>
            </a:r>
            <a:endParaRPr lang="ru-RU" dirty="0"/>
          </a:p>
        </p:txBody>
      </p:sp>
      <p:pic>
        <p:nvPicPr>
          <p:cNvPr id="6145" name="Picture 1" descr="E:\фото-проект дерево\Проект экол.знаки\SAM_26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286" y="2852936"/>
            <a:ext cx="5103567" cy="3240360"/>
          </a:xfrm>
          <a:prstGeom prst="rect">
            <a:avLst/>
          </a:prstGeom>
          <a:noFill/>
        </p:spPr>
      </p:pic>
      <p:pic>
        <p:nvPicPr>
          <p:cNvPr id="6146" name="Picture 2" descr="E:\фото-проект дерево\Проект экол.знаки\SAM_26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94903" y="1178750"/>
            <a:ext cx="6039221" cy="383442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       Теперь все узнают, как вести себя в  природе</a:t>
            </a:r>
            <a:endParaRPr lang="ru-RU" sz="3200" dirty="0"/>
          </a:p>
        </p:txBody>
      </p:sp>
      <p:pic>
        <p:nvPicPr>
          <p:cNvPr id="5122" name="Picture 2" descr="E:\фото-проект дерево\Проект экол.знаки\SAM_26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8298" y="1556792"/>
            <a:ext cx="7059934" cy="4482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3" descr="f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58085" flipH="1">
            <a:off x="8760137" y="4953837"/>
            <a:ext cx="1190774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3" descr="f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58085" flipH="1">
            <a:off x="8760137" y="4953837"/>
            <a:ext cx="1190774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" name="Picture 1" descr="E:\фото-проект дерево\Проект экол.знаки\SAM_26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1474" y="1700808"/>
            <a:ext cx="6691341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423595" y="620690"/>
            <a:ext cx="69748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/>
              <a:t>Делимся опытом</a:t>
            </a:r>
            <a:endParaRPr lang="ru-RU" sz="3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8535" y="150174"/>
            <a:ext cx="80086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Обсуждение с детьми плана изготовления </a:t>
            </a:r>
            <a:r>
              <a:rPr lang="ru-RU" sz="2800" dirty="0" smtClean="0"/>
              <a:t>книжки - малышки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75" y="1412777"/>
            <a:ext cx="5103567" cy="37121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675" y="2564905"/>
            <a:ext cx="5243642" cy="360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smtClean="0"/>
              <a:t>Оформление </a:t>
            </a:r>
            <a:r>
              <a:rPr lang="en-US" sz="3200" dirty="0" smtClean="0"/>
              <a:t>“</a:t>
            </a:r>
            <a:r>
              <a:rPr lang="ru-RU" sz="3200" dirty="0" smtClean="0"/>
              <a:t>Книжки-малышки</a:t>
            </a:r>
            <a:r>
              <a:rPr lang="en-US" sz="3200" dirty="0" smtClean="0"/>
              <a:t>”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5698"/>
            <a:ext cx="5378078" cy="3411454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675" y="3155885"/>
            <a:ext cx="5400675" cy="336418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Сортируем и подшиваем страницы</a:t>
            </a: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04" y="2350267"/>
            <a:ext cx="4767323" cy="302583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323" y="2350267"/>
            <a:ext cx="4767323" cy="3025833"/>
          </a:xfrm>
        </p:spPr>
      </p:pic>
    </p:spTree>
    <p:extLst>
      <p:ext uri="{BB962C8B-B14F-4D97-AF65-F5344CB8AC3E}">
        <p14:creationId xmlns:p14="http://schemas.microsoft.com/office/powerpoint/2010/main" val="129136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8" y="1628800"/>
            <a:ext cx="5335389" cy="338437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675" y="1628800"/>
            <a:ext cx="5335389" cy="3384376"/>
          </a:xfrm>
        </p:spPr>
      </p:pic>
      <p:sp>
        <p:nvSpPr>
          <p:cNvPr id="7" name="Прямоугольник 6"/>
          <p:cNvSpPr/>
          <p:nvPr/>
        </p:nvSpPr>
        <p:spPr>
          <a:xfrm>
            <a:off x="2779820" y="404664"/>
            <a:ext cx="674652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250B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Вот и готова наша книжка</a:t>
            </a:r>
            <a:endParaRPr lang="ru-RU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250B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913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8297" y="4941846"/>
            <a:ext cx="7144994" cy="432048"/>
          </a:xfrm>
        </p:spPr>
        <p:txBody>
          <a:bodyPr/>
          <a:lstStyle/>
          <a:p>
            <a:r>
              <a:rPr lang="ru-RU" sz="2400" b="0" dirty="0" smtClean="0"/>
              <a:t>Чтение рассказов в книжке -малышке </a:t>
            </a:r>
            <a:endParaRPr lang="ru-RU" sz="2400" b="0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140" y="614703"/>
            <a:ext cx="6480810" cy="4110947"/>
          </a:xfrm>
        </p:spPr>
      </p:pic>
    </p:spTree>
    <p:extLst>
      <p:ext uri="{BB962C8B-B14F-4D97-AF65-F5344CB8AC3E}">
        <p14:creationId xmlns:p14="http://schemas.microsoft.com/office/powerpoint/2010/main" val="121203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887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экология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7207</TotalTime>
  <Words>394</Words>
  <Application>Microsoft Office PowerPoint</Application>
  <PresentationFormat>Произвольный</PresentationFormat>
  <Paragraphs>70</Paragraphs>
  <Slides>39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экология</vt:lpstr>
      <vt:lpstr>Презентация PowerPoint</vt:lpstr>
      <vt:lpstr>Цель проекта:  создать благоприятные условия для экологического воспитания ребенка</vt:lpstr>
      <vt:lpstr>　       Актуальность:   Экологическое образование дошкольников – это не просто дань «модному» направлению в педагогике. Это воспитание в детях способности понимать и любить окружающий мир и бережно относиться к нему. Необходимо помнить о том, что зачастую небрежное, а порой и жестокое отношение детей к природе объясняется отсутствием у них необходимых знаний. Дерево　- прекрасный объект для наблюдений. Так деревья имеют ярко выраженные сезонные изменения. На их примере могут быть рассмотрены взаимосвязи растений с окружающей средой и другими живыми организмами.  </vt:lpstr>
      <vt:lpstr>Проблема:   Деревья　окружают нас постоянно. Однако дети, как правило, почти не обращают на них внимания. Гораздо больший интерес они проявляют к животным и цветущим растениям. Кроме того, дети часто воспринимают растения, в том числе и деревья, как неживые объекты. Поскольку у них нет способов передвижения, аналогичным тем, которые есть у животных. </vt:lpstr>
      <vt:lpstr>Задачи проекта: </vt:lpstr>
      <vt:lpstr>План работы по реализации проекта: </vt:lpstr>
      <vt:lpstr>    </vt:lpstr>
      <vt:lpstr>Презентация PowerPoint</vt:lpstr>
      <vt:lpstr>Презентация PowerPoint</vt:lpstr>
      <vt:lpstr>    </vt:lpstr>
      <vt:lpstr>          Игровая и двигательная деятельность</vt:lpstr>
      <vt:lpstr> Подвижные игры</vt:lpstr>
      <vt:lpstr>Настольно - печатные игры  </vt:lpstr>
      <vt:lpstr>      Аппликация «Красавица береза»</vt:lpstr>
      <vt:lpstr>Презентация PowerPoint</vt:lpstr>
      <vt:lpstr>Конкурс на лучшую кормушку</vt:lpstr>
      <vt:lpstr>Трудовая деятельность </vt:lpstr>
      <vt:lpstr>      Сбор снега для деревьев, веточек на участке</vt:lpstr>
      <vt:lpstr>     Познавательно – исследовательская деятельность </vt:lpstr>
      <vt:lpstr>    Изучаем свойства дерева</vt:lpstr>
      <vt:lpstr>    </vt:lpstr>
      <vt:lpstr>       Продуктивная деятельность </vt:lpstr>
      <vt:lpstr>Коммуникативная деятельность  </vt:lpstr>
      <vt:lpstr>об экосистеме в лесу</vt:lpstr>
      <vt:lpstr>Рассматривание иллюстрированного материала :”Как из жёлудя появляется дуб”</vt:lpstr>
      <vt:lpstr>      Чтение художественной литературы</vt:lpstr>
      <vt:lpstr>    </vt:lpstr>
      <vt:lpstr>Обсуждение с детьми плана изготовления экологических знаков</vt:lpstr>
      <vt:lpstr>      Изготавливаем экологические знаки</vt:lpstr>
      <vt:lpstr> Рисуем вместе с мамой</vt:lpstr>
      <vt:lpstr>Еще немного….</vt:lpstr>
      <vt:lpstr>       Теперь все узнают, как вести себя в  природе</vt:lpstr>
      <vt:lpstr>Презентация PowerPoint</vt:lpstr>
      <vt:lpstr>Презентация PowerPoint</vt:lpstr>
      <vt:lpstr>Оформление “Книжки-малышки”</vt:lpstr>
      <vt:lpstr>Сортируем и подшиваем страницы</vt:lpstr>
      <vt:lpstr>Презентация PowerPoint</vt:lpstr>
      <vt:lpstr>Чтение рассказов в книжке -малышке </vt:lpstr>
      <vt:lpstr>Презентация PowerPoint</vt:lpstr>
    </vt:vector>
  </TitlesOfParts>
  <Company>AUZsoft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Таня</dc:creator>
  <cp:lastModifiedBy>user</cp:lastModifiedBy>
  <cp:revision>188</cp:revision>
  <dcterms:created xsi:type="dcterms:W3CDTF">2013-03-20T09:38:22Z</dcterms:created>
  <dcterms:modified xsi:type="dcterms:W3CDTF">2015-03-25T14:36:50Z</dcterms:modified>
</cp:coreProperties>
</file>