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8" r:id="rId6"/>
    <p:sldId id="270" r:id="rId7"/>
    <p:sldId id="269" r:id="rId8"/>
    <p:sldId id="260" r:id="rId9"/>
    <p:sldId id="261" r:id="rId10"/>
    <p:sldId id="262" r:id="rId11"/>
    <p:sldId id="263" r:id="rId12"/>
    <p:sldId id="264" r:id="rId13"/>
    <p:sldId id="267" r:id="rId14"/>
    <p:sldId id="265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25.03.2016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25.03.2016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25.03.2016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25.03.2016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dissolve/>
  </p:transition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85852" y="533400"/>
            <a:ext cx="7500990" cy="4038608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«Работа с текстом на уроках русского языка как средство формирования коммуникативной компетенции учащихся»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0034" y="4643446"/>
            <a:ext cx="8643966" cy="1428760"/>
          </a:xfrm>
        </p:spPr>
        <p:txBody>
          <a:bodyPr>
            <a:normAutofit/>
          </a:bodyPr>
          <a:lstStyle/>
          <a:p>
            <a:r>
              <a:rPr lang="ru-RU" b="1" dirty="0" smtClean="0"/>
              <a:t>Автор: Федорова Надежда Михайловна, учитель русского языка и литературы ГБОУ СОШ 184 г. Санкт – Петербурга.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200" dirty="0" smtClean="0"/>
              <a:t>Проблема: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sz="2800" dirty="0" smtClean="0"/>
              <a:t>как разрешить  противоречие между общим снижением уровня культуры речи учащихся, их интеллектуального уровня и требованием общества – развитие языковой личности, способной анализировать информацию, содержащуюся в тексте, создавать собственное речевое высказывание и применять результаты интеллектуальной деятельности на практике.</a:t>
            </a:r>
          </a:p>
          <a:p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126163"/>
          </a:xfrm>
          <a:ln>
            <a:solidFill>
              <a:schemeClr val="accent1"/>
            </a:solidFill>
          </a:ln>
        </p:spPr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 algn="ctr">
              <a:buNone/>
            </a:pPr>
            <a:r>
              <a:rPr lang="ru-RU" sz="3200" dirty="0" smtClean="0"/>
              <a:t>Первоочередная задача: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</a:p>
          <a:p>
            <a:pPr>
              <a:buNone/>
            </a:pPr>
            <a:r>
              <a:rPr lang="ru-RU" sz="4000" dirty="0" smtClean="0"/>
              <a:t>внедрение на уроках русского языка форм и методов работы с текстом, способствующих развитию речи учащихся.</a:t>
            </a:r>
          </a:p>
          <a:p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Формы и методы работы с текстом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• комплексная работа с текстом</a:t>
            </a:r>
          </a:p>
          <a:p>
            <a:r>
              <a:rPr lang="ru-RU" dirty="0" smtClean="0"/>
              <a:t>• лингвостилистический анализ текста; </a:t>
            </a:r>
            <a:br>
              <a:rPr lang="ru-RU" dirty="0" smtClean="0"/>
            </a:br>
            <a:r>
              <a:rPr lang="ru-RU" dirty="0" smtClean="0"/>
              <a:t>• «</a:t>
            </a:r>
            <a:r>
              <a:rPr lang="ru-RU" dirty="0" err="1" smtClean="0"/>
              <a:t>самодиктанты</a:t>
            </a:r>
            <a:r>
              <a:rPr lang="ru-RU" dirty="0" smtClean="0"/>
              <a:t>»; </a:t>
            </a:r>
            <a:br>
              <a:rPr lang="ru-RU" dirty="0" smtClean="0"/>
            </a:br>
            <a:r>
              <a:rPr lang="ru-RU" dirty="0" smtClean="0"/>
              <a:t>• сочинение-рассуждение; </a:t>
            </a:r>
            <a:br>
              <a:rPr lang="ru-RU" dirty="0" smtClean="0"/>
            </a:br>
            <a:r>
              <a:rPr lang="ru-RU" dirty="0" smtClean="0"/>
              <a:t>• редактирование текста; </a:t>
            </a:r>
            <a:br>
              <a:rPr lang="ru-RU" dirty="0" smtClean="0"/>
            </a:br>
            <a:r>
              <a:rPr lang="ru-RU" dirty="0" smtClean="0"/>
              <a:t>• различные виды диктантов; </a:t>
            </a:r>
            <a:br>
              <a:rPr lang="ru-RU" dirty="0" smtClean="0"/>
            </a:br>
            <a:r>
              <a:rPr lang="ru-RU" dirty="0" smtClean="0"/>
              <a:t>• интеллектуально-лингвистические упражнения; </a:t>
            </a:r>
            <a:br>
              <a:rPr lang="ru-RU" dirty="0" smtClean="0"/>
            </a:br>
            <a:r>
              <a:rPr lang="ru-RU" dirty="0" smtClean="0"/>
              <a:t>• работа с текстами-миниатюрами; </a:t>
            </a:r>
            <a:br>
              <a:rPr lang="ru-RU" dirty="0" smtClean="0"/>
            </a:br>
            <a:r>
              <a:rPr lang="ru-RU" dirty="0" smtClean="0"/>
              <a:t>• составление </a:t>
            </a:r>
            <a:r>
              <a:rPr lang="ru-RU" dirty="0" err="1" smtClean="0"/>
              <a:t>синквейнов</a:t>
            </a:r>
            <a:r>
              <a:rPr lang="ru-RU" dirty="0" smtClean="0"/>
              <a:t>, кластеров к тексту; </a:t>
            </a:r>
            <a:br>
              <a:rPr lang="ru-RU" dirty="0" smtClean="0"/>
            </a:br>
            <a:r>
              <a:rPr lang="ru-RU" dirty="0" smtClean="0"/>
              <a:t>• коммуникативные и игровые ситуации.</a:t>
            </a:r>
          </a:p>
          <a:p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 smtClean="0"/>
              <a:t>инсёрт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b="1" dirty="0"/>
              <a:t>Когда использовать прием </a:t>
            </a:r>
            <a:r>
              <a:rPr lang="ru-RU" b="1" dirty="0" err="1"/>
              <a:t>Инсерт</a:t>
            </a:r>
            <a:r>
              <a:rPr lang="ru-RU" b="1" dirty="0"/>
              <a:t>?</a:t>
            </a:r>
          </a:p>
          <a:p>
            <a:r>
              <a:rPr lang="ru-RU" dirty="0"/>
              <a:t>Прием </a:t>
            </a:r>
            <a:r>
              <a:rPr lang="ru-RU" dirty="0" err="1"/>
              <a:t>Инсерт</a:t>
            </a:r>
            <a:r>
              <a:rPr lang="ru-RU" dirty="0"/>
              <a:t> лучше всего подходит для уроков усвоения новых знаний, для урока коррекции ЗУН или для урока актуализации новых знаний и умений (по ФГОС).</a:t>
            </a:r>
          </a:p>
          <a:p>
            <a:r>
              <a:rPr lang="ru-RU" dirty="0"/>
              <a:t>Прием требует от ученика не пассивного чтения, а внимательного. Если раньше он просто пропускал непонятные моменты в тексте, то прем </a:t>
            </a:r>
            <a:r>
              <a:rPr lang="ru-RU" dirty="0" err="1"/>
              <a:t>Инсерт</a:t>
            </a:r>
            <a:r>
              <a:rPr lang="ru-RU" dirty="0"/>
              <a:t> заставляет обратить на них внимание, сконцентрироваться на каждой строке текста.</a:t>
            </a:r>
          </a:p>
          <a:p>
            <a:r>
              <a:rPr lang="ru-RU" dirty="0" err="1"/>
              <a:t>Инсерт</a:t>
            </a:r>
            <a:r>
              <a:rPr lang="ru-RU" dirty="0"/>
              <a:t> довольно эффективен, когда нужно проработать большой пласт теоретического материала.</a:t>
            </a:r>
          </a:p>
          <a:p>
            <a:r>
              <a:rPr lang="ru-RU" b="1" dirty="0" smtClean="0"/>
              <a:t>Как </a:t>
            </a:r>
            <a:r>
              <a:rPr lang="ru-RU" b="1" dirty="0"/>
              <a:t>использовать прием "</a:t>
            </a:r>
            <a:r>
              <a:rPr lang="ru-RU" b="1" dirty="0" err="1"/>
              <a:t>Инсерт</a:t>
            </a:r>
            <a:r>
              <a:rPr lang="ru-RU" b="1" dirty="0"/>
              <a:t>" на уроках</a:t>
            </a:r>
            <a:endParaRPr lang="ru-RU" dirty="0"/>
          </a:p>
          <a:p>
            <a:r>
              <a:rPr lang="ru-RU" dirty="0"/>
              <a:t>1. Учащиеся читают текст, маркируя его специальными значками:</a:t>
            </a:r>
          </a:p>
          <a:p>
            <a:r>
              <a:rPr lang="ru-RU" dirty="0"/>
              <a:t>V — я это знаю;</a:t>
            </a:r>
          </a:p>
          <a:p>
            <a:r>
              <a:rPr lang="ru-RU" dirty="0"/>
              <a:t>+ — это новая информация для меня;</a:t>
            </a:r>
          </a:p>
          <a:p>
            <a:r>
              <a:rPr lang="ru-RU" dirty="0"/>
              <a:t>- — я думал по-другому, это противоречит тому, что я знал;</a:t>
            </a:r>
          </a:p>
          <a:p>
            <a:r>
              <a:rPr lang="ru-RU" dirty="0"/>
              <a:t>? — это мне непонятно, нужны объяснения, уточнения.</a:t>
            </a:r>
          </a:p>
          <a:p>
            <a:r>
              <a:rPr lang="ru-RU" b="1" dirty="0"/>
              <a:t>Совет</a:t>
            </a:r>
            <a:r>
              <a:rPr lang="ru-RU" dirty="0"/>
              <a:t>: маркировки в тексте удобнее делать на полях карандашом. Или можно подложит полоску бумаги, чтобы не пачкать учебники.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09557592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7239000" cy="1368152"/>
          </a:xfrm>
        </p:spPr>
        <p:txBody>
          <a:bodyPr>
            <a:normAutofit fontScale="90000"/>
          </a:bodyPr>
          <a:lstStyle/>
          <a:p>
            <a:pPr marL="274320" lvl="0" indent="-274320" algn="ctr">
              <a:spcBef>
                <a:spcPts val="600"/>
              </a:spcBef>
            </a:pPr>
            <a:r>
              <a:rPr lang="ru-RU" sz="3200" cap="none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  <a:t>Как использовать прием "</a:t>
            </a:r>
            <a:r>
              <a:rPr lang="ru-RU" sz="3200" cap="none" dirty="0" err="1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  <a:t>Инсерт</a:t>
            </a:r>
            <a:r>
              <a:rPr lang="ru-RU" sz="3200" cap="none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  <a:t>" на уроках</a:t>
            </a:r>
            <a:r>
              <a:rPr lang="ru-RU" sz="2000" b="0" cap="none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  <a:t/>
            </a:r>
            <a:br>
              <a:rPr lang="ru-RU" sz="2000" b="0" cap="none" dirty="0">
                <a:ln>
                  <a:noFill/>
                </a:ln>
                <a:solidFill>
                  <a:prstClr val="black"/>
                </a:solidFill>
                <a:ea typeface="+mn-ea"/>
                <a:cs typeface="+mn-cs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lr>
                <a:srgbClr val="B13F9A"/>
              </a:buClr>
            </a:pPr>
            <a:r>
              <a:rPr lang="ru-RU" sz="2000" dirty="0" smtClean="0">
                <a:solidFill>
                  <a:prstClr val="black"/>
                </a:solidFill>
              </a:rPr>
              <a:t>1</a:t>
            </a:r>
            <a:r>
              <a:rPr lang="ru-RU" sz="2000" dirty="0">
                <a:solidFill>
                  <a:prstClr val="black"/>
                </a:solidFill>
              </a:rPr>
              <a:t>. Учащиеся читают текст, маркируя его специальными значками:</a:t>
            </a:r>
          </a:p>
          <a:p>
            <a:pPr lvl="0">
              <a:buClr>
                <a:srgbClr val="B13F9A"/>
              </a:buClr>
            </a:pPr>
            <a:r>
              <a:rPr lang="ru-RU" sz="2000" dirty="0">
                <a:solidFill>
                  <a:prstClr val="black"/>
                </a:solidFill>
              </a:rPr>
              <a:t>V — я это знаю;</a:t>
            </a:r>
          </a:p>
          <a:p>
            <a:pPr lvl="0">
              <a:buClr>
                <a:srgbClr val="B13F9A"/>
              </a:buClr>
            </a:pPr>
            <a:r>
              <a:rPr lang="ru-RU" sz="2000" dirty="0">
                <a:solidFill>
                  <a:prstClr val="black"/>
                </a:solidFill>
              </a:rPr>
              <a:t>+ — это новая информация для меня;</a:t>
            </a:r>
          </a:p>
          <a:p>
            <a:pPr lvl="0">
              <a:buClr>
                <a:srgbClr val="B13F9A"/>
              </a:buClr>
            </a:pPr>
            <a:r>
              <a:rPr lang="ru-RU" sz="2000" dirty="0">
                <a:solidFill>
                  <a:prstClr val="black"/>
                </a:solidFill>
              </a:rPr>
              <a:t>- — я думал по-другому, это противоречит тому, что я знал;</a:t>
            </a:r>
          </a:p>
          <a:p>
            <a:pPr lvl="0">
              <a:buClr>
                <a:srgbClr val="B13F9A"/>
              </a:buClr>
            </a:pPr>
            <a:r>
              <a:rPr lang="ru-RU" sz="2000" dirty="0">
                <a:solidFill>
                  <a:prstClr val="black"/>
                </a:solidFill>
              </a:rPr>
              <a:t>? — это мне непонятно, нужны объяснения, уточнения.</a:t>
            </a:r>
          </a:p>
          <a:p>
            <a:pPr lvl="0">
              <a:buClr>
                <a:srgbClr val="B13F9A"/>
              </a:buClr>
            </a:pPr>
            <a:r>
              <a:rPr lang="ru-RU" sz="2000" b="1" dirty="0">
                <a:solidFill>
                  <a:prstClr val="black"/>
                </a:solidFill>
              </a:rPr>
              <a:t>Совет</a:t>
            </a:r>
            <a:r>
              <a:rPr lang="ru-RU" sz="2000" dirty="0">
                <a:solidFill>
                  <a:prstClr val="black"/>
                </a:solidFill>
              </a:rPr>
              <a:t>: маркировки в тексте удобнее делать на полях карандашом. Или можно подложит полоску бумаги, чтобы не пачкать учебники.</a:t>
            </a:r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xmlns="" val="3210054749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247001671"/>
              </p:ext>
            </p:extLst>
          </p:nvPr>
        </p:nvGraphicFramePr>
        <p:xfrm>
          <a:off x="395536" y="2996952"/>
          <a:ext cx="7239000" cy="2301240"/>
        </p:xfrm>
        <a:graphic>
          <a:graphicData uri="http://schemas.openxmlformats.org/drawingml/2006/table">
            <a:tbl>
              <a:tblPr/>
              <a:tblGrid>
                <a:gridCol w="1809750"/>
                <a:gridCol w="1809750"/>
                <a:gridCol w="1809750"/>
                <a:gridCol w="1809750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effectLst/>
                        </a:rPr>
                        <a:t>V</a:t>
                      </a:r>
                      <a:endParaRPr lang="en-US" dirty="0">
                        <a:effectLst/>
                      </a:endParaRPr>
                    </a:p>
                  </a:txBody>
                  <a:tcPr marL="95250" marR="9525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>
                          <a:effectLst/>
                        </a:rPr>
                        <a:t>+</a:t>
                      </a:r>
                      <a:endParaRPr lang="ru-RU">
                        <a:effectLst/>
                      </a:endParaRPr>
                    </a:p>
                  </a:txBody>
                  <a:tcPr marL="95250" marR="9525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>
                          <a:effectLst/>
                        </a:rPr>
                        <a:t>—</a:t>
                      </a:r>
                      <a:endParaRPr lang="ru-RU">
                        <a:effectLst/>
                      </a:endParaRPr>
                    </a:p>
                  </a:txBody>
                  <a:tcPr marL="95250" marR="9525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effectLst/>
                        </a:rPr>
                        <a:t>?</a:t>
                      </a:r>
                      <a:endParaRPr lang="ru-RU" dirty="0">
                        <a:effectLst/>
                      </a:endParaRPr>
                    </a:p>
                  </a:txBody>
                  <a:tcPr marL="95250" marR="9525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ru-RU" dirty="0">
                          <a:effectLst/>
                        </a:rPr>
                        <a:t>Петр I — первый российский император.</a:t>
                      </a:r>
                    </a:p>
                  </a:txBody>
                  <a:tcPr marL="95250" marR="9525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>
                          <a:effectLst/>
                        </a:rPr>
                        <a:t>Издал "Табель о рангах"</a:t>
                      </a:r>
                    </a:p>
                  </a:txBody>
                  <a:tcPr marL="95250" marR="9525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>
                          <a:effectLst/>
                        </a:rPr>
                        <a:t>Петр I перенес празднование Нового Года на 1 января.</a:t>
                      </a:r>
                    </a:p>
                  </a:txBody>
                  <a:tcPr marL="95250" marR="9525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dirty="0">
                          <a:effectLst/>
                        </a:rPr>
                        <a:t>Что еще нового появилось в России во время правления Петра I?</a:t>
                      </a:r>
                    </a:p>
                  </a:txBody>
                  <a:tcPr marL="95250" marR="9525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158771" y="1734870"/>
            <a:ext cx="6395212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Вот пример заполнения таблицы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Инсерт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на уроке истории по теме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"Реформы Петра I"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41812801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Работа с таблицами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Изложи правило в виде таблицы</a:t>
            </a:r>
          </a:p>
          <a:p>
            <a:endParaRPr lang="ru-RU" dirty="0" smtClean="0"/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524000" y="2857496"/>
          <a:ext cx="6096000" cy="3199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3488"/>
                <a:gridCol w="2730512"/>
                <a:gridCol w="2032000"/>
              </a:tblGrid>
              <a:tr h="51197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№</a:t>
                      </a:r>
                      <a:r>
                        <a:rPr lang="ru-RU" dirty="0" err="1" smtClean="0"/>
                        <a:t>п</a:t>
                      </a:r>
                      <a:r>
                        <a:rPr lang="ru-RU" dirty="0" smtClean="0"/>
                        <a:t>/</a:t>
                      </a:r>
                      <a:r>
                        <a:rPr lang="ru-RU" dirty="0" err="1" smtClean="0"/>
                        <a:t>п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Формулировка </a:t>
                      </a:r>
                    </a:p>
                    <a:p>
                      <a:pPr algn="ctr"/>
                      <a:r>
                        <a:rPr lang="ru-RU" dirty="0" smtClean="0"/>
                        <a:t>правила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Примеры</a:t>
                      </a:r>
                      <a:endParaRPr lang="ru-RU" dirty="0"/>
                    </a:p>
                  </a:txBody>
                  <a:tcPr/>
                </a:tc>
              </a:tr>
              <a:tr h="51197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11972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11972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11972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11972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Перевод  информации в текст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Алгоритм  « Не с причастиями»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714344" y="2214554"/>
          <a:ext cx="6905656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2828"/>
                <a:gridCol w="1726414"/>
                <a:gridCol w="863207"/>
                <a:gridCol w="863207"/>
              </a:tblGrid>
              <a:tr h="289085">
                <a:tc gridSpan="4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Употребляется ли без не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89085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Нет</a:t>
                      </a:r>
                      <a:endParaRPr lang="ru-RU" sz="18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Да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89085">
                <a:tc rowSpan="5">
                  <a:txBody>
                    <a:bodyPr/>
                    <a:lstStyle/>
                    <a:p>
                      <a:pPr algn="ctr"/>
                      <a:endParaRPr lang="ru-RU" dirty="0" smtClean="0"/>
                    </a:p>
                    <a:p>
                      <a:pPr algn="ctr"/>
                      <a:r>
                        <a:rPr lang="ru-RU" dirty="0" smtClean="0"/>
                        <a:t>Слитно</a:t>
                      </a:r>
                      <a:endParaRPr lang="ru-R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ru-RU" dirty="0" smtClean="0"/>
                        <a:t>Полное или краткое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890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Краткое</a:t>
                      </a:r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 smtClean="0"/>
                        <a:t>Полное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890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Раздельно</a:t>
                      </a:r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Есть ли зависимые слова или противопоставление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890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Нет</a:t>
                      </a:r>
                      <a:endParaRPr lang="ru-RU" dirty="0"/>
                    </a:p>
                  </a:txBody>
                  <a:tcPr/>
                </a:tc>
              </a:tr>
              <a:tr h="2890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Раздельно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слитно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Переведи информацию, данную в алгоритме, в связный текст научного стиля.</a:t>
            </a:r>
          </a:p>
          <a:p>
            <a:r>
              <a:rPr lang="ru-RU" dirty="0" smtClean="0"/>
              <a:t>Запиши  получившийся текст правила. </a:t>
            </a: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Задача «</a:t>
            </a:r>
            <a:r>
              <a:rPr lang="ru-RU" dirty="0" err="1" smtClean="0"/>
              <a:t>Вертушинка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Даны тексты с одноимённым названием</a:t>
            </a:r>
          </a:p>
          <a:p>
            <a:pPr>
              <a:buNone/>
            </a:pPr>
            <a:r>
              <a:rPr lang="ru-RU" dirty="0" smtClean="0"/>
              <a:t>К.Г.Паустовского</a:t>
            </a:r>
          </a:p>
          <a:p>
            <a:pPr>
              <a:buNone/>
            </a:pPr>
            <a:r>
              <a:rPr lang="ru-RU" dirty="0" smtClean="0"/>
              <a:t>А.Яшина</a:t>
            </a:r>
          </a:p>
          <a:p>
            <a:pPr>
              <a:buNone/>
            </a:pPr>
            <a:r>
              <a:rPr lang="ru-RU" dirty="0" smtClean="0"/>
              <a:t>П Куприяновского</a:t>
            </a:r>
          </a:p>
          <a:p>
            <a:pPr>
              <a:buNone/>
            </a:pPr>
            <a:r>
              <a:rPr lang="ru-RU" dirty="0" smtClean="0"/>
              <a:t>И.В.Соколова – Микитова</a:t>
            </a:r>
          </a:p>
          <a:p>
            <a:pPr>
              <a:buNone/>
            </a:pPr>
            <a:r>
              <a:rPr lang="ru-RU" dirty="0" smtClean="0"/>
              <a:t>Задание: заполни таблицу « Река </a:t>
            </a:r>
            <a:r>
              <a:rPr lang="ru-RU" dirty="0" err="1" smtClean="0"/>
              <a:t>Вертушинка</a:t>
            </a:r>
            <a:r>
              <a:rPr lang="ru-RU" dirty="0" smtClean="0"/>
              <a:t>» ( животный и растительный мир)  </a:t>
            </a: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9725"/>
          <a:ext cx="7239000" cy="175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3000"/>
                <a:gridCol w="2413000"/>
                <a:gridCol w="2413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Растения ( в том числе по берегу)</a:t>
                      </a:r>
                      <a:endParaRPr lang="ru-RU" dirty="0"/>
                    </a:p>
                  </a:txBody>
                  <a:tcPr marL="80433" marR="8043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Рыбы.</a:t>
                      </a:r>
                      <a:endParaRPr lang="ru-RU" dirty="0"/>
                    </a:p>
                  </a:txBody>
                  <a:tcPr marL="80433" marR="8043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Насекомые</a:t>
                      </a:r>
                      <a:endParaRPr lang="ru-RU" dirty="0"/>
                    </a:p>
                  </a:txBody>
                  <a:tcPr marL="80433" marR="80433"/>
                </a:tc>
              </a:tr>
              <a:tr h="111252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80433" marR="80433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80433" marR="80433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80433" marR="80433"/>
                </a:tc>
              </a:tr>
            </a:tbl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857232"/>
            <a:ext cx="7267604" cy="5598504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sz="3200" dirty="0" smtClean="0"/>
              <a:t>Учитель, научивший ученика понимать текст, слово, может быть спокоен: такой ученик, будучи взрослым, сумеет выслушать, другого, понять его, а это очень важное умение в жизни любого человека.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076990" y="2967335"/>
            <a:ext cx="49900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/>
            </a:scene3d>
            <a:sp3d contourW="19050" prstMaterial="clear">
              <a:bevelT w="50800" h="50800"/>
              <a:contourClr>
                <a:schemeClr val="accent5">
                  <a:tint val="70000"/>
                  <a:satMod val="180000"/>
                  <a:alpha val="70000"/>
                </a:schemeClr>
              </a:contourClr>
            </a:sp3d>
          </a:bodyPr>
          <a:lstStyle/>
          <a:p>
            <a:pPr algn="ctr"/>
            <a:r>
              <a:rPr lang="ru-RU" sz="5400" b="1" dirty="0">
                <a:ln/>
                <a:solidFill>
                  <a:schemeClr val="accent5">
                    <a:tint val="50000"/>
                    <a:satMod val="180000"/>
                  </a:schemeClr>
                </a:solidFill>
              </a:rPr>
              <a:t>Текст надписи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9416"/>
            <a:ext cx="7758138" cy="4846320"/>
          </a:xfrm>
        </p:spPr>
        <p:txBody>
          <a:bodyPr>
            <a:normAutofit/>
          </a:bodyPr>
          <a:lstStyle/>
          <a:p>
            <a:pPr lvl="2"/>
            <a:endParaRPr lang="ru-RU" sz="4800" dirty="0" smtClean="0"/>
          </a:p>
          <a:p>
            <a:pPr lvl="2"/>
            <a:endParaRPr lang="ru-RU" sz="4800" dirty="0" smtClean="0"/>
          </a:p>
          <a:p>
            <a:pPr lvl="2"/>
            <a:endParaRPr lang="ru-RU" sz="4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41038" y="2967335"/>
            <a:ext cx="72619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Спасибо за внимание</a:t>
            </a:r>
            <a:endParaRPr lang="ru-RU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114</TotalTime>
  <Words>542</Words>
  <Application>Microsoft Office PowerPoint</Application>
  <PresentationFormat>Экран (4:3)</PresentationFormat>
  <Paragraphs>82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Изящная</vt:lpstr>
      <vt:lpstr>«Работа с текстом на уроках русского языка как средство формирования коммуникативной компетенции учащихся»  </vt:lpstr>
      <vt:lpstr>Слайд 2</vt:lpstr>
      <vt:lpstr>Слайд 3</vt:lpstr>
      <vt:lpstr>Формы и методы работы с текстом</vt:lpstr>
      <vt:lpstr>инсёрт</vt:lpstr>
      <vt:lpstr>Как использовать прием "Инсерт" на уроках </vt:lpstr>
      <vt:lpstr>Слайд 7</vt:lpstr>
      <vt:lpstr>Работа с таблицами</vt:lpstr>
      <vt:lpstr>Перевод  информации в текст</vt:lpstr>
      <vt:lpstr>Задание</vt:lpstr>
      <vt:lpstr>Задача «Вертушинка»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«Работа с текстом на уроках русского языка как средство формирования коммуникативной компетенции учащихся»  </dc:title>
  <dc:creator>Надежда Федорова</dc:creator>
  <cp:lastModifiedBy>Учитель</cp:lastModifiedBy>
  <cp:revision>15</cp:revision>
  <dcterms:created xsi:type="dcterms:W3CDTF">2016-03-24T17:44:33Z</dcterms:created>
  <dcterms:modified xsi:type="dcterms:W3CDTF">2016-03-25T07:53:13Z</dcterms:modified>
</cp:coreProperties>
</file>