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9" r:id="rId5"/>
    <p:sldId id="261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99E2C-1558-4F4D-A762-CFBEEB5C6BB7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D8DE1-4B43-4817-BBF5-F0374CED27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82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99E2C-1558-4F4D-A762-CFBEEB5C6BB7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D8DE1-4B43-4817-BBF5-F0374CED27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922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99E2C-1558-4F4D-A762-CFBEEB5C6BB7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D8DE1-4B43-4817-BBF5-F0374CED27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122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99E2C-1558-4F4D-A762-CFBEEB5C6BB7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D8DE1-4B43-4817-BBF5-F0374CED27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9303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99E2C-1558-4F4D-A762-CFBEEB5C6BB7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D8DE1-4B43-4817-BBF5-F0374CED27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491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99E2C-1558-4F4D-A762-CFBEEB5C6BB7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D8DE1-4B43-4817-BBF5-F0374CED27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769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99E2C-1558-4F4D-A762-CFBEEB5C6BB7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D8DE1-4B43-4817-BBF5-F0374CED27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079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99E2C-1558-4F4D-A762-CFBEEB5C6BB7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D8DE1-4B43-4817-BBF5-F0374CED27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0351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99E2C-1558-4F4D-A762-CFBEEB5C6BB7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D8DE1-4B43-4817-BBF5-F0374CED27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080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99E2C-1558-4F4D-A762-CFBEEB5C6BB7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D8DE1-4B43-4817-BBF5-F0374CED27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902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99E2C-1558-4F4D-A762-CFBEEB5C6BB7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D8DE1-4B43-4817-BBF5-F0374CED27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6781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99E2C-1558-4F4D-A762-CFBEEB5C6BB7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D8DE1-4B43-4817-BBF5-F0374CED27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5598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de-DE" b="1" dirty="0" err="1">
                <a:solidFill>
                  <a:srgbClr val="FF0000"/>
                </a:solidFill>
              </a:rPr>
              <a:t>Russian</a:t>
            </a:r>
            <a:r>
              <a:rPr lang="de-DE" b="1" dirty="0">
                <a:solidFill>
                  <a:srgbClr val="FF0000"/>
                </a:solidFill>
              </a:rPr>
              <a:t> </a:t>
            </a:r>
            <a:r>
              <a:rPr lang="de-DE" b="1" dirty="0" err="1">
                <a:solidFill>
                  <a:srgbClr val="FF0000"/>
                </a:solidFill>
              </a:rPr>
              <a:t>nouns</a:t>
            </a:r>
            <a:r>
              <a:rPr lang="de-DE" b="1" dirty="0">
                <a:solidFill>
                  <a:srgbClr val="FF0000"/>
                </a:solidFill>
              </a:rPr>
              <a:t> in plural</a:t>
            </a:r>
            <a:br>
              <a:rPr lang="de-DE" b="1" dirty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80728"/>
            <a:ext cx="8496944" cy="5616624"/>
          </a:xfrm>
        </p:spPr>
        <p:txBody>
          <a:bodyPr/>
          <a:lstStyle/>
          <a:p>
            <a:pPr marL="0" indent="0">
              <a:buNone/>
            </a:pPr>
            <a:r>
              <a:rPr lang="en-US" sz="3300" dirty="0" smtClean="0"/>
              <a:t>Today </a:t>
            </a:r>
            <a:r>
              <a:rPr lang="en-US" sz="3300" dirty="0"/>
              <a:t>we are talking about plural in Russian. Like in English, to make a plural form </a:t>
            </a:r>
            <a:r>
              <a:rPr lang="en-US" sz="3300" dirty="0" smtClean="0"/>
              <a:t>in Russian</a:t>
            </a:r>
            <a:r>
              <a:rPr lang="en-US" sz="3300" dirty="0"/>
              <a:t> you need to modify its ending. Unlike in English, there are a few possible endings depending on the gender and the ending in singular form. Let’s see how it works:</a:t>
            </a:r>
          </a:p>
          <a:p>
            <a:pPr marL="0" indent="0">
              <a:buNone/>
            </a:pPr>
            <a:r>
              <a:rPr lang="en-US" sz="3300" dirty="0"/>
              <a:t>Apart from some exceptions, all plural Russian nouns take one of four possible endings: </a:t>
            </a:r>
            <a:endParaRPr lang="en-US" sz="3300" dirty="0" smtClean="0"/>
          </a:p>
          <a:p>
            <a:pPr marL="0" indent="0">
              <a:buNone/>
            </a:pPr>
            <a:r>
              <a:rPr lang="en-US" sz="3300" b="1" dirty="0" smtClean="0"/>
              <a:t>-</a:t>
            </a:r>
            <a:r>
              <a:rPr lang="en-US" sz="3300" b="1" dirty="0">
                <a:solidFill>
                  <a:srgbClr val="FF0000"/>
                </a:solidFill>
              </a:rPr>
              <a:t>И, -Ы, -А</a:t>
            </a:r>
            <a:r>
              <a:rPr lang="en-US" sz="3300" dirty="0"/>
              <a:t> or </a:t>
            </a:r>
            <a:r>
              <a:rPr lang="en-US" sz="3300" b="1" dirty="0">
                <a:solidFill>
                  <a:srgbClr val="FF0000"/>
                </a:solidFill>
              </a:rPr>
              <a:t>-Я</a:t>
            </a:r>
            <a:r>
              <a:rPr lang="en-US" sz="3300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3566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60648"/>
            <a:ext cx="835292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3600" dirty="0" smtClean="0"/>
              <a:t>1. Words </a:t>
            </a:r>
            <a:r>
              <a:rPr lang="de-DE" sz="3600" dirty="0" err="1"/>
              <a:t>ending</a:t>
            </a:r>
            <a:r>
              <a:rPr lang="de-DE" sz="3600" dirty="0"/>
              <a:t> in </a:t>
            </a:r>
            <a:r>
              <a:rPr lang="vi-VN" sz="3600" b="1" dirty="0"/>
              <a:t>К, Г, Х, Ш, Щ, Ж, Ч, Ь</a:t>
            </a:r>
            <a:r>
              <a:rPr lang="vi-VN" sz="3600" dirty="0"/>
              <a:t> </a:t>
            </a:r>
            <a:r>
              <a:rPr lang="de-DE" sz="3600" dirty="0" err="1"/>
              <a:t>or</a:t>
            </a:r>
            <a:r>
              <a:rPr lang="de-DE" sz="3600" dirty="0"/>
              <a:t> </a:t>
            </a:r>
            <a:r>
              <a:rPr lang="de-DE" sz="3600" dirty="0" err="1"/>
              <a:t>ending</a:t>
            </a:r>
            <a:r>
              <a:rPr lang="de-DE" sz="3600" dirty="0"/>
              <a:t> in </a:t>
            </a:r>
            <a:r>
              <a:rPr lang="de-DE" sz="3600" dirty="0" err="1"/>
              <a:t>one</a:t>
            </a:r>
            <a:r>
              <a:rPr lang="de-DE" sz="3600" dirty="0"/>
              <a:t> </a:t>
            </a:r>
            <a:r>
              <a:rPr lang="de-DE" sz="3600" dirty="0" err="1"/>
              <a:t>of</a:t>
            </a:r>
            <a:r>
              <a:rPr lang="de-DE" sz="3600" dirty="0"/>
              <a:t> </a:t>
            </a:r>
            <a:r>
              <a:rPr lang="de-DE" sz="3600" dirty="0" err="1"/>
              <a:t>these</a:t>
            </a:r>
            <a:r>
              <a:rPr lang="de-DE" sz="3600" dirty="0"/>
              <a:t> </a:t>
            </a:r>
            <a:r>
              <a:rPr lang="de-DE" sz="3600" dirty="0" err="1"/>
              <a:t>letters</a:t>
            </a:r>
            <a:r>
              <a:rPr lang="de-DE" sz="3600" dirty="0"/>
              <a:t> + </a:t>
            </a:r>
            <a:r>
              <a:rPr lang="de-DE" sz="3600" b="1" dirty="0"/>
              <a:t>a </a:t>
            </a:r>
            <a:r>
              <a:rPr lang="de-DE" sz="3600" b="1" dirty="0" err="1"/>
              <a:t>vowel</a:t>
            </a:r>
            <a:r>
              <a:rPr lang="de-DE" sz="3600" dirty="0"/>
              <a:t> =&gt; </a:t>
            </a:r>
            <a:r>
              <a:rPr lang="de-DE" sz="3600" dirty="0" err="1"/>
              <a:t>drop</a:t>
            </a:r>
            <a:r>
              <a:rPr lang="de-DE" sz="3600" dirty="0"/>
              <a:t> off </a:t>
            </a:r>
            <a:r>
              <a:rPr lang="de-DE" sz="3600" dirty="0" err="1"/>
              <a:t>the</a:t>
            </a:r>
            <a:r>
              <a:rPr lang="de-DE" sz="3600" dirty="0"/>
              <a:t> last </a:t>
            </a:r>
            <a:r>
              <a:rPr lang="de-DE" sz="3600" dirty="0" err="1"/>
              <a:t>vowel</a:t>
            </a:r>
            <a:r>
              <a:rPr lang="de-DE" sz="3600" dirty="0"/>
              <a:t> </a:t>
            </a:r>
            <a:r>
              <a:rPr lang="de-DE" sz="3600" dirty="0" err="1"/>
              <a:t>or</a:t>
            </a:r>
            <a:r>
              <a:rPr lang="de-DE" sz="3600" dirty="0"/>
              <a:t> </a:t>
            </a:r>
            <a:r>
              <a:rPr lang="de-DE" sz="3600" b="1" dirty="0"/>
              <a:t>-</a:t>
            </a:r>
            <a:r>
              <a:rPr lang="vi-VN" sz="3600" b="1" dirty="0"/>
              <a:t>Ь</a:t>
            </a:r>
            <a:r>
              <a:rPr lang="vi-VN" sz="3600" dirty="0"/>
              <a:t> </a:t>
            </a:r>
            <a:r>
              <a:rPr lang="de-DE" sz="3600" dirty="0" err="1"/>
              <a:t>if</a:t>
            </a:r>
            <a:r>
              <a:rPr lang="de-DE" sz="3600" dirty="0"/>
              <a:t> </a:t>
            </a:r>
            <a:r>
              <a:rPr lang="de-DE" sz="3600" dirty="0" err="1"/>
              <a:t>they</a:t>
            </a:r>
            <a:r>
              <a:rPr lang="de-DE" sz="3600" dirty="0"/>
              <a:t> </a:t>
            </a:r>
            <a:r>
              <a:rPr lang="de-DE" sz="3600" dirty="0" err="1"/>
              <a:t>are</a:t>
            </a:r>
            <a:r>
              <a:rPr lang="de-DE" sz="3600" dirty="0"/>
              <a:t> </a:t>
            </a:r>
            <a:r>
              <a:rPr lang="de-DE" sz="3600" dirty="0" err="1"/>
              <a:t>and</a:t>
            </a:r>
            <a:r>
              <a:rPr lang="de-DE" sz="3600" dirty="0"/>
              <a:t> </a:t>
            </a:r>
            <a:r>
              <a:rPr lang="de-DE" sz="3600" dirty="0" err="1"/>
              <a:t>add</a:t>
            </a:r>
            <a:r>
              <a:rPr lang="de-DE" sz="3600" dirty="0"/>
              <a:t> </a:t>
            </a:r>
            <a:r>
              <a:rPr lang="de-DE" sz="3600" b="1" dirty="0"/>
              <a:t>-</a:t>
            </a:r>
            <a:r>
              <a:rPr lang="vi-VN" sz="3600" b="1" dirty="0">
                <a:solidFill>
                  <a:srgbClr val="FF0000"/>
                </a:solidFill>
              </a:rPr>
              <a:t>И</a:t>
            </a:r>
            <a:r>
              <a:rPr lang="vi-VN" sz="3600" dirty="0" smtClean="0"/>
              <a:t>.</a:t>
            </a:r>
            <a:endParaRPr lang="en-US" sz="3600" dirty="0" smtClean="0"/>
          </a:p>
          <a:p>
            <a:endParaRPr lang="vi-VN" sz="3600" dirty="0"/>
          </a:p>
          <a:p>
            <a:r>
              <a:rPr lang="de-DE" sz="3600" dirty="0" err="1"/>
              <a:t>Examples</a:t>
            </a:r>
            <a:r>
              <a:rPr lang="de-DE" sz="3600" dirty="0"/>
              <a:t>:</a:t>
            </a:r>
          </a:p>
          <a:p>
            <a:r>
              <a:rPr lang="vi-VN" sz="3600" dirty="0"/>
              <a:t>но</a:t>
            </a:r>
            <a:r>
              <a:rPr lang="vi-VN" sz="3600" dirty="0">
                <a:solidFill>
                  <a:srgbClr val="FF0000"/>
                </a:solidFill>
              </a:rPr>
              <a:t>ж</a:t>
            </a:r>
            <a:r>
              <a:rPr lang="vi-VN" sz="3600" dirty="0"/>
              <a:t> – нож</a:t>
            </a:r>
            <a:r>
              <a:rPr lang="vi-VN" sz="3600" dirty="0">
                <a:solidFill>
                  <a:srgbClr val="FF0000"/>
                </a:solidFill>
              </a:rPr>
              <a:t>и́</a:t>
            </a:r>
            <a:r>
              <a:rPr lang="vi-VN" sz="3600" dirty="0"/>
              <a:t> (</a:t>
            </a:r>
            <a:r>
              <a:rPr lang="de-DE" sz="3600" dirty="0" err="1"/>
              <a:t>knives</a:t>
            </a:r>
            <a:r>
              <a:rPr lang="de-DE" sz="3600" dirty="0"/>
              <a:t>) </a:t>
            </a:r>
            <a:br>
              <a:rPr lang="de-DE" sz="3600" dirty="0"/>
            </a:br>
            <a:r>
              <a:rPr lang="vi-VN" sz="3600" dirty="0"/>
              <a:t>клю</a:t>
            </a:r>
            <a:r>
              <a:rPr lang="vi-VN" sz="3600" dirty="0">
                <a:solidFill>
                  <a:srgbClr val="FF0000"/>
                </a:solidFill>
              </a:rPr>
              <a:t>ч</a:t>
            </a:r>
            <a:r>
              <a:rPr lang="vi-VN" sz="3600" dirty="0"/>
              <a:t> – ключ</a:t>
            </a:r>
            <a:r>
              <a:rPr lang="vi-VN" sz="3600" dirty="0">
                <a:solidFill>
                  <a:srgbClr val="FF0000"/>
                </a:solidFill>
              </a:rPr>
              <a:t>и́</a:t>
            </a:r>
            <a:r>
              <a:rPr lang="vi-VN" sz="3600" dirty="0"/>
              <a:t> (</a:t>
            </a:r>
            <a:r>
              <a:rPr lang="de-DE" sz="3600" dirty="0" err="1"/>
              <a:t>keys</a:t>
            </a:r>
            <a:r>
              <a:rPr lang="de-DE" sz="3600" dirty="0"/>
              <a:t>)</a:t>
            </a:r>
            <a:br>
              <a:rPr lang="de-DE" sz="3600" dirty="0"/>
            </a:br>
            <a:r>
              <a:rPr lang="vi-VN" sz="3600" dirty="0"/>
              <a:t>но</a:t>
            </a:r>
            <a:r>
              <a:rPr lang="vi-VN" sz="3600" dirty="0">
                <a:solidFill>
                  <a:srgbClr val="FF0000"/>
                </a:solidFill>
              </a:rPr>
              <a:t>га́</a:t>
            </a:r>
            <a:r>
              <a:rPr lang="vi-VN" sz="3600" dirty="0"/>
              <a:t> – но́г</a:t>
            </a:r>
            <a:r>
              <a:rPr lang="vi-VN" sz="3600" dirty="0">
                <a:solidFill>
                  <a:srgbClr val="FF0000"/>
                </a:solidFill>
              </a:rPr>
              <a:t>и</a:t>
            </a:r>
            <a:r>
              <a:rPr lang="vi-VN" sz="3600" dirty="0"/>
              <a:t> (</a:t>
            </a:r>
            <a:r>
              <a:rPr lang="de-DE" sz="3600" dirty="0" err="1"/>
              <a:t>legs</a:t>
            </a:r>
            <a:r>
              <a:rPr lang="de-DE" sz="3600" dirty="0"/>
              <a:t>)</a:t>
            </a:r>
            <a:br>
              <a:rPr lang="de-DE" sz="3600" dirty="0"/>
            </a:br>
            <a:r>
              <a:rPr lang="vi-VN" sz="3600" dirty="0"/>
              <a:t>ру</a:t>
            </a:r>
            <a:r>
              <a:rPr lang="vi-VN" sz="3600" dirty="0">
                <a:solidFill>
                  <a:srgbClr val="FF0000"/>
                </a:solidFill>
              </a:rPr>
              <a:t>ка</a:t>
            </a:r>
            <a:r>
              <a:rPr lang="vi-VN" sz="3600" dirty="0"/>
              <a:t>́ – ру́к</a:t>
            </a:r>
            <a:r>
              <a:rPr lang="vi-VN" sz="3600" dirty="0">
                <a:solidFill>
                  <a:srgbClr val="FF0000"/>
                </a:solidFill>
              </a:rPr>
              <a:t>и</a:t>
            </a:r>
            <a:r>
              <a:rPr lang="vi-VN" sz="3600" dirty="0"/>
              <a:t> (</a:t>
            </a:r>
            <a:r>
              <a:rPr lang="de-DE" sz="3600" dirty="0" err="1"/>
              <a:t>hands</a:t>
            </a:r>
            <a:r>
              <a:rPr lang="de-DE" sz="3600" dirty="0"/>
              <a:t>)</a:t>
            </a:r>
            <a:br>
              <a:rPr lang="de-DE" sz="3600" dirty="0"/>
            </a:br>
            <a:r>
              <a:rPr lang="vi-VN" sz="3600" dirty="0"/>
              <a:t>ноч</a:t>
            </a:r>
            <a:r>
              <a:rPr lang="vi-VN" sz="3600" dirty="0">
                <a:solidFill>
                  <a:srgbClr val="FF0000"/>
                </a:solidFill>
              </a:rPr>
              <a:t>ь</a:t>
            </a:r>
            <a:r>
              <a:rPr lang="vi-VN" sz="3600" dirty="0"/>
              <a:t> – но́ч</a:t>
            </a:r>
            <a:r>
              <a:rPr lang="vi-VN" sz="3600" dirty="0">
                <a:solidFill>
                  <a:srgbClr val="FF0000"/>
                </a:solidFill>
              </a:rPr>
              <a:t>и</a:t>
            </a:r>
            <a:r>
              <a:rPr lang="vi-VN" sz="3600" dirty="0"/>
              <a:t> (</a:t>
            </a:r>
            <a:r>
              <a:rPr lang="de-DE" sz="3600" dirty="0" err="1"/>
              <a:t>nights</a:t>
            </a:r>
            <a:r>
              <a:rPr lang="de-DE" sz="36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46257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332656"/>
            <a:ext cx="86409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400" dirty="0"/>
              <a:t>2. </a:t>
            </a:r>
            <a:r>
              <a:rPr lang="de-DE" sz="4400" dirty="0" err="1"/>
              <a:t>To</a:t>
            </a:r>
            <a:r>
              <a:rPr lang="de-DE" sz="4400" dirty="0"/>
              <a:t> </a:t>
            </a:r>
            <a:r>
              <a:rPr lang="de-DE" sz="4400" dirty="0" err="1"/>
              <a:t>the</a:t>
            </a:r>
            <a:r>
              <a:rPr lang="de-DE" sz="4400" dirty="0"/>
              <a:t> </a:t>
            </a:r>
            <a:r>
              <a:rPr lang="de-DE" sz="4400" b="1" dirty="0" err="1"/>
              <a:t>masculine</a:t>
            </a:r>
            <a:r>
              <a:rPr lang="de-DE" sz="4400" b="1" dirty="0"/>
              <a:t> </a:t>
            </a:r>
            <a:r>
              <a:rPr lang="de-DE" sz="4400" b="1" dirty="0" err="1"/>
              <a:t>nouns</a:t>
            </a:r>
            <a:r>
              <a:rPr lang="de-DE" sz="4400" dirty="0"/>
              <a:t> </a:t>
            </a:r>
            <a:r>
              <a:rPr lang="de-DE" sz="4400" dirty="0" err="1"/>
              <a:t>ending</a:t>
            </a:r>
            <a:r>
              <a:rPr lang="de-DE" sz="4400" dirty="0"/>
              <a:t> in a </a:t>
            </a:r>
            <a:r>
              <a:rPr lang="de-DE" sz="4400" b="1" dirty="0" err="1"/>
              <a:t>consonant</a:t>
            </a:r>
            <a:r>
              <a:rPr lang="de-DE" sz="4400" dirty="0"/>
              <a:t> </a:t>
            </a:r>
            <a:r>
              <a:rPr lang="de-DE" sz="4400" dirty="0" err="1"/>
              <a:t>add</a:t>
            </a:r>
            <a:r>
              <a:rPr lang="de-DE" sz="4400" dirty="0"/>
              <a:t> </a:t>
            </a:r>
            <a:r>
              <a:rPr lang="de-DE" sz="4400" b="1" dirty="0"/>
              <a:t>-</a:t>
            </a:r>
            <a:r>
              <a:rPr lang="vi-VN" sz="4400" b="1" dirty="0">
                <a:solidFill>
                  <a:srgbClr val="FF0000"/>
                </a:solidFill>
              </a:rPr>
              <a:t>Ы</a:t>
            </a:r>
            <a:r>
              <a:rPr lang="vi-VN" sz="4400" dirty="0" smtClean="0"/>
              <a:t>:</a:t>
            </a:r>
            <a:endParaRPr lang="en-US" sz="4400" dirty="0" smtClean="0"/>
          </a:p>
          <a:p>
            <a:endParaRPr lang="vi-VN" sz="4400" dirty="0"/>
          </a:p>
          <a:p>
            <a:r>
              <a:rPr lang="vi-VN" sz="4000" dirty="0"/>
              <a:t>нос </a:t>
            </a:r>
            <a:r>
              <a:rPr lang="ru-RU" sz="4000" dirty="0" smtClean="0"/>
              <a:t>		</a:t>
            </a:r>
            <a:r>
              <a:rPr lang="vi-VN" sz="4000" dirty="0" smtClean="0"/>
              <a:t>– </a:t>
            </a:r>
            <a:r>
              <a:rPr lang="vi-VN" sz="4000" dirty="0"/>
              <a:t>нос</a:t>
            </a:r>
            <a:r>
              <a:rPr lang="vi-VN" sz="4000" dirty="0">
                <a:solidFill>
                  <a:srgbClr val="FF0000"/>
                </a:solidFill>
              </a:rPr>
              <a:t>ы́</a:t>
            </a:r>
            <a:r>
              <a:rPr lang="vi-VN" sz="4000" dirty="0"/>
              <a:t> </a:t>
            </a:r>
            <a:r>
              <a:rPr lang="ru-RU" sz="4000" dirty="0" smtClean="0"/>
              <a:t>		  </a:t>
            </a:r>
            <a:r>
              <a:rPr lang="vi-VN" sz="4000" dirty="0" smtClean="0"/>
              <a:t>(</a:t>
            </a:r>
            <a:r>
              <a:rPr lang="de-DE" sz="4000" dirty="0" err="1"/>
              <a:t>noses</a:t>
            </a:r>
            <a:r>
              <a:rPr lang="de-DE" sz="4000" dirty="0"/>
              <a:t>)</a:t>
            </a:r>
            <a:br>
              <a:rPr lang="de-DE" sz="4000" dirty="0"/>
            </a:br>
            <a:r>
              <a:rPr lang="vi-VN" sz="4000" dirty="0" smtClean="0"/>
              <a:t>телефо́н</a:t>
            </a:r>
            <a:r>
              <a:rPr lang="ru-RU" sz="4000" dirty="0" smtClean="0"/>
              <a:t>	</a:t>
            </a:r>
            <a:r>
              <a:rPr lang="vi-VN" sz="4000" dirty="0" smtClean="0"/>
              <a:t>–</a:t>
            </a:r>
            <a:r>
              <a:rPr lang="en-US" sz="4000" dirty="0" smtClean="0"/>
              <a:t> </a:t>
            </a:r>
            <a:r>
              <a:rPr lang="ru-RU" sz="4000" dirty="0" smtClean="0"/>
              <a:t>т</a:t>
            </a:r>
            <a:r>
              <a:rPr lang="vi-VN" sz="4000" dirty="0" smtClean="0"/>
              <a:t>елефо́н</a:t>
            </a:r>
            <a:r>
              <a:rPr lang="vi-VN" sz="4000" dirty="0" smtClean="0">
                <a:solidFill>
                  <a:srgbClr val="FF0000"/>
                </a:solidFill>
              </a:rPr>
              <a:t>ы</a:t>
            </a:r>
            <a:r>
              <a:rPr lang="ru-RU" sz="4000" dirty="0" smtClean="0">
                <a:solidFill>
                  <a:srgbClr val="FF0000"/>
                </a:solidFill>
              </a:rPr>
              <a:t> </a:t>
            </a:r>
            <a:r>
              <a:rPr lang="vi-VN" sz="4000" dirty="0" smtClean="0"/>
              <a:t>(</a:t>
            </a:r>
            <a:r>
              <a:rPr lang="de-DE" sz="4000" dirty="0" err="1"/>
              <a:t>telephones</a:t>
            </a:r>
            <a:r>
              <a:rPr lang="de-DE" sz="4000" dirty="0"/>
              <a:t>)</a:t>
            </a:r>
            <a:br>
              <a:rPr lang="de-DE" sz="4000" dirty="0"/>
            </a:br>
            <a:r>
              <a:rPr lang="vi-VN" sz="4000" dirty="0" smtClean="0"/>
              <a:t>стол</a:t>
            </a:r>
            <a:r>
              <a:rPr lang="ru-RU" sz="4000" dirty="0" smtClean="0"/>
              <a:t>		</a:t>
            </a:r>
            <a:r>
              <a:rPr lang="vi-VN" sz="4000" dirty="0" smtClean="0"/>
              <a:t>– </a:t>
            </a:r>
            <a:r>
              <a:rPr lang="vi-VN" sz="4000" dirty="0"/>
              <a:t>стол</a:t>
            </a:r>
            <a:r>
              <a:rPr lang="vi-VN" sz="4000" dirty="0">
                <a:solidFill>
                  <a:srgbClr val="FF0000"/>
                </a:solidFill>
              </a:rPr>
              <a:t>ы́</a:t>
            </a:r>
            <a:r>
              <a:rPr lang="vi-VN" sz="4000" dirty="0"/>
              <a:t> </a:t>
            </a:r>
            <a:r>
              <a:rPr lang="ru-RU" sz="4000" dirty="0" smtClean="0"/>
              <a:t>	  </a:t>
            </a:r>
            <a:r>
              <a:rPr lang="vi-VN" sz="4000" dirty="0" smtClean="0"/>
              <a:t>(</a:t>
            </a:r>
            <a:r>
              <a:rPr lang="de-DE" sz="4000" dirty="0" err="1"/>
              <a:t>tables</a:t>
            </a:r>
            <a:r>
              <a:rPr lang="de-DE" sz="40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57993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332656"/>
            <a:ext cx="806489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/>
              <a:t>3. For the </a:t>
            </a:r>
            <a:r>
              <a:rPr lang="en-US" sz="4400" b="1" dirty="0"/>
              <a:t>neuter nouns</a:t>
            </a:r>
            <a:r>
              <a:rPr lang="en-US" sz="4400" dirty="0"/>
              <a:t>:</a:t>
            </a:r>
            <a:br>
              <a:rPr lang="en-US" sz="4400" dirty="0"/>
            </a:br>
            <a:r>
              <a:rPr lang="en-US" sz="4400" dirty="0"/>
              <a:t>– if the word ends in </a:t>
            </a:r>
            <a:r>
              <a:rPr lang="en-US" sz="4400" b="1" dirty="0"/>
              <a:t>-Е</a:t>
            </a:r>
            <a:r>
              <a:rPr lang="en-US" sz="4400" dirty="0"/>
              <a:t> – replace it with </a:t>
            </a:r>
            <a:r>
              <a:rPr lang="en-US" sz="4400" b="1" dirty="0"/>
              <a:t>-Я</a:t>
            </a:r>
            <a:r>
              <a:rPr lang="en-US" sz="4400" dirty="0"/>
              <a:t/>
            </a:r>
            <a:br>
              <a:rPr lang="en-US" sz="4400" dirty="0"/>
            </a:br>
            <a:r>
              <a:rPr lang="en-US" sz="4400" dirty="0"/>
              <a:t>– if the word ends in </a:t>
            </a:r>
            <a:r>
              <a:rPr lang="en-US" sz="4400" b="1" dirty="0"/>
              <a:t>-O</a:t>
            </a:r>
            <a:r>
              <a:rPr lang="en-US" sz="4400" dirty="0"/>
              <a:t> – replace it with </a:t>
            </a:r>
            <a:r>
              <a:rPr lang="en-US" sz="4400" b="1" dirty="0"/>
              <a:t>-</a:t>
            </a:r>
            <a:r>
              <a:rPr lang="en-US" sz="4400" b="1" dirty="0" smtClean="0"/>
              <a:t>А</a:t>
            </a:r>
            <a:r>
              <a:rPr lang="ru-RU" sz="4400" b="1" dirty="0" smtClean="0"/>
              <a:t>:</a:t>
            </a:r>
          </a:p>
          <a:p>
            <a:endParaRPr lang="en-US" sz="4400" dirty="0"/>
          </a:p>
          <a:p>
            <a:r>
              <a:rPr lang="en-US" sz="4400" dirty="0" err="1"/>
              <a:t>зда́ни</a:t>
            </a:r>
            <a:r>
              <a:rPr lang="en-US" sz="4400" dirty="0" err="1">
                <a:solidFill>
                  <a:srgbClr val="FF0000"/>
                </a:solidFill>
              </a:rPr>
              <a:t>е</a:t>
            </a:r>
            <a:r>
              <a:rPr lang="en-US" sz="4400" dirty="0"/>
              <a:t> – </a:t>
            </a:r>
            <a:r>
              <a:rPr lang="en-US" sz="4400" dirty="0" err="1"/>
              <a:t>зда́ни</a:t>
            </a:r>
            <a:r>
              <a:rPr lang="en-US" sz="4400" dirty="0" err="1">
                <a:solidFill>
                  <a:srgbClr val="FF0000"/>
                </a:solidFill>
              </a:rPr>
              <a:t>я</a:t>
            </a:r>
            <a:r>
              <a:rPr lang="en-US" sz="4400" dirty="0">
                <a:solidFill>
                  <a:srgbClr val="FF0000"/>
                </a:solidFill>
              </a:rPr>
              <a:t> </a:t>
            </a:r>
            <a:r>
              <a:rPr lang="en-US" sz="4400" dirty="0"/>
              <a:t>(buildings)</a:t>
            </a:r>
            <a:br>
              <a:rPr lang="en-US" sz="4400" dirty="0"/>
            </a:br>
            <a:r>
              <a:rPr lang="en-US" sz="4400" dirty="0" err="1"/>
              <a:t>о́блак</a:t>
            </a:r>
            <a:r>
              <a:rPr lang="en-US" sz="4400" dirty="0" err="1">
                <a:solidFill>
                  <a:srgbClr val="FF0000"/>
                </a:solidFill>
              </a:rPr>
              <a:t>о</a:t>
            </a:r>
            <a:r>
              <a:rPr lang="en-US" sz="4400" dirty="0"/>
              <a:t> – </a:t>
            </a:r>
            <a:r>
              <a:rPr lang="en-US" sz="4400" dirty="0" err="1"/>
              <a:t>облак</a:t>
            </a:r>
            <a:r>
              <a:rPr lang="en-US" sz="4400" dirty="0" err="1">
                <a:solidFill>
                  <a:srgbClr val="FF0000"/>
                </a:solidFill>
              </a:rPr>
              <a:t>а</a:t>
            </a:r>
            <a:r>
              <a:rPr lang="en-US" sz="4400" dirty="0"/>
              <a:t>́ (clouds)</a:t>
            </a:r>
          </a:p>
        </p:txBody>
      </p:sp>
    </p:spTree>
    <p:extLst>
      <p:ext uri="{BB962C8B-B14F-4D97-AF65-F5344CB8AC3E}">
        <p14:creationId xmlns:p14="http://schemas.microsoft.com/office/powerpoint/2010/main" val="1685313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496741"/>
            <a:ext cx="828092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400" dirty="0"/>
              <a:t>4. </a:t>
            </a:r>
            <a:r>
              <a:rPr lang="de-DE" sz="4400" dirty="0" err="1"/>
              <a:t>For</a:t>
            </a:r>
            <a:r>
              <a:rPr lang="de-DE" sz="4400" dirty="0"/>
              <a:t> </a:t>
            </a:r>
            <a:r>
              <a:rPr lang="de-DE" sz="4400" dirty="0" err="1"/>
              <a:t>the</a:t>
            </a:r>
            <a:r>
              <a:rPr lang="de-DE" sz="4400" dirty="0"/>
              <a:t> </a:t>
            </a:r>
            <a:r>
              <a:rPr lang="de-DE" sz="4400" b="1" dirty="0"/>
              <a:t>feminine </a:t>
            </a:r>
            <a:r>
              <a:rPr lang="de-DE" sz="4400" b="1" dirty="0" err="1"/>
              <a:t>nouns</a:t>
            </a:r>
            <a:r>
              <a:rPr lang="de-DE" sz="4400" dirty="0"/>
              <a:t>, </a:t>
            </a:r>
            <a:endParaRPr lang="ru-RU" sz="4400" dirty="0" smtClean="0"/>
          </a:p>
          <a:p>
            <a:r>
              <a:rPr lang="de-DE" sz="4400" dirty="0" err="1" smtClean="0"/>
              <a:t>replace</a:t>
            </a:r>
            <a:r>
              <a:rPr lang="de-DE" sz="4400" dirty="0" smtClean="0"/>
              <a:t> </a:t>
            </a:r>
            <a:r>
              <a:rPr lang="de-DE" sz="4400" dirty="0" err="1"/>
              <a:t>with</a:t>
            </a:r>
            <a:r>
              <a:rPr lang="de-DE" sz="4400" dirty="0"/>
              <a:t> </a:t>
            </a:r>
            <a:r>
              <a:rPr lang="de-DE" sz="4400" b="1" dirty="0"/>
              <a:t>-</a:t>
            </a:r>
            <a:r>
              <a:rPr lang="vi-VN" sz="4400" b="1" dirty="0"/>
              <a:t>Ы</a:t>
            </a:r>
            <a:r>
              <a:rPr lang="vi-VN" sz="4400" dirty="0"/>
              <a:t> </a:t>
            </a:r>
            <a:r>
              <a:rPr lang="de-DE" sz="4400" dirty="0" err="1"/>
              <a:t>ending</a:t>
            </a:r>
            <a:r>
              <a:rPr lang="de-DE" sz="4400" dirty="0"/>
              <a:t> </a:t>
            </a:r>
            <a:r>
              <a:rPr lang="de-DE" sz="4400" b="1" dirty="0"/>
              <a:t>-</a:t>
            </a:r>
            <a:r>
              <a:rPr lang="vi-VN" sz="4400" b="1" dirty="0" smtClean="0"/>
              <a:t>А</a:t>
            </a:r>
            <a:r>
              <a:rPr lang="en-US" sz="4400" dirty="0" smtClean="0"/>
              <a:t>,</a:t>
            </a:r>
          </a:p>
          <a:p>
            <a:r>
              <a:rPr lang="de-DE" sz="4400" dirty="0" err="1" smtClean="0"/>
              <a:t>replace</a:t>
            </a:r>
            <a:r>
              <a:rPr lang="de-DE" sz="4400" dirty="0" smtClean="0"/>
              <a:t> </a:t>
            </a:r>
            <a:r>
              <a:rPr lang="de-DE" sz="4400" dirty="0" err="1" smtClean="0"/>
              <a:t>with</a:t>
            </a:r>
            <a:r>
              <a:rPr lang="de-DE" sz="4400" dirty="0" smtClean="0"/>
              <a:t> </a:t>
            </a:r>
            <a:r>
              <a:rPr lang="de-DE" sz="4400" b="1" dirty="0" smtClean="0"/>
              <a:t>-</a:t>
            </a:r>
            <a:r>
              <a:rPr lang="vi-VN" sz="4400" b="1" dirty="0" smtClean="0"/>
              <a:t>И</a:t>
            </a:r>
            <a:r>
              <a:rPr lang="vi-VN" sz="4400" dirty="0" smtClean="0"/>
              <a:t> </a:t>
            </a:r>
            <a:r>
              <a:rPr lang="de-DE" sz="4400" dirty="0" err="1" smtClean="0"/>
              <a:t>ending</a:t>
            </a:r>
            <a:r>
              <a:rPr lang="de-DE" sz="4400" dirty="0" smtClean="0"/>
              <a:t> </a:t>
            </a:r>
            <a:r>
              <a:rPr lang="de-DE" sz="4400" b="1" dirty="0" smtClean="0"/>
              <a:t>-</a:t>
            </a:r>
            <a:r>
              <a:rPr lang="vi-VN" sz="4400" b="1" dirty="0" smtClean="0"/>
              <a:t>Я</a:t>
            </a:r>
            <a:r>
              <a:rPr lang="en-US" sz="4400" b="1" dirty="0" smtClean="0"/>
              <a:t>:</a:t>
            </a:r>
          </a:p>
          <a:p>
            <a:endParaRPr lang="de-DE" sz="4400" dirty="0"/>
          </a:p>
          <a:p>
            <a:r>
              <a:rPr lang="vi-VN" sz="4400" dirty="0"/>
              <a:t>голов</a:t>
            </a:r>
            <a:r>
              <a:rPr lang="vi-VN" sz="4400" dirty="0">
                <a:solidFill>
                  <a:srgbClr val="FF0000"/>
                </a:solidFill>
              </a:rPr>
              <a:t>а́</a:t>
            </a:r>
            <a:r>
              <a:rPr lang="vi-VN" sz="4400" dirty="0"/>
              <a:t> – </a:t>
            </a:r>
            <a:r>
              <a:rPr lang="vi-VN" sz="4400" dirty="0" smtClean="0"/>
              <a:t>го́лов</a:t>
            </a:r>
            <a:r>
              <a:rPr lang="vi-VN" sz="4400" dirty="0" smtClean="0">
                <a:solidFill>
                  <a:srgbClr val="FF0000"/>
                </a:solidFill>
              </a:rPr>
              <a:t>ы</a:t>
            </a:r>
            <a:r>
              <a:rPr lang="en-US" sz="4400" dirty="0" smtClean="0"/>
              <a:t>	</a:t>
            </a:r>
            <a:r>
              <a:rPr lang="vi-VN" sz="4400" dirty="0" smtClean="0"/>
              <a:t>(</a:t>
            </a:r>
            <a:r>
              <a:rPr lang="de-DE" sz="4400" dirty="0" err="1"/>
              <a:t>heads</a:t>
            </a:r>
            <a:r>
              <a:rPr lang="de-DE" sz="4400" dirty="0"/>
              <a:t>)</a:t>
            </a:r>
            <a:br>
              <a:rPr lang="de-DE" sz="4400" dirty="0"/>
            </a:br>
            <a:r>
              <a:rPr lang="vi-VN" sz="4400" dirty="0" smtClean="0"/>
              <a:t>стен</a:t>
            </a:r>
            <a:r>
              <a:rPr lang="vi-VN" sz="4400" dirty="0" smtClean="0">
                <a:solidFill>
                  <a:srgbClr val="FF0000"/>
                </a:solidFill>
              </a:rPr>
              <a:t>а́</a:t>
            </a:r>
            <a:r>
              <a:rPr lang="en-US" sz="4400" dirty="0" smtClean="0"/>
              <a:t>	</a:t>
            </a:r>
            <a:r>
              <a:rPr lang="vi-VN" sz="4400" dirty="0" smtClean="0"/>
              <a:t>– </a:t>
            </a:r>
            <a:r>
              <a:rPr lang="vi-VN" sz="4400" dirty="0"/>
              <a:t>сте́н</a:t>
            </a:r>
            <a:r>
              <a:rPr lang="vi-VN" sz="4400" dirty="0">
                <a:solidFill>
                  <a:srgbClr val="FF0000"/>
                </a:solidFill>
              </a:rPr>
              <a:t>ы</a:t>
            </a:r>
            <a:r>
              <a:rPr lang="vi-VN" sz="4400" dirty="0"/>
              <a:t> </a:t>
            </a:r>
            <a:r>
              <a:rPr lang="en-US" sz="4400" dirty="0" smtClean="0"/>
              <a:t>	</a:t>
            </a:r>
            <a:r>
              <a:rPr lang="vi-VN" sz="4400" dirty="0" smtClean="0"/>
              <a:t>(</a:t>
            </a:r>
            <a:r>
              <a:rPr lang="de-DE" sz="4400" dirty="0" err="1"/>
              <a:t>walls</a:t>
            </a:r>
            <a:r>
              <a:rPr lang="de-DE" sz="4400" dirty="0" smtClean="0"/>
              <a:t>)</a:t>
            </a:r>
          </a:p>
          <a:p>
            <a:r>
              <a:rPr lang="ru-RU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нян</a:t>
            </a:r>
            <a:r>
              <a:rPr lang="ru-RU" sz="4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lang="en-US" sz="4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vi-VN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нян</a:t>
            </a:r>
            <a:r>
              <a:rPr lang="ru-RU" sz="4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vi-VN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vi-VN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de-DE" sz="4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nannies</a:t>
            </a:r>
            <a:r>
              <a:rPr lang="de-DE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4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тёт</a:t>
            </a:r>
            <a:r>
              <a:rPr lang="ru-RU" sz="4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– тёт</a:t>
            </a:r>
            <a:r>
              <a:rPr lang="ru-RU" sz="4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en-US" sz="4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(aunts)</a:t>
            </a:r>
            <a:endParaRPr lang="de-DE" sz="4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75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b="1" dirty="0" smtClean="0">
                <a:solidFill>
                  <a:srgbClr val="FF0000"/>
                </a:solidFill>
              </a:rPr>
              <a:t>Pay attention!</a:t>
            </a:r>
            <a:endParaRPr lang="ru-RU" sz="66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8424936" cy="5112568"/>
          </a:xfrm>
        </p:spPr>
        <p:txBody>
          <a:bodyPr/>
          <a:lstStyle/>
          <a:p>
            <a:pPr marL="0" indent="0">
              <a:buNone/>
            </a:pPr>
            <a:r>
              <a:rPr lang="ru-RU" sz="4400" dirty="0" smtClean="0"/>
              <a:t>Пальто</a:t>
            </a:r>
          </a:p>
          <a:p>
            <a:pPr marL="0" indent="0">
              <a:buNone/>
            </a:pPr>
            <a:r>
              <a:rPr lang="ru-RU" sz="4400" dirty="0" smtClean="0"/>
              <a:t>Радио</a:t>
            </a:r>
          </a:p>
          <a:p>
            <a:pPr marL="0" indent="0">
              <a:buNone/>
            </a:pPr>
            <a:r>
              <a:rPr lang="ru-RU" sz="4400" dirty="0" smtClean="0"/>
              <a:t>Евро</a:t>
            </a:r>
          </a:p>
          <a:p>
            <a:pPr marL="0" indent="0">
              <a:buNone/>
            </a:pPr>
            <a:r>
              <a:rPr lang="ru-RU" sz="4400" dirty="0" smtClean="0"/>
              <a:t>Такси</a:t>
            </a:r>
          </a:p>
          <a:p>
            <a:pPr marL="0" indent="0">
              <a:buNone/>
            </a:pPr>
            <a:r>
              <a:rPr lang="ru-RU" sz="4400" dirty="0" smtClean="0"/>
              <a:t>Метро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2495422" y="2780928"/>
            <a:ext cx="2664296" cy="9623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580112" y="1793640"/>
            <a:ext cx="33123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Never change </a:t>
            </a:r>
          </a:p>
          <a:p>
            <a:r>
              <a:rPr lang="en-US" sz="4800" dirty="0" smtClean="0"/>
              <a:t>in plural</a:t>
            </a:r>
            <a:endParaRPr lang="ru-RU" sz="4800" dirty="0"/>
          </a:p>
        </p:txBody>
      </p:sp>
      <p:sp>
        <p:nvSpPr>
          <p:cNvPr id="6" name="Правая фигурная скобка 5"/>
          <p:cNvSpPr/>
          <p:nvPr/>
        </p:nvSpPr>
        <p:spPr>
          <a:xfrm>
            <a:off x="2066910" y="1484784"/>
            <a:ext cx="416857" cy="396044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11175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53</Words>
  <Application>Microsoft Office PowerPoint</Application>
  <PresentationFormat>Экран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Russian nouns in plural </vt:lpstr>
      <vt:lpstr>Презентация PowerPoint</vt:lpstr>
      <vt:lpstr>Презентация PowerPoint</vt:lpstr>
      <vt:lpstr>Презентация PowerPoint</vt:lpstr>
      <vt:lpstr>Презентация PowerPoint</vt:lpstr>
      <vt:lpstr>Pay attention!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Ирина</cp:lastModifiedBy>
  <cp:revision>4</cp:revision>
  <dcterms:created xsi:type="dcterms:W3CDTF">2017-11-02T13:13:28Z</dcterms:created>
  <dcterms:modified xsi:type="dcterms:W3CDTF">2017-11-02T13:51:21Z</dcterms:modified>
</cp:coreProperties>
</file>