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956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010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0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594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621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70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837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887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6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069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5C6B7-FFCD-420D-A003-D7BE2EA3B278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D2CDD-BD7B-4F53-B027-39E5BFD88B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85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russianstepbystep.com/en/alphabet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Т</a:t>
            </a:r>
            <a:r>
              <a:rPr lang="ru-RU" b="1" dirty="0" smtClean="0">
                <a:solidFill>
                  <a:srgbClr val="FF0000"/>
                </a:solidFill>
              </a:rPr>
              <a:t>вёрдый знак (</a:t>
            </a:r>
            <a:r>
              <a:rPr lang="en-US" b="1" dirty="0" smtClean="0">
                <a:solidFill>
                  <a:srgbClr val="FF0000"/>
                </a:solidFill>
              </a:rPr>
              <a:t>the hard sign)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     </a:t>
            </a:r>
            <a:r>
              <a:rPr lang="en-US" sz="3600" dirty="0" smtClean="0"/>
              <a:t>Now </a:t>
            </a:r>
            <a:r>
              <a:rPr lang="en-US" sz="3600" dirty="0"/>
              <a:t>you’ve already learned </a:t>
            </a:r>
            <a:r>
              <a:rPr lang="en-US" sz="3600" dirty="0" smtClean="0"/>
              <a:t>33 </a:t>
            </a:r>
            <a:r>
              <a:rPr lang="en-US" sz="3600" dirty="0"/>
              <a:t>Cyrillic letters </a:t>
            </a:r>
            <a:r>
              <a:rPr lang="en-US" sz="3600" dirty="0" smtClean="0"/>
              <a:t>–the </a:t>
            </a:r>
            <a:r>
              <a:rPr lang="en-US" sz="3600" dirty="0"/>
              <a:t>whole </a:t>
            </a:r>
            <a:r>
              <a:rPr lang="en-US" sz="3600" dirty="0">
                <a:hlinkClick r:id="rId2"/>
              </a:rPr>
              <a:t>Russian alphabet</a:t>
            </a:r>
            <a:r>
              <a:rPr lang="en-US" sz="3600" dirty="0"/>
              <a:t>. There are </a:t>
            </a:r>
            <a:r>
              <a:rPr lang="en-US" sz="3600" dirty="0" smtClean="0"/>
              <a:t>2 </a:t>
            </a:r>
            <a:r>
              <a:rPr lang="en-US" sz="3600" dirty="0"/>
              <a:t>letters </a:t>
            </a:r>
            <a:r>
              <a:rPr lang="en-US" sz="3600" dirty="0" smtClean="0"/>
              <a:t>in Russian alphabet, which </a:t>
            </a:r>
            <a:r>
              <a:rPr lang="en-US" sz="3600" dirty="0"/>
              <a:t>are neither vowels nor consonants. They don’t even have their own sound. So what are they? We call them signs: </a:t>
            </a:r>
            <a:endParaRPr lang="ru-RU" sz="3600" dirty="0" smtClean="0"/>
          </a:p>
          <a:p>
            <a:pPr marL="0" indent="0">
              <a:buNone/>
            </a:pPr>
            <a:r>
              <a:rPr lang="en-US" sz="3600" dirty="0" smtClean="0"/>
              <a:t>the</a:t>
            </a:r>
            <a:r>
              <a:rPr lang="en-US" sz="3600" dirty="0"/>
              <a:t> </a:t>
            </a:r>
            <a:r>
              <a:rPr lang="en-US" sz="3600" b="1" dirty="0">
                <a:solidFill>
                  <a:srgbClr val="FF0000"/>
                </a:solidFill>
              </a:rPr>
              <a:t>hard </a:t>
            </a:r>
            <a:r>
              <a:rPr lang="en-US" sz="3600" b="1" dirty="0" smtClean="0">
                <a:solidFill>
                  <a:srgbClr val="FF0000"/>
                </a:solidFill>
              </a:rPr>
              <a:t>sign </a:t>
            </a:r>
            <a:r>
              <a:rPr lang="ru-RU" sz="3600" b="1" dirty="0" smtClean="0">
                <a:solidFill>
                  <a:srgbClr val="FF0000"/>
                </a:solidFill>
              </a:rPr>
              <a:t>Ъ </a:t>
            </a:r>
            <a:r>
              <a:rPr lang="en-US" sz="3600" dirty="0" smtClean="0"/>
              <a:t>and </a:t>
            </a:r>
            <a:r>
              <a:rPr lang="en-US" sz="3600" dirty="0"/>
              <a:t>the </a:t>
            </a:r>
            <a:r>
              <a:rPr lang="en-US" sz="3600" b="1" dirty="0">
                <a:solidFill>
                  <a:srgbClr val="FF0000"/>
                </a:solidFill>
              </a:rPr>
              <a:t>soft </a:t>
            </a:r>
            <a:r>
              <a:rPr lang="en-US" sz="3600" b="1" dirty="0" smtClean="0">
                <a:solidFill>
                  <a:srgbClr val="FF0000"/>
                </a:solidFill>
              </a:rPr>
              <a:t>sign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Ь</a:t>
            </a:r>
            <a:r>
              <a:rPr lang="en-US" sz="3600" dirty="0" smtClean="0">
                <a:solidFill>
                  <a:srgbClr val="FF0000"/>
                </a:solidFill>
              </a:rPr>
              <a:t>.</a:t>
            </a:r>
            <a:endParaRPr lang="ru-RU" sz="3600" dirty="0" smtClean="0">
              <a:solidFill>
                <a:srgbClr val="FF0000"/>
              </a:solidFill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6524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721499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</a:t>
            </a:r>
            <a:r>
              <a:rPr lang="en-US" sz="4000" dirty="0">
                <a:solidFill>
                  <a:srgbClr val="FF0000"/>
                </a:solidFill>
              </a:rPr>
              <a:t> </a:t>
            </a:r>
            <a:r>
              <a:rPr lang="en-US" sz="4000" b="1" dirty="0">
                <a:solidFill>
                  <a:srgbClr val="FF0000"/>
                </a:solidFill>
              </a:rPr>
              <a:t>hard sign</a:t>
            </a:r>
            <a:r>
              <a:rPr lang="en-US" sz="4000" dirty="0"/>
              <a:t> makes the preceding consonant sound hard even if the following vowel is supposed to soften it.</a:t>
            </a:r>
          </a:p>
          <a:p>
            <a:r>
              <a:rPr lang="en-US" sz="4000" dirty="0"/>
              <a:t>The </a:t>
            </a:r>
            <a:r>
              <a:rPr lang="en-US" sz="4000" b="1" dirty="0">
                <a:solidFill>
                  <a:srgbClr val="FF0000"/>
                </a:solidFill>
              </a:rPr>
              <a:t>soft </a:t>
            </a:r>
            <a:r>
              <a:rPr lang="en-US" sz="4000" b="1" dirty="0" smtClean="0">
                <a:solidFill>
                  <a:srgbClr val="FF0000"/>
                </a:solidFill>
              </a:rPr>
              <a:t>sign</a:t>
            </a:r>
            <a:r>
              <a:rPr lang="en-US" sz="4000" dirty="0" smtClean="0"/>
              <a:t>, </a:t>
            </a:r>
            <a:r>
              <a:rPr lang="en-US" sz="4000" dirty="0"/>
              <a:t>the opposite, makes the </a:t>
            </a:r>
            <a:r>
              <a:rPr lang="en-US" sz="4000" dirty="0" smtClean="0"/>
              <a:t>preceding </a:t>
            </a:r>
            <a:r>
              <a:rPr lang="en-US" sz="4000" dirty="0"/>
              <a:t>consonant sound softer.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84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476672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Read the words with </a:t>
            </a:r>
            <a:r>
              <a:rPr lang="en-US" sz="4000" dirty="0" smtClean="0">
                <a:solidFill>
                  <a:srgbClr val="FF0000"/>
                </a:solidFill>
              </a:rPr>
              <a:t>the soft sign</a:t>
            </a:r>
            <a:r>
              <a:rPr lang="ru-RU" sz="4000" dirty="0" smtClean="0"/>
              <a:t>:</a:t>
            </a:r>
          </a:p>
          <a:p>
            <a:endParaRPr lang="ru-RU" sz="4800" dirty="0"/>
          </a:p>
          <a:p>
            <a:r>
              <a:rPr lang="ru-RU" sz="4800" dirty="0" smtClean="0"/>
              <a:t>	</a:t>
            </a:r>
            <a:r>
              <a:rPr lang="en-US" sz="4800" dirty="0" err="1" smtClean="0"/>
              <a:t>ма</a:t>
            </a:r>
            <a:r>
              <a:rPr lang="en-US" sz="4800" dirty="0" err="1" smtClean="0">
                <a:solidFill>
                  <a:srgbClr val="FF0000"/>
                </a:solidFill>
              </a:rPr>
              <a:t>ть</a:t>
            </a:r>
            <a:r>
              <a:rPr lang="en-US" sz="4800" dirty="0"/>
              <a:t>  </a:t>
            </a:r>
            <a:r>
              <a:rPr lang="en-US" sz="4800" dirty="0" smtClean="0"/>
              <a:t>   –</a:t>
            </a:r>
            <a:r>
              <a:rPr lang="en-US" sz="4800" dirty="0"/>
              <a:t> </a:t>
            </a:r>
            <a:r>
              <a:rPr lang="en-US" sz="4800" dirty="0" smtClean="0"/>
              <a:t>mother</a:t>
            </a:r>
            <a:endParaRPr lang="ru-RU" sz="4800" dirty="0" smtClean="0"/>
          </a:p>
          <a:p>
            <a:r>
              <a:rPr lang="ru-RU" sz="4800" dirty="0" smtClean="0"/>
              <a:t>	ко</a:t>
            </a:r>
            <a:r>
              <a:rPr lang="ru-RU" sz="4800" dirty="0" smtClean="0">
                <a:solidFill>
                  <a:srgbClr val="FF0000"/>
                </a:solidFill>
              </a:rPr>
              <a:t>нь</a:t>
            </a:r>
            <a:r>
              <a:rPr lang="ru-RU" sz="4800" dirty="0" smtClean="0"/>
              <a:t> </a:t>
            </a:r>
            <a:r>
              <a:rPr lang="en-US" sz="4800" dirty="0" smtClean="0"/>
              <a:t>    </a:t>
            </a:r>
            <a:r>
              <a:rPr lang="ru-RU" sz="4800" dirty="0" smtClean="0"/>
              <a:t>-  </a:t>
            </a:r>
            <a:r>
              <a:rPr lang="en-US" sz="4800" dirty="0" smtClean="0"/>
              <a:t>horse</a:t>
            </a:r>
          </a:p>
          <a:p>
            <a:r>
              <a:rPr lang="ru-RU" sz="4800" dirty="0" smtClean="0"/>
              <a:t>	фи</a:t>
            </a:r>
            <a:r>
              <a:rPr lang="ru-RU" sz="4800" dirty="0" smtClean="0">
                <a:solidFill>
                  <a:srgbClr val="FF0000"/>
                </a:solidFill>
              </a:rPr>
              <a:t>ль</a:t>
            </a:r>
            <a:r>
              <a:rPr lang="ru-RU" sz="4800" dirty="0" smtClean="0"/>
              <a:t>м </a:t>
            </a:r>
            <a:r>
              <a:rPr lang="en-US" sz="4800" dirty="0" smtClean="0"/>
              <a:t> </a:t>
            </a:r>
            <a:r>
              <a:rPr lang="ru-RU" sz="4800" dirty="0" smtClean="0"/>
              <a:t>- </a:t>
            </a:r>
            <a:r>
              <a:rPr lang="en-US" sz="4800" dirty="0" smtClean="0"/>
              <a:t>film</a:t>
            </a:r>
          </a:p>
          <a:p>
            <a:r>
              <a:rPr lang="ru-RU" sz="4800" dirty="0" smtClean="0"/>
              <a:t>	па</a:t>
            </a:r>
            <a:r>
              <a:rPr lang="ru-RU" sz="4800" dirty="0" smtClean="0">
                <a:solidFill>
                  <a:srgbClr val="FF0000"/>
                </a:solidFill>
              </a:rPr>
              <a:t>ль</a:t>
            </a:r>
            <a:r>
              <a:rPr lang="ru-RU" sz="4800" dirty="0" smtClean="0"/>
              <a:t>то  - </a:t>
            </a:r>
            <a:r>
              <a:rPr lang="en-US" sz="4800" dirty="0" smtClean="0"/>
              <a:t>coat</a:t>
            </a:r>
            <a:endParaRPr lang="en-US" sz="4800" dirty="0"/>
          </a:p>
          <a:p>
            <a:endParaRPr lang="en-US" sz="2800" dirty="0" smtClean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953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Read the words with </a:t>
            </a:r>
            <a:r>
              <a:rPr lang="en-US" dirty="0" smtClean="0">
                <a:solidFill>
                  <a:srgbClr val="FF0000"/>
                </a:solidFill>
              </a:rPr>
              <a:t>the hard sign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268760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 smtClean="0"/>
              <a:t>с</a:t>
            </a:r>
            <a:r>
              <a:rPr lang="en-US" sz="4800" dirty="0" err="1" smtClean="0">
                <a:solidFill>
                  <a:srgbClr val="FF0000"/>
                </a:solidFill>
              </a:rPr>
              <a:t>ъ</a:t>
            </a:r>
            <a:r>
              <a:rPr lang="en-US" sz="4800" dirty="0" err="1" smtClean="0"/>
              <a:t>есть</a:t>
            </a:r>
            <a:r>
              <a:rPr lang="en-US" sz="4800" dirty="0" smtClean="0"/>
              <a:t> 			– to eat</a:t>
            </a:r>
          </a:p>
          <a:p>
            <a:r>
              <a:rPr lang="ru-RU" sz="4800" dirty="0" smtClean="0"/>
              <a:t>с</a:t>
            </a:r>
            <a:r>
              <a:rPr lang="ru-RU" sz="4800" dirty="0" smtClean="0">
                <a:solidFill>
                  <a:srgbClr val="FF0000"/>
                </a:solidFill>
              </a:rPr>
              <a:t>ъ</a:t>
            </a:r>
            <a:r>
              <a:rPr lang="ru-RU" sz="4800" dirty="0" smtClean="0"/>
              <a:t>езд </a:t>
            </a:r>
            <a:r>
              <a:rPr lang="en-US" sz="4800" dirty="0" smtClean="0"/>
              <a:t>			</a:t>
            </a:r>
            <a:r>
              <a:rPr lang="ru-RU" sz="4800" dirty="0" smtClean="0"/>
              <a:t>– </a:t>
            </a:r>
            <a:r>
              <a:rPr lang="en-US" sz="4800" dirty="0"/>
              <a:t>c</a:t>
            </a:r>
            <a:r>
              <a:rPr lang="en-US" sz="4800" dirty="0" smtClean="0"/>
              <a:t>ongress</a:t>
            </a:r>
            <a:endParaRPr lang="ru-RU" sz="4800" dirty="0" smtClean="0"/>
          </a:p>
          <a:p>
            <a:r>
              <a:rPr lang="ru-RU" sz="4800" dirty="0"/>
              <a:t>п</a:t>
            </a:r>
            <a:r>
              <a:rPr lang="ru-RU" sz="4800" dirty="0" smtClean="0"/>
              <a:t>од</a:t>
            </a:r>
            <a:r>
              <a:rPr lang="ru-RU" sz="4800" dirty="0" smtClean="0">
                <a:solidFill>
                  <a:srgbClr val="FF0000"/>
                </a:solidFill>
              </a:rPr>
              <a:t>ъ</a:t>
            </a:r>
            <a:r>
              <a:rPr lang="ru-RU" sz="4800" dirty="0" smtClean="0"/>
              <a:t>езд </a:t>
            </a:r>
            <a:r>
              <a:rPr lang="en-US" sz="4800" dirty="0" smtClean="0"/>
              <a:t>		</a:t>
            </a:r>
            <a:r>
              <a:rPr lang="ru-RU" sz="4800" dirty="0" smtClean="0"/>
              <a:t>– </a:t>
            </a:r>
            <a:r>
              <a:rPr lang="en-US" sz="4800" dirty="0" smtClean="0"/>
              <a:t>porch</a:t>
            </a:r>
            <a:endParaRPr lang="ru-RU" sz="4800" dirty="0" smtClean="0"/>
          </a:p>
          <a:p>
            <a:r>
              <a:rPr lang="ru-RU" sz="4800" dirty="0" smtClean="0"/>
              <a:t>об</a:t>
            </a:r>
            <a:r>
              <a:rPr lang="ru-RU" sz="4800" dirty="0" smtClean="0">
                <a:solidFill>
                  <a:srgbClr val="FF0000"/>
                </a:solidFill>
              </a:rPr>
              <a:t>ъ</a:t>
            </a:r>
            <a:r>
              <a:rPr lang="ru-RU" sz="4800" dirty="0" smtClean="0"/>
              <a:t>явление</a:t>
            </a:r>
            <a:r>
              <a:rPr lang="en-US" sz="4800" dirty="0" smtClean="0"/>
              <a:t>	</a:t>
            </a:r>
            <a:r>
              <a:rPr lang="ru-RU" sz="4800" dirty="0" smtClean="0"/>
              <a:t>– </a:t>
            </a:r>
            <a:r>
              <a:rPr lang="de-DE" sz="4800" dirty="0" err="1" smtClean="0"/>
              <a:t>advertisement</a:t>
            </a:r>
            <a:endParaRPr lang="ru-RU" sz="4800" dirty="0" smtClean="0"/>
          </a:p>
          <a:p>
            <a:r>
              <a:rPr lang="ru-RU" sz="4800" dirty="0"/>
              <a:t>с</a:t>
            </a:r>
            <a:r>
              <a:rPr lang="ru-RU" sz="4800" dirty="0" smtClean="0"/>
              <a:t>уб</a:t>
            </a:r>
            <a:r>
              <a:rPr lang="ru-RU" sz="4800" dirty="0" smtClean="0">
                <a:solidFill>
                  <a:srgbClr val="FF0000"/>
                </a:solidFill>
              </a:rPr>
              <a:t>ъ</a:t>
            </a:r>
            <a:r>
              <a:rPr lang="ru-RU" sz="4800" dirty="0" smtClean="0"/>
              <a:t>ект</a:t>
            </a:r>
            <a:r>
              <a:rPr lang="en-US" sz="4800" dirty="0" smtClean="0"/>
              <a:t>		</a:t>
            </a:r>
            <a:r>
              <a:rPr lang="ru-RU" sz="4800" dirty="0" smtClean="0"/>
              <a:t>– </a:t>
            </a:r>
            <a:r>
              <a:rPr lang="en-US" sz="4800" dirty="0" smtClean="0"/>
              <a:t>subject</a:t>
            </a:r>
            <a:endParaRPr lang="ru-RU" sz="4800" dirty="0" smtClean="0"/>
          </a:p>
          <a:p>
            <a:r>
              <a:rPr lang="ru-RU" sz="4800" dirty="0"/>
              <a:t>о</a:t>
            </a:r>
            <a:r>
              <a:rPr lang="ru-RU" sz="4800" dirty="0" smtClean="0"/>
              <a:t>б</a:t>
            </a:r>
            <a:r>
              <a:rPr lang="ru-RU" sz="4800" dirty="0" smtClean="0">
                <a:solidFill>
                  <a:srgbClr val="FF0000"/>
                </a:solidFill>
              </a:rPr>
              <a:t>ъ</a:t>
            </a:r>
            <a:r>
              <a:rPr lang="ru-RU" sz="4800" dirty="0" smtClean="0"/>
              <a:t>ект</a:t>
            </a:r>
            <a:r>
              <a:rPr lang="en-US" sz="4800" dirty="0" smtClean="0"/>
              <a:t>		</a:t>
            </a:r>
            <a:r>
              <a:rPr lang="ru-RU" sz="4800" dirty="0" smtClean="0"/>
              <a:t>	- </a:t>
            </a:r>
            <a:r>
              <a:rPr lang="en-US" sz="4800" dirty="0" smtClean="0"/>
              <a:t>object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425944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36</Words>
  <Application>Microsoft Office PowerPoint</Application>
  <PresentationFormat>Экран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Твёрдый знак (the hard sign)</vt:lpstr>
      <vt:lpstr>Презентация PowerPoint</vt:lpstr>
      <vt:lpstr>Презентация PowerPoint</vt:lpstr>
      <vt:lpstr>Read the words with the hard sign: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6</cp:revision>
  <dcterms:created xsi:type="dcterms:W3CDTF">2017-11-01T12:54:23Z</dcterms:created>
  <dcterms:modified xsi:type="dcterms:W3CDTF">2017-11-02T12:59:22Z</dcterms:modified>
</cp:coreProperties>
</file>