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7" r:id="rId1"/>
  </p:sldMasterIdLst>
  <p:notesMasterIdLst>
    <p:notesMasterId r:id="rId17"/>
  </p:notesMasterIdLst>
  <p:sldIdLst>
    <p:sldId id="265" r:id="rId2"/>
    <p:sldId id="321" r:id="rId3"/>
    <p:sldId id="322" r:id="rId4"/>
    <p:sldId id="267" r:id="rId5"/>
    <p:sldId id="310" r:id="rId6"/>
    <p:sldId id="301" r:id="rId7"/>
    <p:sldId id="324" r:id="rId8"/>
    <p:sldId id="323" r:id="rId9"/>
    <p:sldId id="317" r:id="rId10"/>
    <p:sldId id="327" r:id="rId11"/>
    <p:sldId id="329" r:id="rId12"/>
    <p:sldId id="303" r:id="rId13"/>
    <p:sldId id="331" r:id="rId14"/>
    <p:sldId id="330" r:id="rId15"/>
    <p:sldId id="316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</p:showPr>
  <p:clrMru>
    <a:srgbClr val="800000"/>
    <a:srgbClr val="66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4056" autoAdjust="0"/>
    <p:restoredTop sz="92989" autoAdjust="0"/>
  </p:normalViewPr>
  <p:slideViewPr>
    <p:cSldViewPr>
      <p:cViewPr varScale="1">
        <p:scale>
          <a:sx n="108" d="100"/>
          <a:sy n="108" d="100"/>
        </p:scale>
        <p:origin x="-169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perspective val="30"/>
    </c:view3D>
    <c:plotArea>
      <c:layout>
        <c:manualLayout>
          <c:layoutTarget val="inner"/>
          <c:xMode val="edge"/>
          <c:yMode val="edge"/>
          <c:x val="0.12909831006431391"/>
          <c:y val="2.9086597904892288E-2"/>
          <c:w val="0.64728115582774359"/>
          <c:h val="0.91984431248933141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ГНП-2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64</c:v>
                </c:pt>
                <c:pt idx="1">
                  <c:v>74</c:v>
                </c:pt>
                <c:pt idx="2">
                  <c:v>85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ГНП-3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68</c:v>
                </c:pt>
                <c:pt idx="1">
                  <c:v>70</c:v>
                </c:pt>
                <c:pt idx="2">
                  <c:v>74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УТГ-2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2013-2014</c:v>
                </c:pt>
                <c:pt idx="1">
                  <c:v>2014-2015</c:v>
                </c:pt>
                <c:pt idx="2">
                  <c:v>2015-2016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71</c:v>
                </c:pt>
                <c:pt idx="1">
                  <c:v>73</c:v>
                </c:pt>
                <c:pt idx="2">
                  <c:v>84</c:v>
                </c:pt>
              </c:numCache>
            </c:numRef>
          </c:val>
        </c:ser>
        <c:shape val="box"/>
        <c:axId val="95372416"/>
        <c:axId val="95373952"/>
        <c:axId val="100967744"/>
      </c:bar3DChart>
      <c:catAx>
        <c:axId val="95372416"/>
        <c:scaling>
          <c:orientation val="minMax"/>
        </c:scaling>
        <c:delete val="1"/>
        <c:axPos val="b"/>
        <c:numFmt formatCode="General" sourceLinked="0"/>
        <c:tickLblPos val="none"/>
        <c:crossAx val="95373952"/>
        <c:crosses val="autoZero"/>
        <c:auto val="1"/>
        <c:lblAlgn val="ctr"/>
        <c:lblOffset val="100"/>
      </c:catAx>
      <c:valAx>
        <c:axId val="9537395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95372416"/>
        <c:crosses val="autoZero"/>
        <c:crossBetween val="between"/>
      </c:valAx>
      <c:serAx>
        <c:axId val="100967744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ru-RU"/>
          </a:p>
        </c:txPr>
        <c:crossAx val="95373952"/>
        <c:crosses val="autoZero"/>
      </c:ser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5991799929866886"/>
          <c:y val="0.38412178823164811"/>
          <c:w val="0.131042515947217"/>
          <c:h val="0.22355135275989799"/>
        </c:manualLayout>
      </c:layout>
      <c:txPr>
        <a:bodyPr/>
        <a:lstStyle/>
        <a:p>
          <a:pPr>
            <a:defRPr b="1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0.1907</cdr:x>
      <cdr:y>0.76598</cdr:y>
    </cdr:from>
    <cdr:to>
      <cdr:x>0.30181</cdr:x>
      <cdr:y>0.97743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69368" y="331236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0.1207</cdr:x>
      <cdr:y>0.69937</cdr:y>
    </cdr:from>
    <cdr:to>
      <cdr:x>0.31931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993304" y="3024336"/>
          <a:ext cx="1634480" cy="13000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57E748-41FC-4795-91EA-C1A82F0729DB}" type="datetimeFigureOut">
              <a:rPr lang="ru-RU" smtClean="0"/>
              <a:pPr/>
              <a:t>29.03.2017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0787B-0A01-4A70-9123-5D06D52C6C6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90941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0787B-0A01-4A70-9123-5D06D52C6C64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44200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0787B-0A01-4A70-9123-5D06D52C6C64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44200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pPr>
              <a:defRPr/>
            </a:pPr>
            <a:fld id="{9C88A0F8-452A-471E-9953-947D66080037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F4F960C2-6BCF-4BEA-BF80-1216C3FC5841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C08A44-3FD1-4775-9ACF-429C3B16C196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443E18-3EAC-4E47-905D-60C5434DC0D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7E2B8A-7F9D-43CE-A163-517C40BDD7E2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462FF-7A37-4B6A-9786-990B692BF66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D9F786-F5A3-45A0-9336-19A147678E73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5F599D-4E4A-49BC-BB78-84A16D4C513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BD99546C-CE13-4DC5-A968-AC5B74F84482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D586669E-517F-4832-ACA0-E4421DEBD87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pPr>
              <a:defRPr/>
            </a:pPr>
            <a:fld id="{5C6425DC-4AB9-4170-BFAE-E16FAD8825BE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pPr>
              <a:defRPr/>
            </a:pPr>
            <a:fld id="{36CC447C-031C-48BC-A507-E4064CB913F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F28765-2200-4EB5-912D-40F17D992D29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75B0C-2E11-4AA8-8CE9-2151FD0E6B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99546C-CE13-4DC5-A968-AC5B74F84482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86669E-517F-4832-ACA0-E4421DEBD87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6A64FD-BB5B-44CA-82D8-B6443CE1988E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D2834BF-6B3F-42ED-BAA4-8A35899C213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3D3156-E5F0-484E-BE37-4B78F68AF146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FA40F9-85F6-4957-A34A-6E613D7748B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AB4F8EB-6C0E-4748-BE99-DCAFF735E295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ED5DF3-7C57-44A1-93F2-B483D6D73EE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7324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727825" y="6408738"/>
            <a:ext cx="19192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53800-D72A-4991-A853-90014CB9436D}" type="datetimeFigureOut">
              <a:rPr lang="ru-RU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379913" y="6408738"/>
            <a:ext cx="23510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47113" y="6408738"/>
            <a:ext cx="366712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F71A1-B22E-49D6-B81C-A444071BDF5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 advClick="0" advTm="6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fld id="{BD99546C-CE13-4DC5-A968-AC5B74F84482}" type="datetimeFigureOut">
              <a:rPr lang="ru-RU" smtClean="0"/>
              <a:pPr>
                <a:defRPr/>
              </a:pPr>
              <a:t>29.03.2017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586669E-517F-4832-ACA0-E4421DEBD87D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  <p:sldLayoutId id="2147483813" r:id="rId6"/>
    <p:sldLayoutId id="2147483814" r:id="rId7"/>
    <p:sldLayoutId id="2147483815" r:id="rId8"/>
    <p:sldLayoutId id="2147483816" r:id="rId9"/>
    <p:sldLayoutId id="2147483817" r:id="rId10"/>
    <p:sldLayoutId id="2147483818" r:id="rId11"/>
    <p:sldLayoutId id="2147483819" r:id="rId12"/>
  </p:sldLayoutIdLst>
  <p:transition spd="med" advClick="0" advTm="6000">
    <p:wip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LENOVO\Downloads\&#1040;&#1088;&#1082;&#1072;&#1076;&#1080;&#1081;%20&#1052;&#1072;&#1085;&#1076;&#1078;&#1080;&#1077;&#1074;%20-%20&#1048;&#1085;&#1100;&#1075;%20&#1084;&#1080;&#1085;&#1080;%20(minus)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7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4.jpeg"/><Relationship Id="rId5" Type="http://schemas.openxmlformats.org/officeDocument/2006/relationships/image" Target="../media/image39.jpeg"/><Relationship Id="rId10" Type="http://schemas.openxmlformats.org/officeDocument/2006/relationships/image" Target="../media/image43.jpeg"/><Relationship Id="rId4" Type="http://schemas.openxmlformats.org/officeDocument/2006/relationships/image" Target="../media/image38.jpeg"/><Relationship Id="rId9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>
          <a:xfrm>
            <a:off x="3214678" y="785794"/>
            <a:ext cx="5786478" cy="5857916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  <a:buNone/>
            </a:pPr>
            <a:endParaRPr lang="ru-RU" sz="5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12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Буваев</a:t>
            </a:r>
            <a:r>
              <a:rPr lang="ru-RU" sz="1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Андрей Валериевич</a:t>
            </a:r>
            <a:r>
              <a:rPr lang="ru-RU" sz="6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Дата рождения: </a:t>
            </a:r>
            <a:r>
              <a:rPr lang="ru-RU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24.07.1986 г.</a:t>
            </a:r>
            <a:r>
              <a:rPr lang="ru-RU" sz="6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6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Место работы: </a:t>
            </a:r>
            <a:r>
              <a:rPr lang="ru-RU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МКУ ДО«Черноземельская детско-юношеская спортивная школа»</a:t>
            </a: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Должность: </a:t>
            </a:r>
            <a:r>
              <a:rPr lang="ru-RU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тренер-преподаватель по легкой атлетике</a:t>
            </a: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Образование: </a:t>
            </a:r>
            <a:r>
              <a:rPr lang="ru-RU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Калмыцкий государственный  университет, </a:t>
            </a: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 курс, заочного  факультета педагогического образования и биологии</a:t>
            </a: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Общий трудовой стаж: </a:t>
            </a:r>
            <a:r>
              <a:rPr lang="ru-RU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10лет</a:t>
            </a: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Педагогический стаж:</a:t>
            </a:r>
            <a:r>
              <a:rPr lang="ru-RU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10лет</a:t>
            </a: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Стаж работы в данном учреждении: </a:t>
            </a:r>
            <a:r>
              <a:rPr lang="ru-RU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10лет</a:t>
            </a: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Квалификационная категория: </a:t>
            </a:r>
            <a:r>
              <a:rPr lang="en-US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(первая)  КК</a:t>
            </a: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Методическая тема: </a:t>
            </a:r>
            <a:r>
              <a:rPr lang="ru-RU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«Особенности физического развития легкоатлетов в группе учебно-тренировочной  подготовки»</a:t>
            </a:r>
          </a:p>
          <a:p>
            <a:pPr>
              <a:lnSpc>
                <a:spcPct val="120000"/>
              </a:lnSpc>
              <a:buNone/>
            </a:pPr>
            <a:r>
              <a:rPr lang="ru-RU" sz="6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Награды:   </a:t>
            </a:r>
            <a:r>
              <a:rPr lang="ru-RU" sz="6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Грамота  администрации Черноземельского РМО – 2016г., Грамота Министерство образования и науки  Республики Калмыкия– 2014г.</a:t>
            </a:r>
          </a:p>
          <a:p>
            <a:pPr>
              <a:buNone/>
            </a:pPr>
            <a:endParaRPr lang="ru-RU" sz="64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428660" y="0"/>
            <a:ext cx="9929882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513" algn="ctr" eaLnBrk="0" hangingPunct="0"/>
            <a:endParaRPr lang="ru-RU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36513" algn="ctr" eaLnBrk="0" hangingPunct="0"/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МУНИЦИПАЛЬНОЕ КАЗЕННОЕ УЧРЕЖДЕНИЕ    ДОПОЛНИТЕЛЬНОГО ОБРАЗОВАНИЯ      «ЧЕРНОЗЕМЕЛЬСКАЯ   ДЕТСКО-ЮНОШЕСКАЯ СПОРТИВНАЯ ШКОЛА»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LENOVO\Documents\фото Буваев\000000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857232"/>
            <a:ext cx="3071834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Аркадий Манджиев - Иньг мини (minu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Один из перспективных тренеров-преподавателей Республики Калмыкия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LENOVO\Documents\фото Буваев\морозовск\DSCN0712.jpg"/>
          <p:cNvPicPr>
            <a:picLocks noChangeAspect="1" noChangeArrowheads="1"/>
          </p:cNvPicPr>
          <p:nvPr/>
        </p:nvPicPr>
        <p:blipFill>
          <a:blip r:embed="rId2" cstate="print"/>
          <a:srcRect l="14001" t="3752" r="21287" b="18695"/>
          <a:stretch>
            <a:fillRect/>
          </a:stretch>
        </p:blipFill>
        <p:spPr bwMode="auto">
          <a:xfrm>
            <a:off x="3071802" y="4071942"/>
            <a:ext cx="3286148" cy="26431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 descr="C:\Users\LENOVO\Documents\фото Буваев\Фото0578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5556" b="8108"/>
          <a:stretch>
            <a:fillRect/>
          </a:stretch>
        </p:blipFill>
        <p:spPr bwMode="auto">
          <a:xfrm>
            <a:off x="4143372" y="1357298"/>
            <a:ext cx="2428892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 descr="C:\Users\LENOVO\Documents\фото Буваев\2012-10-26-664.jpg"/>
          <p:cNvPicPr>
            <a:picLocks noChangeAspect="1" noChangeArrowheads="1"/>
          </p:cNvPicPr>
          <p:nvPr/>
        </p:nvPicPr>
        <p:blipFill>
          <a:blip r:embed="rId4" cstate="print"/>
          <a:srcRect t="11504" r="8333"/>
          <a:stretch>
            <a:fillRect/>
          </a:stretch>
        </p:blipFill>
        <p:spPr bwMode="auto">
          <a:xfrm>
            <a:off x="6261720" y="4143380"/>
            <a:ext cx="2882280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6" name="Picture 8" descr="C:\Users\LENOVO\Documents\фото Буваев\Рмф.jpg"/>
          <p:cNvPicPr>
            <a:picLocks noChangeAspect="1" noChangeArrowheads="1"/>
          </p:cNvPicPr>
          <p:nvPr/>
        </p:nvPicPr>
        <p:blipFill>
          <a:blip r:embed="rId5" cstate="print"/>
          <a:srcRect l="19502" t="17791" r="21993" b="6939"/>
          <a:stretch>
            <a:fillRect/>
          </a:stretch>
        </p:blipFill>
        <p:spPr bwMode="auto">
          <a:xfrm>
            <a:off x="6624000" y="1357298"/>
            <a:ext cx="2448594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LENOVO\Documents\фото Буваев\ФОТО БЕГ МИРА\1 031.JPG"/>
          <p:cNvPicPr>
            <a:picLocks noChangeAspect="1" noChangeArrowheads="1"/>
          </p:cNvPicPr>
          <p:nvPr/>
        </p:nvPicPr>
        <p:blipFill>
          <a:blip r:embed="rId6" cstate="print"/>
          <a:srcRect l="7444" r="20583" b="5556"/>
          <a:stretch>
            <a:fillRect/>
          </a:stretch>
        </p:blipFill>
        <p:spPr bwMode="auto">
          <a:xfrm>
            <a:off x="0" y="1357298"/>
            <a:ext cx="2071670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4" descr="J:\фотоальбом\легкая атлетика\270920141609.jpg"/>
          <p:cNvPicPr>
            <a:picLocks noChangeAspect="1" noChangeArrowheads="1"/>
          </p:cNvPicPr>
          <p:nvPr/>
        </p:nvPicPr>
        <p:blipFill>
          <a:blip r:embed="rId7"/>
          <a:srcRect l="41341" t="27371" r="7339" b="22449"/>
          <a:stretch>
            <a:fillRect/>
          </a:stretch>
        </p:blipFill>
        <p:spPr bwMode="auto">
          <a:xfrm>
            <a:off x="0" y="4071942"/>
            <a:ext cx="3143250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LENOVO\Documents\фото Буваев\ObqHGYnf_iI.jpg"/>
          <p:cNvPicPr>
            <a:picLocks noChangeAspect="1" noChangeArrowheads="1"/>
          </p:cNvPicPr>
          <p:nvPr/>
        </p:nvPicPr>
        <p:blipFill>
          <a:blip r:embed="rId8"/>
          <a:srcRect l="33520" r="20336" b="9765"/>
          <a:stretch>
            <a:fillRect/>
          </a:stretch>
        </p:blipFill>
        <p:spPr bwMode="auto">
          <a:xfrm>
            <a:off x="2000232" y="1357298"/>
            <a:ext cx="2143140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Активный участник , организатор,  судья районных, республиканских соревнований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5" name="Рисунок 4" descr="J:\фотоальбом\в папку\адык\100NIKON\DSCN0642.JPG"/>
          <p:cNvPicPr/>
          <p:nvPr/>
        </p:nvPicPr>
        <p:blipFill>
          <a:blip r:embed="rId2" cstate="print"/>
          <a:srcRect l="6522" b="-3571"/>
          <a:stretch>
            <a:fillRect/>
          </a:stretch>
        </p:blipFill>
        <p:spPr bwMode="auto">
          <a:xfrm>
            <a:off x="6215074" y="1071546"/>
            <a:ext cx="2857520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J:\фотоальбом\в папку\imag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40" y="1214422"/>
            <a:ext cx="3071834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J:\фотоальбом\волейбол\image-d24a32cc956e79e4cf4fc693327a08ac468037e2da7578c3672c3ee84c887801-V.jpg"/>
          <p:cNvPicPr/>
          <p:nvPr/>
        </p:nvPicPr>
        <p:blipFill>
          <a:blip r:embed="rId4" cstate="print"/>
          <a:srcRect t="13967"/>
          <a:stretch>
            <a:fillRect/>
          </a:stretch>
        </p:blipFill>
        <p:spPr bwMode="auto">
          <a:xfrm>
            <a:off x="6715140" y="3429000"/>
            <a:ext cx="2304256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5" descr="WP_001513.jpg"/>
          <p:cNvPicPr>
            <a:picLocks noChangeAspect="1"/>
          </p:cNvPicPr>
          <p:nvPr/>
        </p:nvPicPr>
        <p:blipFill>
          <a:blip r:embed="rId5" cstate="print"/>
          <a:srcRect l="30237" t="16846" r="3796" b="37198"/>
          <a:stretch>
            <a:fillRect/>
          </a:stretch>
        </p:blipFill>
        <p:spPr bwMode="auto">
          <a:xfrm>
            <a:off x="285720" y="1214422"/>
            <a:ext cx="2786082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8" descr="DSCN0127.JPG"/>
          <p:cNvPicPr>
            <a:picLocks noChangeAspect="1"/>
          </p:cNvPicPr>
          <p:nvPr/>
        </p:nvPicPr>
        <p:blipFill>
          <a:blip r:embed="rId6"/>
          <a:srcRect l="22724" t="11546" r="28685" b="14220"/>
          <a:stretch>
            <a:fillRect/>
          </a:stretch>
        </p:blipFill>
        <p:spPr bwMode="auto">
          <a:xfrm>
            <a:off x="214282" y="4929198"/>
            <a:ext cx="2857520" cy="1928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5" descr="C360_2013-02-25-11-40-58.jpg"/>
          <p:cNvPicPr>
            <a:picLocks noChangeAspect="1"/>
          </p:cNvPicPr>
          <p:nvPr/>
        </p:nvPicPr>
        <p:blipFill>
          <a:blip r:embed="rId7" cstate="print"/>
          <a:srcRect l="21159"/>
          <a:stretch>
            <a:fillRect/>
          </a:stretch>
        </p:blipFill>
        <p:spPr bwMode="auto">
          <a:xfrm>
            <a:off x="3143240" y="3500438"/>
            <a:ext cx="3460426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3c2a54d4f749f259f7b317939f56698a.jpg"/>
          <p:cNvPicPr/>
          <p:nvPr/>
        </p:nvPicPr>
        <p:blipFill>
          <a:blip r:embed="rId8" cstate="print"/>
          <a:srcRect r="3107"/>
          <a:stretch>
            <a:fillRect/>
          </a:stretch>
        </p:blipFill>
        <p:spPr>
          <a:xfrm>
            <a:off x="214282" y="3000372"/>
            <a:ext cx="2928958" cy="200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37" name="Group 2025"/>
          <p:cNvGraphicFramePr>
            <a:graphicFrameLocks noGrp="1"/>
          </p:cNvGraphicFramePr>
          <p:nvPr/>
        </p:nvGraphicFramePr>
        <p:xfrm>
          <a:off x="142844" y="1643050"/>
          <a:ext cx="8822784" cy="4603528"/>
        </p:xfrm>
        <a:graphic>
          <a:graphicData uri="http://schemas.openxmlformats.org/drawingml/2006/table">
            <a:tbl>
              <a:tblPr/>
              <a:tblGrid>
                <a:gridCol w="1046238"/>
                <a:gridCol w="1115987"/>
                <a:gridCol w="1185737"/>
                <a:gridCol w="836991"/>
                <a:gridCol w="697492"/>
                <a:gridCol w="836986"/>
                <a:gridCol w="906740"/>
                <a:gridCol w="976489"/>
                <a:gridCol w="1220124"/>
              </a:tblGrid>
              <a:tr h="785818">
                <a:tc row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ОФП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СФП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Данные по учебным годам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44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2014-2015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2016-2017(1полугодие)</a:t>
                      </a:r>
                    </a:p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05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Январь2017г.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05694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Учебно-тренировочные, группы начальной подготовки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Общая физическая подготовка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Специальная физическая подготовка</a:t>
                      </a:r>
                      <a:endParaRPr lang="ru-RU" sz="12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Кач.зн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усп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Кач.зн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усп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Кач.зн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усп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06904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ГНП-2</a:t>
                      </a: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  <a:endParaRPr lang="ru-RU" sz="1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9636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ГНП-3</a:t>
                      </a: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  <a:endParaRPr lang="ru-RU" sz="1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716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УТГ-2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норма</a:t>
                      </a:r>
                      <a:endParaRPr lang="ru-RU" sz="14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6538" name="WordArt 2026"/>
          <p:cNvSpPr>
            <a:spLocks noChangeArrowheads="1" noChangeShapeType="1" noTextEdit="1"/>
          </p:cNvSpPr>
          <p:nvPr/>
        </p:nvSpPr>
        <p:spPr bwMode="auto">
          <a:xfrm>
            <a:off x="467544" y="188640"/>
            <a:ext cx="7920037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Arial"/>
                <a:cs typeface="Arial"/>
              </a:rPr>
              <a:t> </a:t>
            </a:r>
            <a:endParaRPr lang="ru-RU" sz="3600" kern="10" dirty="0" smtClean="0">
              <a:ln w="9525">
                <a:solidFill>
                  <a:srgbClr val="800000"/>
                </a:solidFill>
                <a:round/>
                <a:headEnd/>
                <a:tailEnd/>
              </a:ln>
              <a:solidFill>
                <a:srgbClr val="800000"/>
              </a:solidFill>
              <a:latin typeface="Arial"/>
              <a:cs typeface="Arial"/>
            </a:endParaRPr>
          </a:p>
          <a:p>
            <a:pPr algn="ctr"/>
            <a:r>
              <a:rPr lang="ru-RU" sz="3600" b="1" u="sng" kern="10" dirty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М</a:t>
            </a:r>
            <a:r>
              <a:rPr lang="ru-RU" sz="3600" b="1" u="sng" kern="10" dirty="0" smtClean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ониторинг ОФП и СФП</a:t>
            </a:r>
          </a:p>
          <a:p>
            <a:pPr algn="ctr"/>
            <a:r>
              <a:rPr lang="ru-RU" sz="3600" b="1" u="sng" kern="10" dirty="0" smtClean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воспитанников по легкой атлетике </a:t>
            </a:r>
            <a:r>
              <a:rPr lang="ru-RU" sz="3600" b="1" u="sng" kern="10" smtClean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за 2014-2017гг</a:t>
            </a:r>
            <a:r>
              <a:rPr lang="ru-RU" sz="3600" kern="10" dirty="0" smtClean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Arial"/>
                <a:cs typeface="Arial"/>
              </a:rPr>
              <a:t>.</a:t>
            </a:r>
            <a:endParaRPr lang="ru-RU" sz="3600" kern="10" dirty="0">
              <a:ln w="9525">
                <a:solidFill>
                  <a:srgbClr val="800000"/>
                </a:solidFill>
                <a:round/>
                <a:headEnd/>
                <a:tailEnd/>
              </a:ln>
              <a:solidFill>
                <a:srgbClr val="80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ОФП, СФП  </a:t>
            </a:r>
            <a:b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воспитанников по легкой атлетике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20" y="1928802"/>
          <a:ext cx="8501122" cy="46434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WordArt 2"/>
          <p:cNvSpPr>
            <a:spLocks noChangeArrowheads="1" noChangeShapeType="1" noTextEdit="1"/>
          </p:cNvSpPr>
          <p:nvPr/>
        </p:nvSpPr>
        <p:spPr bwMode="auto">
          <a:xfrm>
            <a:off x="251520" y="188640"/>
            <a:ext cx="8424936" cy="64861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Результаты соревнований</a:t>
            </a:r>
            <a:endParaRPr lang="ru-RU" sz="3600" b="1" kern="10" dirty="0">
              <a:ln w="9525">
                <a:solidFill>
                  <a:srgbClr val="800000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aphicFrame>
        <p:nvGraphicFramePr>
          <p:cNvPr id="69635" name="Group 3"/>
          <p:cNvGraphicFramePr>
            <a:graphicFrameLocks noGrp="1"/>
          </p:cNvGraphicFramePr>
          <p:nvPr>
            <p:ph/>
          </p:nvPr>
        </p:nvGraphicFramePr>
        <p:xfrm>
          <a:off x="71406" y="877149"/>
          <a:ext cx="9072594" cy="5959334"/>
        </p:xfrm>
        <a:graphic>
          <a:graphicData uri="http://schemas.openxmlformats.org/drawingml/2006/table">
            <a:tbl>
              <a:tblPr/>
              <a:tblGrid>
                <a:gridCol w="590718"/>
                <a:gridCol w="1915813"/>
                <a:gridCol w="958379"/>
                <a:gridCol w="962516"/>
                <a:gridCol w="1016130"/>
                <a:gridCol w="943550"/>
                <a:gridCol w="1233873"/>
                <a:gridCol w="1451615"/>
              </a:tblGrid>
              <a:tr h="297520">
                <a:tc rowSpan="2"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соревнования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(место, участие)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и место проведения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057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общероссийский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межрегиональный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9914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Открытое Первенство  по легкоатлетическому кроссу</a:t>
                      </a:r>
                      <a:endParaRPr lang="ru-RU" sz="14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  <a:p>
                      <a:r>
                        <a:rPr lang="en-US" sz="1400" dirty="0" smtClean="0"/>
                        <a:t>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Астраханская обл.,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с.Красный Яр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17-18.04.2014г.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Чопанова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Мирошниченко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Мария,Бадмаев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Сангаджи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Сангаджи-Горяева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Энкира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81816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Легкоатлетический пробег «Любви и Здоровья»</a:t>
                      </a:r>
                      <a:endParaRPr lang="ru-RU" sz="14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</a:t>
                      </a:r>
                      <a:endParaRPr lang="ru-RU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  <a:p>
                      <a:r>
                        <a:rPr lang="en-US" sz="1400" dirty="0" smtClean="0"/>
                        <a:t>III</a:t>
                      </a:r>
                    </a:p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Ростовская обл.,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Морозовск, 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20-21.06.2014г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Горяев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Хонгр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Чопанова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Сангаджи-Горяева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Энкира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81816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Легкоатлетический пробег «Да, здравствует</a:t>
                      </a:r>
                      <a:r>
                        <a:rPr lang="ru-RU" sz="1400" baseline="0" dirty="0" smtClean="0"/>
                        <a:t> - Бег!»</a:t>
                      </a:r>
                      <a:endParaRPr lang="ru-RU" sz="1400" dirty="0" smtClean="0"/>
                    </a:p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Зеленоград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7-12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.07.2015г.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Сангаджи-Горяева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Энкира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81816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Легкоатлетический пробег «Любви и Здоровья»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 smtClean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III</a:t>
                      </a:r>
                    </a:p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Флоров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02.04.2015г.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Чопанова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879334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Лесной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марафон  «Белочка»</a:t>
                      </a:r>
                      <a:endParaRPr lang="ru-RU" sz="14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</a:t>
                      </a:r>
                      <a:endParaRPr lang="ru-RU" sz="1400" dirty="0" smtClean="0"/>
                    </a:p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Москва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.07.2016г.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Сангаджи-Горяева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Энкира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WordArt 2"/>
          <p:cNvSpPr>
            <a:spLocks noChangeArrowheads="1" noChangeShapeType="1" noTextEdit="1"/>
          </p:cNvSpPr>
          <p:nvPr/>
        </p:nvSpPr>
        <p:spPr bwMode="auto">
          <a:xfrm>
            <a:off x="251520" y="214290"/>
            <a:ext cx="8678198" cy="62296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02"/>
              </a:avLst>
            </a:prstTxWarp>
          </a:bodyPr>
          <a:lstStyle/>
          <a:p>
            <a:pPr algn="ctr"/>
            <a:r>
              <a:rPr lang="ru-RU" sz="3600" kern="10" dirty="0" smtClean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Результаты соревнований</a:t>
            </a:r>
            <a:endParaRPr lang="ru-RU" sz="3600" kern="10" dirty="0">
              <a:ln w="9525">
                <a:solidFill>
                  <a:srgbClr val="800000"/>
                </a:solidFill>
                <a:round/>
                <a:headEnd/>
                <a:tailEnd/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9635" name="Group 3"/>
          <p:cNvGraphicFramePr>
            <a:graphicFrameLocks noGrp="1"/>
          </p:cNvGraphicFramePr>
          <p:nvPr>
            <p:ph/>
          </p:nvPr>
        </p:nvGraphicFramePr>
        <p:xfrm>
          <a:off x="1" y="857233"/>
          <a:ext cx="9144000" cy="6428384"/>
        </p:xfrm>
        <a:graphic>
          <a:graphicData uri="http://schemas.openxmlformats.org/drawingml/2006/table">
            <a:tbl>
              <a:tblPr/>
              <a:tblGrid>
                <a:gridCol w="442369"/>
                <a:gridCol w="1695744"/>
                <a:gridCol w="1327104"/>
                <a:gridCol w="1327104"/>
                <a:gridCol w="825734"/>
                <a:gridCol w="796282"/>
                <a:gridCol w="1474560"/>
                <a:gridCol w="1255103"/>
              </a:tblGrid>
              <a:tr h="342544">
                <a:tc rowSpan="2"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соревнования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(место, участие)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и место проведения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5147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общероссийский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межрегиональный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2144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Легкоатлетический пробег «Любви и Здоровья»</a:t>
                      </a:r>
                      <a:endParaRPr lang="ru-RU" sz="14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</a:t>
                      </a:r>
                      <a:endParaRPr lang="ru-RU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  <a:p>
                      <a:r>
                        <a:rPr lang="en-US" sz="1400" dirty="0" smtClean="0"/>
                        <a:t>III</a:t>
                      </a:r>
                    </a:p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Ростовская обл.,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Морозовск, 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20-21.03.2016г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Сангаджи-Горяева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Энкира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Чопанова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Горяев Максим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32014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Легкоатлетический пробег «Да, здравствует</a:t>
                      </a:r>
                      <a:r>
                        <a:rPr lang="ru-RU" sz="1400" baseline="0" dirty="0" smtClean="0"/>
                        <a:t> - Бег!»</a:t>
                      </a:r>
                      <a:endParaRPr lang="ru-RU" sz="1400" dirty="0" smtClean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Зеленоград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0.07.2016г.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Сангаджи-Горяева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Энкира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Чопанова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352924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Легкоатлетический пробег  памяти </a:t>
                      </a:r>
                      <a:r>
                        <a:rPr lang="ru-RU" sz="1400" dirty="0" err="1" smtClean="0"/>
                        <a:t>И.Гучуа</a:t>
                      </a:r>
                      <a:endParaRPr lang="ru-RU" sz="14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</a:t>
                      </a:r>
                      <a:endParaRPr lang="ru-RU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  <a:p>
                      <a:r>
                        <a:rPr lang="en-US" sz="1400" dirty="0" smtClean="0"/>
                        <a:t>III</a:t>
                      </a:r>
                    </a:p>
                    <a:p>
                      <a:endParaRPr lang="ru-RU" sz="14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Ростовская обл.,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Морозовск, </a:t>
                      </a:r>
                    </a:p>
                    <a:p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21.10.2016г</a:t>
                      </a:r>
                      <a:endParaRPr lang="ru-RU" sz="12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Чопанова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Мирошниченко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Мария,Шургучиев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Басанг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Сангаджи-Горяева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Энкира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Маликова Катя</a:t>
                      </a:r>
                    </a:p>
                    <a:p>
                      <a:endParaRPr lang="ru-RU" sz="12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022209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Легкоатлетический пробег </a:t>
                      </a:r>
                      <a:endParaRPr lang="ru-RU" sz="14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</a:t>
                      </a:r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Астраханская обл., п. Лиман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07.11.2016г</a:t>
                      </a:r>
                      <a:endParaRPr lang="ru-RU" sz="120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4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Мирошниченко  Михаил,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Сангаджи-Горяева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Энкира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WordArt 2"/>
          <p:cNvSpPr>
            <a:spLocks noChangeArrowheads="1" noChangeShapeType="1" noTextEdit="1"/>
          </p:cNvSpPr>
          <p:nvPr/>
        </p:nvSpPr>
        <p:spPr bwMode="auto">
          <a:xfrm>
            <a:off x="323528" y="0"/>
            <a:ext cx="8424936" cy="5319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8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Результаты соревнований</a:t>
            </a:r>
            <a:endParaRPr lang="ru-RU" sz="3600" b="1" kern="10" dirty="0">
              <a:ln w="9525">
                <a:solidFill>
                  <a:srgbClr val="800000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graphicFrame>
        <p:nvGraphicFramePr>
          <p:cNvPr id="69635" name="Group 3"/>
          <p:cNvGraphicFramePr>
            <a:graphicFrameLocks noGrp="1"/>
          </p:cNvGraphicFramePr>
          <p:nvPr>
            <p:ph/>
          </p:nvPr>
        </p:nvGraphicFramePr>
        <p:xfrm>
          <a:off x="-31" y="620689"/>
          <a:ext cx="9144063" cy="6237311"/>
        </p:xfrm>
        <a:graphic>
          <a:graphicData uri="http://schemas.openxmlformats.org/drawingml/2006/table">
            <a:tbl>
              <a:tblPr/>
              <a:tblGrid>
                <a:gridCol w="568974"/>
                <a:gridCol w="2152918"/>
                <a:gridCol w="878011"/>
                <a:gridCol w="1044239"/>
                <a:gridCol w="856584"/>
                <a:gridCol w="714380"/>
                <a:gridCol w="1357322"/>
                <a:gridCol w="1571635"/>
              </a:tblGrid>
              <a:tr h="447712">
                <a:tc rowSpan="2"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соревнования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(место, участие)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Дата и место проведения</a:t>
                      </a:r>
                    </a:p>
                    <a:p>
                      <a:pPr marL="365125" marR="0" lvl="0" indent="-2555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9096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общероссийский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межрегиональный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республиканский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районный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06974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Легкоатлетический пробег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  <a:p>
                      <a:r>
                        <a:rPr lang="en-US" sz="1400" dirty="0" smtClean="0"/>
                        <a:t>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lang="ru-RU" sz="12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Волгоград, </a:t>
                      </a:r>
                    </a:p>
                    <a:p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 01. 2017г</a:t>
                      </a:r>
                      <a:endParaRPr lang="ru-RU" sz="1200" dirty="0" smtClean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Чопанова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Лаура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Мирошниченко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Мария,Шургучиев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Басанг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Маликова Катя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214696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Легкоатлетический пробег  «</a:t>
                      </a:r>
                      <a:r>
                        <a:rPr lang="ru-RU" sz="1200" dirty="0" err="1" smtClean="0"/>
                        <a:t>Черноземелье</a:t>
                      </a:r>
                      <a:r>
                        <a:rPr lang="ru-RU" sz="1200" dirty="0" smtClean="0"/>
                        <a:t>»</a:t>
                      </a:r>
                      <a:endParaRPr lang="ru-RU" sz="12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п.Комсомольский</a:t>
                      </a:r>
                    </a:p>
                    <a:p>
                      <a:r>
                        <a:rPr lang="ru-RU" sz="1200" dirty="0" smtClean="0"/>
                        <a:t>04.02.2017г.</a:t>
                      </a:r>
                      <a:endParaRPr lang="ru-RU" sz="12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Шургучиев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Басанг</a:t>
                      </a:r>
                      <a:endParaRPr lang="ru-RU" sz="12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031822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Всероссийский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легкоатлетический пробег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</a:t>
                      </a:r>
                      <a:endParaRPr lang="ru-RU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  <a:p>
                      <a:r>
                        <a:rPr lang="en-US" sz="1400" dirty="0" smtClean="0"/>
                        <a:t>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Чопанова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/>
                        <a:t>Шургучиев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Басанг</a:t>
                      </a:r>
                      <a:r>
                        <a:rPr lang="ru-RU" sz="1200" dirty="0" smtClean="0"/>
                        <a:t>,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Шургучиева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Иляна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 smtClean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1326452"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Легкоатлетический пробег «Любви и Здоровья»</a:t>
                      </a:r>
                      <a:endParaRPr lang="ru-RU" sz="12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</a:t>
                      </a:r>
                      <a:endParaRPr lang="ru-RU" sz="14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II</a:t>
                      </a:r>
                      <a:endParaRPr lang="ru-RU" sz="1400" dirty="0" smtClean="0"/>
                    </a:p>
                    <a:p>
                      <a:r>
                        <a:rPr lang="en-US" sz="1400" dirty="0" smtClean="0"/>
                        <a:t>III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Ростовская обл.,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Морозовск, </a:t>
                      </a:r>
                    </a:p>
                    <a:p>
                      <a:pPr marL="109538" marR="0" lvl="0" indent="-1095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10-11.03.2017г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Маликова Катя,</a:t>
                      </a:r>
                    </a:p>
                    <a:p>
                      <a:pPr marL="1095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buNone/>
                        <a:tabLst/>
                        <a:defRPr/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Чопанова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Лаура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200" dirty="0" err="1" smtClean="0"/>
                        <a:t>Шургучиев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Басанг,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Мирошниченко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Мария,</a:t>
                      </a:r>
                    </a:p>
                    <a:p>
                      <a:pPr algn="l"/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Шургучиева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Иляна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200" dirty="0"/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8229600" cy="9271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4104" name="Rectangle 8"/>
          <p:cNvSpPr>
            <a:spLocks noGrp="1" noChangeArrowheads="1"/>
          </p:cNvSpPr>
          <p:nvPr>
            <p:ph sz="half" idx="1"/>
          </p:nvPr>
        </p:nvSpPr>
        <p:spPr>
          <a:xfrm>
            <a:off x="6248400" y="1447800"/>
            <a:ext cx="2743200" cy="1143000"/>
          </a:xfrm>
        </p:spPr>
        <p:txBody>
          <a:bodyPr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100" b="1" dirty="0" smtClean="0">
                <a:latin typeface="+mj-lt"/>
              </a:rPr>
              <a:t>.</a:t>
            </a:r>
            <a:endParaRPr lang="ru-RU" sz="1100" dirty="0">
              <a:latin typeface="+mj-lt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533400" y="31242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endParaRPr lang="ru-RU" sz="4400" b="1" i="1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</a:endParaRP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6019800" y="5257800"/>
            <a:ext cx="2971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120000"/>
              <a:defRPr/>
            </a:pPr>
            <a:endParaRPr lang="ru-RU" sz="1100" b="1" dirty="0">
              <a:latin typeface="+mj-lt"/>
            </a:endParaRPr>
          </a:p>
        </p:txBody>
      </p:sp>
      <p:pic>
        <p:nvPicPr>
          <p:cNvPr id="2050" name="Picture 2" descr="C:\Users\LENOVO\Documents\грамоты Буваева А.В\Буваев А. В. 020.jpg"/>
          <p:cNvPicPr>
            <a:picLocks noChangeAspect="1" noChangeArrowheads="1"/>
          </p:cNvPicPr>
          <p:nvPr/>
        </p:nvPicPr>
        <p:blipFill>
          <a:blip r:embed="rId2" cstate="print"/>
          <a:srcRect l="5202" t="3159" r="8087" b="19979"/>
          <a:stretch>
            <a:fillRect/>
          </a:stretch>
        </p:blipFill>
        <p:spPr bwMode="auto">
          <a:xfrm>
            <a:off x="0" y="714356"/>
            <a:ext cx="2357422" cy="3143248"/>
          </a:xfrm>
          <a:prstGeom prst="rect">
            <a:avLst/>
          </a:prstGeom>
          <a:noFill/>
        </p:spPr>
      </p:pic>
      <p:pic>
        <p:nvPicPr>
          <p:cNvPr id="2051" name="Picture 3" descr="C:\Users\LENOVO\Documents\грамоты Буваева А.В\Буваев А. В. 021.jpg"/>
          <p:cNvPicPr>
            <a:picLocks noChangeAspect="1" noChangeArrowheads="1"/>
          </p:cNvPicPr>
          <p:nvPr/>
        </p:nvPicPr>
        <p:blipFill>
          <a:blip r:embed="rId3" cstate="print"/>
          <a:srcRect l="1585" r="3333" b="19672"/>
          <a:stretch>
            <a:fillRect/>
          </a:stretch>
        </p:blipFill>
        <p:spPr bwMode="auto">
          <a:xfrm>
            <a:off x="2357422" y="714356"/>
            <a:ext cx="2214578" cy="3143272"/>
          </a:xfrm>
          <a:prstGeom prst="rect">
            <a:avLst/>
          </a:prstGeom>
          <a:noFill/>
        </p:spPr>
      </p:pic>
      <p:pic>
        <p:nvPicPr>
          <p:cNvPr id="2052" name="Picture 4" descr="C:\Users\LENOVO\Documents\грамоты Буваева А.В\Буваев А. В. 001.jpg"/>
          <p:cNvPicPr>
            <a:picLocks noChangeAspect="1" noChangeArrowheads="1"/>
          </p:cNvPicPr>
          <p:nvPr/>
        </p:nvPicPr>
        <p:blipFill>
          <a:blip r:embed="rId4" cstate="print"/>
          <a:srcRect l="2242" r="3604" b="18519"/>
          <a:stretch>
            <a:fillRect/>
          </a:stretch>
        </p:blipFill>
        <p:spPr bwMode="auto">
          <a:xfrm>
            <a:off x="4572000" y="714356"/>
            <a:ext cx="2143140" cy="3143272"/>
          </a:xfrm>
          <a:prstGeom prst="rect">
            <a:avLst/>
          </a:prstGeom>
          <a:noFill/>
        </p:spPr>
      </p:pic>
      <p:pic>
        <p:nvPicPr>
          <p:cNvPr id="1026" name="Picture 2" descr="C:\Users\LENOVO\Documents\грамоты Буваева А.В\Буваев А. В. 019.jpg"/>
          <p:cNvPicPr>
            <a:picLocks noChangeAspect="1" noChangeArrowheads="1"/>
          </p:cNvPicPr>
          <p:nvPr/>
        </p:nvPicPr>
        <p:blipFill>
          <a:blip r:embed="rId5" cstate="print"/>
          <a:srcRect l="2680" t="697" r="3493" b="19085"/>
          <a:stretch>
            <a:fillRect/>
          </a:stretch>
        </p:blipFill>
        <p:spPr bwMode="auto">
          <a:xfrm>
            <a:off x="6643702" y="714356"/>
            <a:ext cx="2333635" cy="307183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0" y="1"/>
            <a:ext cx="8429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        Результаты  воспитанников</a:t>
            </a:r>
            <a:endParaRPr lang="ru-RU" sz="3600" dirty="0">
              <a:solidFill>
                <a:schemeClr val="bg2"/>
              </a:solidFill>
            </a:endParaRPr>
          </a:p>
        </p:txBody>
      </p:sp>
      <p:pic>
        <p:nvPicPr>
          <p:cNvPr id="1027" name="Picture 3" descr="C:\Users\LENOVO\Documents\грамоты Буваева А.В\Буваев А. В. 025.jpg"/>
          <p:cNvPicPr>
            <a:picLocks noChangeAspect="1" noChangeArrowheads="1"/>
          </p:cNvPicPr>
          <p:nvPr/>
        </p:nvPicPr>
        <p:blipFill>
          <a:blip r:embed="rId6" cstate="print"/>
          <a:srcRect l="3169" r="4918" b="19180"/>
          <a:stretch>
            <a:fillRect/>
          </a:stretch>
        </p:blipFill>
        <p:spPr bwMode="auto">
          <a:xfrm>
            <a:off x="0" y="3857604"/>
            <a:ext cx="2357422" cy="3000396"/>
          </a:xfrm>
          <a:prstGeom prst="rect">
            <a:avLst/>
          </a:prstGeom>
          <a:noFill/>
        </p:spPr>
      </p:pic>
      <p:pic>
        <p:nvPicPr>
          <p:cNvPr id="1028" name="Picture 4" descr="C:\Users\LENOVO\Documents\грамоты Буваева А.В\Буваев А. В. 028.jpg"/>
          <p:cNvPicPr>
            <a:picLocks noChangeAspect="1" noChangeArrowheads="1"/>
          </p:cNvPicPr>
          <p:nvPr/>
        </p:nvPicPr>
        <p:blipFill>
          <a:blip r:embed="rId7" cstate="print"/>
          <a:srcRect l="5140" t="10558" r="9243" b="21573"/>
          <a:stretch>
            <a:fillRect/>
          </a:stretch>
        </p:blipFill>
        <p:spPr bwMode="auto">
          <a:xfrm rot="16200000">
            <a:off x="2035963" y="4036211"/>
            <a:ext cx="3143248" cy="2500330"/>
          </a:xfrm>
          <a:prstGeom prst="rect">
            <a:avLst/>
          </a:prstGeom>
          <a:noFill/>
        </p:spPr>
      </p:pic>
      <p:pic>
        <p:nvPicPr>
          <p:cNvPr id="1029" name="Picture 5" descr="C:\Users\LENOVO\Documents\грамоты Буваева А.В\Буваев А. В. 029.jpg"/>
          <p:cNvPicPr>
            <a:picLocks noChangeAspect="1" noChangeArrowheads="1"/>
          </p:cNvPicPr>
          <p:nvPr/>
        </p:nvPicPr>
        <p:blipFill>
          <a:blip r:embed="rId8" cstate="print"/>
          <a:srcRect l="2484" t="4525" r="5603" b="21573"/>
          <a:stretch>
            <a:fillRect/>
          </a:stretch>
        </p:blipFill>
        <p:spPr bwMode="auto">
          <a:xfrm>
            <a:off x="4643438" y="3714752"/>
            <a:ext cx="2286016" cy="3143248"/>
          </a:xfrm>
          <a:prstGeom prst="rect">
            <a:avLst/>
          </a:prstGeom>
          <a:noFill/>
        </p:spPr>
      </p:pic>
      <p:pic>
        <p:nvPicPr>
          <p:cNvPr id="1030" name="Picture 6" descr="C:\Users\LENOVO\Documents\грамоты Буваева А.В\Буваев А. В. 031.jpg"/>
          <p:cNvPicPr>
            <a:picLocks noChangeAspect="1" noChangeArrowheads="1"/>
          </p:cNvPicPr>
          <p:nvPr/>
        </p:nvPicPr>
        <p:blipFill>
          <a:blip r:embed="rId9" cstate="print"/>
          <a:srcRect l="2553" t="1550" r="5534" b="19394"/>
          <a:stretch>
            <a:fillRect/>
          </a:stretch>
        </p:blipFill>
        <p:spPr bwMode="auto">
          <a:xfrm>
            <a:off x="6786578" y="3714752"/>
            <a:ext cx="2214546" cy="3143248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одержимое 20"/>
          <p:cNvSpPr>
            <a:spLocks noGrp="1"/>
          </p:cNvSpPr>
          <p:nvPr>
            <p:ph idx="1"/>
          </p:nvPr>
        </p:nvSpPr>
        <p:spPr>
          <a:xfrm>
            <a:off x="971600" y="116632"/>
            <a:ext cx="9001000" cy="64807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Соревнования, открытые занятия, мероприятия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" name="Рисунок 2" descr="J:\фотоальбом\IMG_479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571480"/>
            <a:ext cx="3286148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AOS\AppData\Local\Microsoft\Windows\Temporary Internet Files\Content.Word\IMG_20151202_0935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571480"/>
            <a:ext cx="2520280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J:\фотоальбом\футбол\1bfa4b1753e69a8af8b9268b71317deb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54496" y="2928934"/>
            <a:ext cx="3089504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J:\фотоальбом\в папку\адык\100NIKON\DSCN0642.JPG"/>
          <p:cNvPicPr/>
          <p:nvPr/>
        </p:nvPicPr>
        <p:blipFill>
          <a:blip r:embed="rId6" cstate="print"/>
          <a:srcRect l="8150" t="7012"/>
          <a:stretch>
            <a:fillRect/>
          </a:stretch>
        </p:blipFill>
        <p:spPr bwMode="auto">
          <a:xfrm>
            <a:off x="1928794" y="3000372"/>
            <a:ext cx="2232248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J:\фотоальбом\в папку\адык\100NIKON\DSCN0654.JPG"/>
          <p:cNvPicPr/>
          <p:nvPr/>
        </p:nvPicPr>
        <p:blipFill>
          <a:blip r:embed="rId7" cstate="print"/>
          <a:srcRect l="26858" b="5864"/>
          <a:stretch>
            <a:fillRect/>
          </a:stretch>
        </p:blipFill>
        <p:spPr bwMode="auto">
          <a:xfrm>
            <a:off x="0" y="5072074"/>
            <a:ext cx="2000232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J:\фотоальбом\показательные выступления\IMG_20150305_114412.jpg"/>
          <p:cNvPicPr/>
          <p:nvPr/>
        </p:nvPicPr>
        <p:blipFill>
          <a:blip r:embed="rId8" cstate="print"/>
          <a:srcRect l="5522" t="11144" r="30323" b="38911"/>
          <a:stretch>
            <a:fillRect/>
          </a:stretch>
        </p:blipFill>
        <p:spPr bwMode="auto">
          <a:xfrm>
            <a:off x="5857884" y="500042"/>
            <a:ext cx="3286116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J:\фотоальбом\футбол\j3t-37itHbM.jpg"/>
          <p:cNvPicPr/>
          <p:nvPr/>
        </p:nvPicPr>
        <p:blipFill>
          <a:blip r:embed="rId9" cstate="print"/>
          <a:srcRect l="2538" t="4620" r="4129" b="16079"/>
          <a:stretch>
            <a:fillRect/>
          </a:stretch>
        </p:blipFill>
        <p:spPr bwMode="auto">
          <a:xfrm>
            <a:off x="3857620" y="3000372"/>
            <a:ext cx="2335420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Содержимое 3" descr="SAM_2822.JPG"/>
          <p:cNvPicPr>
            <a:picLocks noChangeAspect="1"/>
          </p:cNvPicPr>
          <p:nvPr/>
        </p:nvPicPr>
        <p:blipFill>
          <a:blip r:embed="rId10" cstate="print"/>
          <a:srcRect l="5479" t="11219" r="10959" b="13452"/>
          <a:stretch>
            <a:fillRect/>
          </a:stretch>
        </p:blipFill>
        <p:spPr bwMode="auto">
          <a:xfrm>
            <a:off x="1714480" y="5072074"/>
            <a:ext cx="2123728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Содержимое 3" descr="DSC00343.JPG"/>
          <p:cNvPicPr>
            <a:picLocks noChangeAspect="1"/>
          </p:cNvPicPr>
          <p:nvPr/>
        </p:nvPicPr>
        <p:blipFill>
          <a:blip r:embed="rId11" cstate="print"/>
          <a:srcRect t="4257" r="12195" b="14856"/>
          <a:stretch>
            <a:fillRect/>
          </a:stretch>
        </p:blipFill>
        <p:spPr bwMode="auto">
          <a:xfrm>
            <a:off x="6072198" y="5072074"/>
            <a:ext cx="3071802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12" cstate="print"/>
          <a:srcRect r="10626" b="22793"/>
          <a:stretch>
            <a:fillRect/>
          </a:stretch>
        </p:blipFill>
        <p:spPr bwMode="auto">
          <a:xfrm>
            <a:off x="3786182" y="5072074"/>
            <a:ext cx="2380254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4" descr="DSC_0643.jpg"/>
          <p:cNvPicPr>
            <a:picLocks noChangeAspect="1"/>
          </p:cNvPicPr>
          <p:nvPr/>
        </p:nvPicPr>
        <p:blipFill>
          <a:blip r:embed="rId13" cstate="print"/>
          <a:srcRect t="17273" r="26544"/>
          <a:stretch>
            <a:fillRect/>
          </a:stretch>
        </p:blipFill>
        <p:spPr bwMode="auto">
          <a:xfrm>
            <a:off x="0" y="3071810"/>
            <a:ext cx="2285952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одержимое 20"/>
          <p:cNvSpPr>
            <a:spLocks noGrp="1"/>
          </p:cNvSpPr>
          <p:nvPr>
            <p:ph idx="1"/>
          </p:nvPr>
        </p:nvSpPr>
        <p:spPr>
          <a:xfrm>
            <a:off x="971600" y="116632"/>
            <a:ext cx="9001000" cy="64807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Соревнования, открытые занятия, мероприятия 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714356"/>
            <a:ext cx="3121025" cy="206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714356"/>
            <a:ext cx="3121025" cy="2066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 l="15980" t="19936" b="10286"/>
          <a:stretch>
            <a:fillRect/>
          </a:stretch>
        </p:blipFill>
        <p:spPr bwMode="auto">
          <a:xfrm>
            <a:off x="142844" y="2857496"/>
            <a:ext cx="3071834" cy="200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439" t="5088" r="5733" b="8413"/>
          <a:stretch>
            <a:fillRect/>
          </a:stretch>
        </p:blipFill>
        <p:spPr bwMode="auto">
          <a:xfrm>
            <a:off x="6000728" y="2786058"/>
            <a:ext cx="3143272" cy="2143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4" descr="J:\фотоальбом\легкая атлетика\270920141609.jpg"/>
          <p:cNvPicPr>
            <a:picLocks noChangeAspect="1" noChangeArrowheads="1"/>
          </p:cNvPicPr>
          <p:nvPr/>
        </p:nvPicPr>
        <p:blipFill>
          <a:blip r:embed="rId7"/>
          <a:srcRect l="41341" t="27371" r="7339" b="22449"/>
          <a:stretch>
            <a:fillRect/>
          </a:stretch>
        </p:blipFill>
        <p:spPr bwMode="auto">
          <a:xfrm>
            <a:off x="3071802" y="4786313"/>
            <a:ext cx="3143250" cy="20716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5" descr="F:\Фото053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286512" y="642918"/>
            <a:ext cx="2714644" cy="2214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Рисунок 8" descr="Рисунок1.jpg"/>
          <p:cNvPicPr>
            <a:picLocks noChangeAspect="1"/>
          </p:cNvPicPr>
          <p:nvPr/>
        </p:nvPicPr>
        <p:blipFill>
          <a:blip r:embed="rId9"/>
          <a:srcRect r="10000"/>
          <a:stretch>
            <a:fillRect/>
          </a:stretch>
        </p:blipFill>
        <p:spPr bwMode="auto">
          <a:xfrm>
            <a:off x="0" y="4786322"/>
            <a:ext cx="3214678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744" r="16879"/>
          <a:stretch/>
        </p:blipFill>
        <p:spPr>
          <a:xfrm>
            <a:off x="3286116" y="2786058"/>
            <a:ext cx="2786082" cy="21431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2"/>
          <p:cNvPicPr>
            <a:picLocks noChangeAspect="1" noChangeArrowheads="1"/>
          </p:cNvPicPr>
          <p:nvPr/>
        </p:nvPicPr>
        <p:blipFill>
          <a:blip r:embed="rId11" cstate="print"/>
          <a:srcRect l="10262" t="29547" r="41795" b="35647"/>
          <a:stretch>
            <a:fillRect/>
          </a:stretch>
        </p:blipFill>
        <p:spPr bwMode="auto">
          <a:xfrm>
            <a:off x="6047656" y="4857760"/>
            <a:ext cx="3096344" cy="200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760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" name="Picture 2" descr="F:\фото грамоты\фото\0009.jpg"/>
          <p:cNvPicPr>
            <a:picLocks noChangeAspect="1" noChangeArrowheads="1"/>
          </p:cNvPicPr>
          <p:nvPr/>
        </p:nvPicPr>
        <p:blipFill>
          <a:blip r:embed="rId2" cstate="print"/>
          <a:srcRect r="2395" b="2520"/>
          <a:stretch>
            <a:fillRect/>
          </a:stretch>
        </p:blipFill>
        <p:spPr bwMode="auto">
          <a:xfrm>
            <a:off x="0" y="0"/>
            <a:ext cx="2928958" cy="3643314"/>
          </a:xfrm>
          <a:prstGeom prst="rect">
            <a:avLst/>
          </a:prstGeom>
          <a:noFill/>
        </p:spPr>
      </p:pic>
      <p:pic>
        <p:nvPicPr>
          <p:cNvPr id="2053" name="Picture 5" descr="C:\Users\LENOVO\Documents\грамоты Буваева А.В\Буваев А. В. 006.jpg"/>
          <p:cNvPicPr>
            <a:picLocks noChangeAspect="1" noChangeArrowheads="1"/>
          </p:cNvPicPr>
          <p:nvPr/>
        </p:nvPicPr>
        <p:blipFill>
          <a:blip r:embed="rId3" cstate="print"/>
          <a:srcRect l="2089" t="2536" r="5999" b="18831"/>
          <a:stretch>
            <a:fillRect/>
          </a:stretch>
        </p:blipFill>
        <p:spPr bwMode="auto">
          <a:xfrm>
            <a:off x="2928926" y="0"/>
            <a:ext cx="3143272" cy="3643314"/>
          </a:xfrm>
          <a:prstGeom prst="rect">
            <a:avLst/>
          </a:prstGeom>
          <a:noFill/>
        </p:spPr>
      </p:pic>
      <p:pic>
        <p:nvPicPr>
          <p:cNvPr id="2054" name="Picture 6" descr="C:\Users\LENOVO\Documents\грамоты Буваева А.В\Буваев А. В. 011.jpg"/>
          <p:cNvPicPr>
            <a:picLocks noChangeAspect="1" noChangeArrowheads="1"/>
          </p:cNvPicPr>
          <p:nvPr/>
        </p:nvPicPr>
        <p:blipFill>
          <a:blip r:embed="rId4" cstate="print"/>
          <a:srcRect l="3468" t="1053" r="4619" b="17873"/>
          <a:stretch>
            <a:fillRect/>
          </a:stretch>
        </p:blipFill>
        <p:spPr bwMode="auto">
          <a:xfrm>
            <a:off x="0" y="2928934"/>
            <a:ext cx="3000364" cy="3929066"/>
          </a:xfrm>
          <a:prstGeom prst="rect">
            <a:avLst/>
          </a:prstGeom>
          <a:noFill/>
        </p:spPr>
      </p:pic>
      <p:pic>
        <p:nvPicPr>
          <p:cNvPr id="2055" name="Picture 7" descr="C:\Users\LENOVO\Documents\грамоты Буваева А.В\Буваев А. В. 020.jpg"/>
          <p:cNvPicPr>
            <a:picLocks noChangeAspect="1" noChangeArrowheads="1"/>
          </p:cNvPicPr>
          <p:nvPr/>
        </p:nvPicPr>
        <p:blipFill>
          <a:blip r:embed="rId5" cstate="print"/>
          <a:srcRect l="5303" t="3219" r="8088" b="19514"/>
          <a:stretch>
            <a:fillRect/>
          </a:stretch>
        </p:blipFill>
        <p:spPr bwMode="auto">
          <a:xfrm>
            <a:off x="5857884" y="0"/>
            <a:ext cx="3286116" cy="3643314"/>
          </a:xfrm>
          <a:prstGeom prst="rect">
            <a:avLst/>
          </a:prstGeom>
          <a:noFill/>
        </p:spPr>
      </p:pic>
      <p:pic>
        <p:nvPicPr>
          <p:cNvPr id="2056" name="Picture 8" descr="C:\Users\LENOVO\Documents\грамоты Буваева А.В\Буваев А. В..jpg"/>
          <p:cNvPicPr>
            <a:picLocks noChangeAspect="1" noChangeArrowheads="1"/>
          </p:cNvPicPr>
          <p:nvPr/>
        </p:nvPicPr>
        <p:blipFill>
          <a:blip r:embed="rId6" cstate="print"/>
          <a:srcRect l="1956" r="2221" b="18075"/>
          <a:stretch>
            <a:fillRect/>
          </a:stretch>
        </p:blipFill>
        <p:spPr bwMode="auto">
          <a:xfrm>
            <a:off x="2786050" y="3000372"/>
            <a:ext cx="3143272" cy="3857628"/>
          </a:xfrm>
          <a:prstGeom prst="rect">
            <a:avLst/>
          </a:prstGeom>
          <a:noFill/>
        </p:spPr>
      </p:pic>
      <p:pic>
        <p:nvPicPr>
          <p:cNvPr id="2057" name="Picture 9" descr="C:\Users\LENOVO\Documents\грамоты Буваева А.В\Буваев А. В. 002.jpg"/>
          <p:cNvPicPr>
            <a:picLocks noChangeAspect="1" noChangeArrowheads="1"/>
          </p:cNvPicPr>
          <p:nvPr/>
        </p:nvPicPr>
        <p:blipFill>
          <a:blip r:embed="rId7" cstate="print"/>
          <a:srcRect l="1915" t="1163" r="6173" b="17457"/>
          <a:stretch>
            <a:fillRect/>
          </a:stretch>
        </p:blipFill>
        <p:spPr bwMode="auto">
          <a:xfrm>
            <a:off x="5714976" y="3000372"/>
            <a:ext cx="3429024" cy="3857628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7606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rgbClr val="FF0000"/>
                </a:solidFill>
              </a:rPr>
              <a:t>Личные результаты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536" t="2102" r="57" b="-397"/>
          <a:stretch>
            <a:fillRect/>
          </a:stretch>
        </p:blipFill>
        <p:spPr bwMode="auto">
          <a:xfrm>
            <a:off x="2285984" y="3761656"/>
            <a:ext cx="237626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Рисунок 15"/>
          <p:cNvPicPr/>
          <p:nvPr/>
        </p:nvPicPr>
        <p:blipFill>
          <a:blip r:embed="rId3" cstate="print"/>
          <a:srcRect l="1831" t="861" r="1831" b="861"/>
          <a:stretch>
            <a:fillRect/>
          </a:stretch>
        </p:blipFill>
        <p:spPr>
          <a:xfrm>
            <a:off x="0" y="3645024"/>
            <a:ext cx="2376264" cy="3212976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4" cstate="print"/>
          <a:srcRect l="1338" t="861" r="2324" b="1806"/>
          <a:stretch>
            <a:fillRect/>
          </a:stretch>
        </p:blipFill>
        <p:spPr>
          <a:xfrm>
            <a:off x="4643438" y="3717032"/>
            <a:ext cx="2411760" cy="3140968"/>
          </a:xfrm>
          <a:prstGeom prst="rect">
            <a:avLst/>
          </a:prstGeom>
        </p:spPr>
      </p:pic>
      <p:pic>
        <p:nvPicPr>
          <p:cNvPr id="1027" name="Picture 3" descr="C:\Users\LENOVO\Documents\грамоты Буваева А.В\Буваев А. В. 015.jpg"/>
          <p:cNvPicPr>
            <a:picLocks noChangeAspect="1" noChangeArrowheads="1"/>
          </p:cNvPicPr>
          <p:nvPr/>
        </p:nvPicPr>
        <p:blipFill>
          <a:blip r:embed="rId5" cstate="print"/>
          <a:srcRect l="1702" r="2981" b="17327"/>
          <a:stretch>
            <a:fillRect/>
          </a:stretch>
        </p:blipFill>
        <p:spPr bwMode="auto">
          <a:xfrm>
            <a:off x="6929422" y="714356"/>
            <a:ext cx="2214578" cy="3214710"/>
          </a:xfrm>
          <a:prstGeom prst="rect">
            <a:avLst/>
          </a:prstGeom>
          <a:noFill/>
        </p:spPr>
      </p:pic>
      <p:pic>
        <p:nvPicPr>
          <p:cNvPr id="1028" name="Picture 4" descr="C:\Users\LENOVO\Documents\грамоты Буваева А.В\Буваев А. В. 014.jpg"/>
          <p:cNvPicPr>
            <a:picLocks noChangeAspect="1" noChangeArrowheads="1"/>
          </p:cNvPicPr>
          <p:nvPr/>
        </p:nvPicPr>
        <p:blipFill>
          <a:blip r:embed="rId6" cstate="print"/>
          <a:srcRect l="1585" r="3333" b="20142"/>
          <a:stretch>
            <a:fillRect/>
          </a:stretch>
        </p:blipFill>
        <p:spPr bwMode="auto">
          <a:xfrm>
            <a:off x="4643438" y="714356"/>
            <a:ext cx="2286016" cy="3214710"/>
          </a:xfrm>
          <a:prstGeom prst="rect">
            <a:avLst/>
          </a:prstGeom>
          <a:noFill/>
        </p:spPr>
      </p:pic>
      <p:pic>
        <p:nvPicPr>
          <p:cNvPr id="8" name="Picture 4" descr="F:\фото грамоты\фото\0005.jpg"/>
          <p:cNvPicPr>
            <a:picLocks noChangeAspect="1" noChangeArrowheads="1"/>
          </p:cNvPicPr>
          <p:nvPr/>
        </p:nvPicPr>
        <p:blipFill>
          <a:blip r:embed="rId7" cstate="print"/>
          <a:srcRect l="2381" t="2041" r="2381" b="4082"/>
          <a:stretch>
            <a:fillRect/>
          </a:stretch>
        </p:blipFill>
        <p:spPr bwMode="auto">
          <a:xfrm>
            <a:off x="6929422" y="3929042"/>
            <a:ext cx="2214578" cy="2928958"/>
          </a:xfrm>
          <a:prstGeom prst="rect">
            <a:avLst/>
          </a:prstGeom>
          <a:noFill/>
        </p:spPr>
      </p:pic>
      <p:pic>
        <p:nvPicPr>
          <p:cNvPr id="3074" name="Picture 2" descr="F:\фото грамоты\фото\0012.jpg"/>
          <p:cNvPicPr>
            <a:picLocks noChangeAspect="1" noChangeArrowheads="1"/>
          </p:cNvPicPr>
          <p:nvPr/>
        </p:nvPicPr>
        <p:blipFill>
          <a:blip r:embed="rId8" cstate="print"/>
          <a:srcRect r="2118" b="2168"/>
          <a:stretch>
            <a:fillRect/>
          </a:stretch>
        </p:blipFill>
        <p:spPr bwMode="auto">
          <a:xfrm>
            <a:off x="0" y="785794"/>
            <a:ext cx="2357422" cy="2928958"/>
          </a:xfrm>
          <a:prstGeom prst="rect">
            <a:avLst/>
          </a:prstGeom>
          <a:noFill/>
        </p:spPr>
      </p:pic>
      <p:pic>
        <p:nvPicPr>
          <p:cNvPr id="12" name="Рисунок 8" descr="минспорт_0.tmp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85984" y="785794"/>
            <a:ext cx="2378074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7157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F:\фото грамоты\фото\0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3057123" cy="4324350"/>
          </a:xfrm>
          <a:prstGeom prst="rect">
            <a:avLst/>
          </a:prstGeom>
          <a:noFill/>
        </p:spPr>
      </p:pic>
      <p:pic>
        <p:nvPicPr>
          <p:cNvPr id="1027" name="Picture 3" descr="F:\фото грамоты\фото\0002.jpg"/>
          <p:cNvPicPr>
            <a:picLocks noChangeAspect="1" noChangeArrowheads="1"/>
          </p:cNvPicPr>
          <p:nvPr/>
        </p:nvPicPr>
        <p:blipFill>
          <a:blip r:embed="rId3" cstate="print"/>
          <a:srcRect l="3000" t="2121" r="3993" b="2433"/>
          <a:stretch>
            <a:fillRect/>
          </a:stretch>
        </p:blipFill>
        <p:spPr bwMode="auto">
          <a:xfrm>
            <a:off x="3000364" y="285728"/>
            <a:ext cx="2928958" cy="4143428"/>
          </a:xfrm>
          <a:prstGeom prst="rect">
            <a:avLst/>
          </a:prstGeom>
          <a:noFill/>
        </p:spPr>
      </p:pic>
      <p:pic>
        <p:nvPicPr>
          <p:cNvPr id="1029" name="Picture 5" descr="F:\фото грамоты\фото\0008.jpg"/>
          <p:cNvPicPr>
            <a:picLocks noChangeAspect="1" noChangeArrowheads="1"/>
          </p:cNvPicPr>
          <p:nvPr/>
        </p:nvPicPr>
        <p:blipFill>
          <a:blip r:embed="rId4" cstate="print"/>
          <a:srcRect r="768" b="3122"/>
          <a:stretch>
            <a:fillRect/>
          </a:stretch>
        </p:blipFill>
        <p:spPr bwMode="auto">
          <a:xfrm>
            <a:off x="5786414" y="357166"/>
            <a:ext cx="3357586" cy="4143404"/>
          </a:xfrm>
          <a:prstGeom prst="rect">
            <a:avLst/>
          </a:prstGeom>
          <a:noFill/>
        </p:spPr>
      </p:pic>
      <p:pic>
        <p:nvPicPr>
          <p:cNvPr id="1030" name="Picture 6" descr="F:\фото грамоты\фото\0004.jpg"/>
          <p:cNvPicPr>
            <a:picLocks noChangeAspect="1" noChangeArrowheads="1"/>
          </p:cNvPicPr>
          <p:nvPr/>
        </p:nvPicPr>
        <p:blipFill>
          <a:blip r:embed="rId5" cstate="print"/>
          <a:srcRect l="5155" t="3644" b="8893"/>
          <a:stretch>
            <a:fillRect/>
          </a:stretch>
        </p:blipFill>
        <p:spPr bwMode="auto">
          <a:xfrm>
            <a:off x="0" y="3714752"/>
            <a:ext cx="3000364" cy="3143248"/>
          </a:xfrm>
          <a:prstGeom prst="rect">
            <a:avLst/>
          </a:prstGeom>
          <a:noFill/>
        </p:spPr>
      </p:pic>
      <p:pic>
        <p:nvPicPr>
          <p:cNvPr id="1031" name="Picture 7" descr="F:\фото грамоты\фото\0006.jpg"/>
          <p:cNvPicPr>
            <a:picLocks noChangeAspect="1" noChangeArrowheads="1"/>
          </p:cNvPicPr>
          <p:nvPr/>
        </p:nvPicPr>
        <p:blipFill>
          <a:blip r:embed="rId6" cstate="print"/>
          <a:srcRect l="5786" t="1364" r="5493" b="7281"/>
          <a:stretch>
            <a:fillRect/>
          </a:stretch>
        </p:blipFill>
        <p:spPr bwMode="auto">
          <a:xfrm>
            <a:off x="3000364" y="3714752"/>
            <a:ext cx="2928958" cy="3143248"/>
          </a:xfrm>
          <a:prstGeom prst="rect">
            <a:avLst/>
          </a:prstGeom>
          <a:noFill/>
        </p:spPr>
      </p:pic>
      <p:pic>
        <p:nvPicPr>
          <p:cNvPr id="1032" name="Picture 8" descr="F:\фото грамоты\фото\0003.jpg"/>
          <p:cNvPicPr>
            <a:picLocks noChangeAspect="1" noChangeArrowheads="1"/>
          </p:cNvPicPr>
          <p:nvPr/>
        </p:nvPicPr>
        <p:blipFill>
          <a:blip r:embed="rId7" cstate="print"/>
          <a:srcRect l="3394" t="2970" r="8400" b="4978"/>
          <a:stretch>
            <a:fillRect/>
          </a:stretch>
        </p:blipFill>
        <p:spPr bwMode="auto">
          <a:xfrm>
            <a:off x="5929322" y="3643314"/>
            <a:ext cx="3214678" cy="3214686"/>
          </a:xfrm>
          <a:prstGeom prst="rect">
            <a:avLst/>
          </a:prstGeom>
          <a:noFill/>
        </p:spPr>
      </p:pic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066800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Спорт- это праздник жизни!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SAM_282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3452"/>
          <a:stretch>
            <a:fillRect/>
          </a:stretch>
        </p:blipFill>
        <p:spPr bwMode="auto">
          <a:xfrm>
            <a:off x="2071670" y="1643050"/>
            <a:ext cx="5256584" cy="38884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 advClick="0" advTm="6000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2012</TotalTime>
  <Words>462</Words>
  <Application>Microsoft Office PowerPoint</Application>
  <PresentationFormat>Экран (4:3)</PresentationFormat>
  <Paragraphs>217</Paragraphs>
  <Slides>15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Городская</vt:lpstr>
      <vt:lpstr>Слайд 1</vt:lpstr>
      <vt:lpstr>Один из перспективных тренеров-преподавателей Республики Калмыкия</vt:lpstr>
      <vt:lpstr>Активный участник , организатор,  судья районных, республиканских соревнований </vt:lpstr>
      <vt:lpstr>Слайд 4</vt:lpstr>
      <vt:lpstr>Динамика ОФП, СФП   воспитанников по легкой атлетике</vt:lpstr>
      <vt:lpstr>Слайд 6</vt:lpstr>
      <vt:lpstr>Слайд 7</vt:lpstr>
      <vt:lpstr>Слайд 8</vt:lpstr>
      <vt:lpstr> </vt:lpstr>
      <vt:lpstr>Слайд 10</vt:lpstr>
      <vt:lpstr>Слайд 11</vt:lpstr>
      <vt:lpstr>Слайд 12</vt:lpstr>
      <vt:lpstr>Слайд 13</vt:lpstr>
      <vt:lpstr>Слайд 14</vt:lpstr>
      <vt:lpstr>Спорт- это праздник жизни!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Аттестация педагогических работников  с целью подтверждения соответствия занимаемой должности</dc:title>
  <dc:creator>111</dc:creator>
  <cp:lastModifiedBy>LENOVO</cp:lastModifiedBy>
  <cp:revision>232</cp:revision>
  <dcterms:created xsi:type="dcterms:W3CDTF">2010-11-22T08:05:36Z</dcterms:created>
  <dcterms:modified xsi:type="dcterms:W3CDTF">2017-03-29T15:56:29Z</dcterms:modified>
</cp:coreProperties>
</file>