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8" r:id="rId3"/>
    <p:sldId id="281" r:id="rId4"/>
    <p:sldId id="282" r:id="rId5"/>
    <p:sldId id="287" r:id="rId6"/>
    <p:sldId id="295" r:id="rId7"/>
    <p:sldId id="284" r:id="rId8"/>
    <p:sldId id="267" r:id="rId9"/>
    <p:sldId id="272" r:id="rId10"/>
    <p:sldId id="297" r:id="rId11"/>
    <p:sldId id="302" r:id="rId12"/>
    <p:sldId id="303" r:id="rId13"/>
    <p:sldId id="300" r:id="rId14"/>
    <p:sldId id="299" r:id="rId15"/>
    <p:sldId id="285" r:id="rId16"/>
    <p:sldId id="296" r:id="rId17"/>
    <p:sldId id="294" r:id="rId18"/>
    <p:sldId id="29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339" autoAdjust="0"/>
    <p:restoredTop sz="94660"/>
  </p:normalViewPr>
  <p:slideViewPr>
    <p:cSldViewPr>
      <p:cViewPr varScale="1">
        <p:scale>
          <a:sx n="66" d="100"/>
          <a:sy n="66" d="100"/>
        </p:scale>
        <p:origin x="-6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EFDAF-E59F-49A9-A545-B20C42F9B1E9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F7856-3973-4516-84B9-7D8A837CC5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85743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1519DA-23BE-4BF7-B1CD-BB64A55C8044}" type="slidenum">
              <a:rPr lang="ru-RU" altLang="ru-RU" smtClean="0"/>
              <a:pPr/>
              <a:t>8</a:t>
            </a:fld>
            <a:endParaRPr lang="ru-RU" altLang="ru-RU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F7856-3973-4516-84B9-7D8A837CC519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D139C7-8837-4714-A39B-985D00BBF78F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50F75-9B1A-497E-88A9-36B4F5051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75182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D139C7-8837-4714-A39B-985D00BBF78F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50F75-9B1A-497E-88A9-36B4F5051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39848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D139C7-8837-4714-A39B-985D00BBF78F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50F75-9B1A-497E-88A9-36B4F5051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28441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D139C7-8837-4714-A39B-985D00BBF78F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50F75-9B1A-497E-88A9-36B4F5051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09643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D139C7-8837-4714-A39B-985D00BBF78F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50F75-9B1A-497E-88A9-36B4F5051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6719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D139C7-8837-4714-A39B-985D00BBF78F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50F75-9B1A-497E-88A9-36B4F5051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57077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D139C7-8837-4714-A39B-985D00BBF78F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50F75-9B1A-497E-88A9-36B4F5051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92570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D139C7-8837-4714-A39B-985D00BBF78F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50F75-9B1A-497E-88A9-36B4F5051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7117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D139C7-8837-4714-A39B-985D00BBF78F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50F75-9B1A-497E-88A9-36B4F5051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885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D139C7-8837-4714-A39B-985D00BBF78F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50F75-9B1A-497E-88A9-36B4F5051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44692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D139C7-8837-4714-A39B-985D00BBF78F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50F75-9B1A-497E-88A9-36B4F50514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5420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30D139C7-8837-4714-A39B-985D00BBF78F}" type="datetimeFigureOut">
              <a:rPr lang="ru-RU" smtClean="0"/>
              <a:pPr/>
              <a:t>01.12.2017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EB50F75-9B1A-497E-88A9-36B4F505148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megaribolov.ru/images/siteimage/opisanie_vodoemov/opisanie_rek/reka_Amg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143116"/>
            <a:ext cx="7772400" cy="2357454"/>
          </a:xfr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53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ОЦЕНКА ЭКОЛОГИЧЕСКОГО СОСТОЯНИЯ ВОДЫ </a:t>
            </a:r>
            <a:r>
              <a:rPr lang="ru-RU" sz="5300" b="1" cap="none" spc="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р.ХАЛБЫ</a:t>
            </a:r>
            <a:r>
              <a:rPr lang="ru-RU" sz="53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.</a:t>
            </a:r>
            <a:br>
              <a:rPr lang="ru-RU" sz="53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endParaRPr lang="ru-RU" sz="53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4876" y="4429132"/>
            <a:ext cx="4429124" cy="1714512"/>
          </a:xfrm>
        </p:spPr>
        <p:txBody>
          <a:bodyPr/>
          <a:lstStyle/>
          <a:p>
            <a:r>
              <a:rPr lang="ru-RU" sz="2000" dirty="0" smtClean="0"/>
              <a:t>Работа </a:t>
            </a:r>
            <a:r>
              <a:rPr lang="ru-RU" sz="2000" dirty="0" smtClean="0"/>
              <a:t>учениц10 </a:t>
            </a:r>
            <a:r>
              <a:rPr lang="ru-RU" sz="2000" dirty="0" smtClean="0"/>
              <a:t>«в» класса </a:t>
            </a:r>
          </a:p>
          <a:p>
            <a:r>
              <a:rPr lang="ru-RU" sz="2000" dirty="0" smtClean="0"/>
              <a:t>Кириллиной </a:t>
            </a:r>
            <a:r>
              <a:rPr lang="ru-RU" sz="2000" dirty="0" err="1" smtClean="0"/>
              <a:t>Арианы</a:t>
            </a:r>
            <a:r>
              <a:rPr lang="ru-RU" sz="2000" dirty="0" smtClean="0"/>
              <a:t>, </a:t>
            </a:r>
            <a:r>
              <a:rPr lang="ru-RU" sz="2000" dirty="0" err="1" smtClean="0"/>
              <a:t>Сыроватской</a:t>
            </a:r>
            <a:r>
              <a:rPr lang="ru-RU" sz="2000" dirty="0" smtClean="0"/>
              <a:t> </a:t>
            </a:r>
            <a:r>
              <a:rPr lang="ru-RU" sz="2000" dirty="0" smtClean="0"/>
              <a:t>Вероники</a:t>
            </a:r>
          </a:p>
          <a:p>
            <a:endParaRPr lang="ru-RU" sz="2000" dirty="0" smtClean="0"/>
          </a:p>
          <a:p>
            <a:endParaRPr lang="ru-RU" sz="1800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142976" y="357166"/>
            <a:ext cx="720107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МБОУ 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Амгинская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средняя общеобразовательная школа №1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имени В.Г.Короленко с углубленным изучением отдельных предметов»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МР 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Амгинский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улус».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714876" y="5643578"/>
            <a:ext cx="419640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434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Руководитель: учитель химии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434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Амгинской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СОШ№1 Федорова В.П.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4345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:\Users\Августа\Desktop\варя\023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3429000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7166"/>
            <a:ext cx="9144000" cy="5768997"/>
          </a:xfrm>
        </p:spPr>
        <p:txBody>
          <a:bodyPr>
            <a:normAutofit/>
          </a:bodyPr>
          <a:lstStyle/>
          <a:p>
            <a:pPr marL="0" indent="360000">
              <a:spcBef>
                <a:spcPts val="0"/>
              </a:spcBef>
              <a:buNone/>
            </a:pPr>
            <a:r>
              <a:rPr lang="ru-RU" sz="4400" b="1" i="1" dirty="0" smtClean="0">
                <a:cs typeface="Times New Roman" pitchFamily="18" charset="0"/>
              </a:rPr>
              <a:t>Цель: </a:t>
            </a:r>
            <a:r>
              <a:rPr lang="ru-RU" sz="4400" b="1" dirty="0" smtClean="0">
                <a:solidFill>
                  <a:srgbClr val="C00000"/>
                </a:solidFill>
                <a:cs typeface="Times New Roman" pitchFamily="18" charset="0"/>
              </a:rPr>
              <a:t>используя физико-химические методы исследования </a:t>
            </a:r>
            <a:r>
              <a:rPr lang="ru-RU" sz="4400" b="1" dirty="0" smtClean="0">
                <a:solidFill>
                  <a:srgbClr val="C00000"/>
                </a:solidFill>
              </a:rPr>
              <a:t>определить экологическое состояние воды </a:t>
            </a:r>
            <a:r>
              <a:rPr lang="ru-RU" sz="4400" b="1" dirty="0" err="1" smtClean="0">
                <a:solidFill>
                  <a:srgbClr val="C00000"/>
                </a:solidFill>
              </a:rPr>
              <a:t>р.Халбы</a:t>
            </a:r>
            <a:r>
              <a:rPr lang="ru-RU" sz="4400" b="1" dirty="0" smtClean="0">
                <a:solidFill>
                  <a:srgbClr val="C00000"/>
                </a:solidFill>
              </a:rPr>
              <a:t> и оценить ее качество.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4400" b="1" dirty="0" smtClean="0">
              <a:solidFill>
                <a:srgbClr val="C00000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:\Users\Августа\Desktop\варя\023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3429000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0001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Задачи: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9001156" cy="5643602"/>
          </a:xfrm>
        </p:spPr>
        <p:txBody>
          <a:bodyPr>
            <a:normAutofit/>
          </a:bodyPr>
          <a:lstStyle/>
          <a:p>
            <a:pPr marL="514350" indent="-514350"/>
            <a:r>
              <a:rPr lang="ru-RU" b="1" dirty="0" smtClean="0"/>
              <a:t>Изучить методы определения качества воды.</a:t>
            </a:r>
          </a:p>
          <a:p>
            <a:pPr marL="514350" indent="-514350"/>
            <a:r>
              <a:rPr lang="ru-RU" b="1" dirty="0" smtClean="0"/>
              <a:t>Определить органолептические характеристики воды.</a:t>
            </a:r>
          </a:p>
          <a:p>
            <a:pPr marL="514350" indent="-514350"/>
            <a:r>
              <a:rPr lang="ru-RU" b="1" dirty="0" smtClean="0"/>
              <a:t>Определить кислотность воды.</a:t>
            </a:r>
          </a:p>
          <a:p>
            <a:pPr marL="514350" indent="-514350"/>
            <a:r>
              <a:rPr lang="ru-RU" b="1" dirty="0" smtClean="0"/>
              <a:t>Определить минеральный состав воды.</a:t>
            </a:r>
          </a:p>
          <a:p>
            <a:pPr marL="514350" indent="-514350"/>
            <a:r>
              <a:rPr lang="ru-RU" b="1" dirty="0" smtClean="0"/>
              <a:t>Определить щелочность и жесткость воды.</a:t>
            </a:r>
          </a:p>
          <a:p>
            <a:pPr marL="514350" indent="-514350"/>
            <a:r>
              <a:rPr lang="ru-RU" b="1" dirty="0" smtClean="0"/>
              <a:t>Установить соответствие качества воды санитарным нормам.</a:t>
            </a:r>
          </a:p>
          <a:p>
            <a:pPr marL="514350" indent="-514350">
              <a:buFont typeface="+mj-lt"/>
              <a:buAutoNum type="arabicPeriod"/>
            </a:pPr>
            <a:endParaRPr lang="ru-RU" b="1" dirty="0" smtClean="0"/>
          </a:p>
          <a:p>
            <a:endParaRPr lang="ru-RU" b="1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:\Users\Августа\Desktop\варя\023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Актуальность проекта: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8286808" cy="4500594"/>
          </a:xfrm>
        </p:spPr>
        <p:txBody>
          <a:bodyPr>
            <a:normAutofit fontScale="92500" lnSpcReduction="20000"/>
          </a:bodyPr>
          <a:lstStyle/>
          <a:p>
            <a:pPr indent="825500" algn="just">
              <a:buNone/>
            </a:pPr>
            <a:r>
              <a:rPr lang="ru-RU" sz="3400" dirty="0" smtClean="0">
                <a:solidFill>
                  <a:schemeClr val="tx2"/>
                </a:solidFill>
                <a:cs typeface="Segoe UI Semibold" pitchFamily="34" charset="0"/>
              </a:rPr>
              <a:t>Санкционированная свалка находится вблизи речки </a:t>
            </a:r>
            <a:r>
              <a:rPr lang="ru-RU" sz="3400" dirty="0" err="1" smtClean="0">
                <a:solidFill>
                  <a:schemeClr val="tx2"/>
                </a:solidFill>
                <a:cs typeface="Segoe UI Semibold" pitchFamily="34" charset="0"/>
              </a:rPr>
              <a:t>Халбы</a:t>
            </a:r>
            <a:r>
              <a:rPr lang="ru-RU" sz="3400" dirty="0" smtClean="0">
                <a:solidFill>
                  <a:schemeClr val="tx2"/>
                </a:solidFill>
                <a:cs typeface="Segoe UI Semibold" pitchFamily="34" charset="0"/>
              </a:rPr>
              <a:t>, которая является левым притоком реки Амга. В течение года на свалке  накапливается огромное количество твердых, жидких и газообразных отходов. Жидкие отходы просачиваются через грунт и загрязняют источники питьевой воды. До сих пор не проводились специальные  исследования с целью выявления воздействия санкционированной  свалки на речку </a:t>
            </a:r>
            <a:r>
              <a:rPr lang="ru-RU" sz="3400" dirty="0" err="1" smtClean="0">
                <a:solidFill>
                  <a:schemeClr val="tx2"/>
                </a:solidFill>
                <a:cs typeface="Segoe UI Semibold" pitchFamily="34" charset="0"/>
              </a:rPr>
              <a:t>Халбы</a:t>
            </a:r>
            <a:r>
              <a:rPr lang="ru-RU" sz="3400" dirty="0" smtClean="0">
                <a:solidFill>
                  <a:schemeClr val="tx2"/>
                </a:solidFill>
                <a:cs typeface="Segoe UI Semibold" pitchFamily="34" charset="0"/>
              </a:rPr>
              <a:t>,   на флору и фауну  окрестностей  </a:t>
            </a:r>
            <a:r>
              <a:rPr lang="ru-RU" sz="3400" dirty="0" err="1" smtClean="0">
                <a:solidFill>
                  <a:schemeClr val="tx2"/>
                </a:solidFill>
                <a:cs typeface="Segoe UI Semibold" pitchFamily="34" charset="0"/>
              </a:rPr>
              <a:t>р.Халбы</a:t>
            </a:r>
            <a:r>
              <a:rPr lang="ru-RU" sz="3400" dirty="0" smtClean="0">
                <a:solidFill>
                  <a:schemeClr val="tx2"/>
                </a:solidFill>
                <a:cs typeface="Segoe UI Semibold" pitchFamily="34" charset="0"/>
              </a:rPr>
              <a:t>. </a:t>
            </a:r>
          </a:p>
          <a:p>
            <a:endParaRPr lang="ru-RU" dirty="0">
              <a:solidFill>
                <a:schemeClr val="tx2"/>
              </a:solidFill>
              <a:latin typeface="Segoe UI Semibold" pitchFamily="34" charset="0"/>
              <a:cs typeface="Segoe UI Semibold" pitchFamily="34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:\Users\Августа\Desktop\варя\023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3429000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Миссия проекта: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072098"/>
          </a:xfrm>
        </p:spPr>
        <p:txBody>
          <a:bodyPr>
            <a:normAutofit lnSpcReduction="10000"/>
          </a:bodyPr>
          <a:lstStyle/>
          <a:p>
            <a:r>
              <a:rPr lang="ru-RU" sz="3600" dirty="0" err="1" smtClean="0"/>
              <a:t>р.Халбы</a:t>
            </a:r>
            <a:r>
              <a:rPr lang="ru-RU" sz="3600" dirty="0" smtClean="0"/>
              <a:t>- приток нашей красавицы реки Амга;</a:t>
            </a:r>
          </a:p>
          <a:p>
            <a:r>
              <a:rPr lang="ru-RU" sz="3600" dirty="0" err="1" smtClean="0"/>
              <a:t>р.Халбы</a:t>
            </a:r>
            <a:r>
              <a:rPr lang="ru-RU" sz="3600" dirty="0" smtClean="0"/>
              <a:t> – местность, где жители с. Амга собирают землянику, красную смородину, черную смородину, грибы и др.;</a:t>
            </a:r>
          </a:p>
          <a:p>
            <a:r>
              <a:rPr lang="ru-RU" sz="3600" dirty="0" err="1" smtClean="0"/>
              <a:t>р.Халбы</a:t>
            </a:r>
            <a:r>
              <a:rPr lang="ru-RU" sz="3600" dirty="0" smtClean="0"/>
              <a:t> располагается близко от парка культуры и отдыха с. Амга.;</a:t>
            </a:r>
          </a:p>
          <a:p>
            <a:r>
              <a:rPr lang="ru-RU" sz="3600" dirty="0" err="1" smtClean="0"/>
              <a:t>р.Халбы</a:t>
            </a:r>
            <a:r>
              <a:rPr lang="ru-RU" sz="3600" dirty="0" smtClean="0"/>
              <a:t>  и свалка- проблема села;</a:t>
            </a:r>
          </a:p>
          <a:p>
            <a:r>
              <a:rPr lang="ru-RU" sz="3600" dirty="0" err="1" smtClean="0"/>
              <a:t>р.Халбы</a:t>
            </a:r>
            <a:r>
              <a:rPr lang="ru-RU" sz="3600" dirty="0" smtClean="0"/>
              <a:t> не исследована.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r>
              <a:rPr lang="ru-RU" sz="4800" dirty="0" smtClean="0">
                <a:solidFill>
                  <a:srgbClr val="C00000"/>
                </a:solidFill>
              </a:rPr>
              <a:t>Объект исследования: </a:t>
            </a:r>
            <a:r>
              <a:rPr lang="ru-RU" sz="4800" dirty="0" smtClean="0"/>
              <a:t>вода взятая из различных участков речки </a:t>
            </a:r>
            <a:r>
              <a:rPr lang="ru-RU" sz="4800" dirty="0" err="1" smtClean="0"/>
              <a:t>Халбы</a:t>
            </a:r>
            <a:r>
              <a:rPr lang="ru-RU" sz="4800" dirty="0" smtClean="0"/>
              <a:t>.</a:t>
            </a:r>
          </a:p>
          <a:p>
            <a:r>
              <a:rPr lang="ru-RU" sz="4800" dirty="0" smtClean="0">
                <a:solidFill>
                  <a:srgbClr val="C00000"/>
                </a:solidFill>
              </a:rPr>
              <a:t>Методы исследования: </a:t>
            </a:r>
            <a:r>
              <a:rPr lang="ru-RU" sz="4800" dirty="0" smtClean="0"/>
              <a:t>наблюдение, эксперимент.</a:t>
            </a:r>
            <a:endParaRPr lang="ru-RU" sz="4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:\Users\Августа\Desktop\варя\023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3429000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Практическая значимость работы.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46259"/>
            <a:ext cx="8786842" cy="4911741"/>
          </a:xfrm>
        </p:spPr>
        <p:txBody>
          <a:bodyPr/>
          <a:lstStyle/>
          <a:p>
            <a:r>
              <a:rPr lang="ru-RU" sz="4000" dirty="0" smtClean="0">
                <a:solidFill>
                  <a:srgbClr val="002060"/>
                </a:solidFill>
              </a:rPr>
              <a:t>Данная исследовательская работа позволит получить информацию о состоянии качества воды </a:t>
            </a:r>
            <a:r>
              <a:rPr lang="ru-RU" sz="4000" dirty="0" err="1" smtClean="0">
                <a:solidFill>
                  <a:srgbClr val="002060"/>
                </a:solidFill>
              </a:rPr>
              <a:t>р.Халбы</a:t>
            </a:r>
            <a:r>
              <a:rPr lang="ru-RU" sz="4000" dirty="0" smtClean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57158" y="285728"/>
            <a:ext cx="8382000" cy="8794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b"/>
          <a:lstStyle/>
          <a:p>
            <a:pPr algn="ctr" eaLnBrk="1" hangingPunct="1">
              <a:defRPr/>
            </a:pP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Методы определения качества воды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468313" y="1125538"/>
            <a:ext cx="8153400" cy="0"/>
          </a:xfrm>
          <a:prstGeom prst="line">
            <a:avLst/>
          </a:prstGeom>
          <a:noFill/>
          <a:ln w="76200" cmpd="tri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8918" name="Text Box 9"/>
          <p:cNvSpPr txBox="1">
            <a:spLocks noChangeArrowheads="1"/>
          </p:cNvSpPr>
          <p:nvPr/>
        </p:nvSpPr>
        <p:spPr bwMode="auto">
          <a:xfrm>
            <a:off x="5286380" y="2214554"/>
            <a:ext cx="3686180" cy="125572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altLang="ru-RU" sz="2800" b="1" dirty="0" smtClean="0">
                <a:solidFill>
                  <a:srgbClr val="0000FF"/>
                </a:solidFill>
                <a:latin typeface="Times New Roman" pitchFamily="18" charset="0"/>
              </a:rPr>
              <a:t>Химические методы определения качества воды.</a:t>
            </a:r>
            <a:endParaRPr lang="ru-RU" altLang="ru-RU" sz="28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38919" name="Text Box 10"/>
          <p:cNvSpPr txBox="1">
            <a:spLocks noChangeArrowheads="1"/>
          </p:cNvSpPr>
          <p:nvPr/>
        </p:nvSpPr>
        <p:spPr bwMode="auto">
          <a:xfrm>
            <a:off x="285720" y="2143116"/>
            <a:ext cx="4214842" cy="241912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altLang="ru-RU" sz="2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ru-RU" altLang="ru-RU" sz="2800" b="1" dirty="0" smtClean="0">
                <a:solidFill>
                  <a:srgbClr val="0000FF"/>
                </a:solidFill>
                <a:latin typeface="Times New Roman" pitchFamily="18" charset="0"/>
              </a:rPr>
              <a:t>Физические методы определения показателей, характеризующие органолептические свойства воды.  </a:t>
            </a:r>
            <a:endParaRPr lang="ru-RU" altLang="ru-RU" sz="2800" i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5850" name="Line 27"/>
          <p:cNvSpPr>
            <a:spLocks noChangeShapeType="1"/>
          </p:cNvSpPr>
          <p:nvPr/>
        </p:nvSpPr>
        <p:spPr bwMode="auto">
          <a:xfrm>
            <a:off x="6429388" y="1214422"/>
            <a:ext cx="1000132" cy="8572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5851" name="Line 28"/>
          <p:cNvSpPr>
            <a:spLocks noChangeShapeType="1"/>
          </p:cNvSpPr>
          <p:nvPr/>
        </p:nvSpPr>
        <p:spPr bwMode="auto">
          <a:xfrm flipH="1">
            <a:off x="1714480" y="1214422"/>
            <a:ext cx="1357322" cy="9286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ChangeArrowheads="1"/>
          </p:cNvSpPr>
          <p:nvPr/>
        </p:nvSpPr>
        <p:spPr bwMode="auto">
          <a:xfrm>
            <a:off x="214282" y="285728"/>
            <a:ext cx="8715436" cy="264320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b"/>
          <a:lstStyle/>
          <a:p>
            <a:pPr algn="ctr">
              <a:defRPr/>
            </a:pPr>
            <a:r>
              <a:rPr lang="ru-RU" altLang="ru-RU" sz="3600" b="1" dirty="0" smtClean="0">
                <a:solidFill>
                  <a:srgbClr val="C00000"/>
                </a:solidFill>
                <a:latin typeface="Times New Roman" pitchFamily="18" charset="0"/>
              </a:rPr>
              <a:t>Органолептические свойства </a:t>
            </a:r>
            <a:r>
              <a:rPr lang="ru-RU" altLang="ru-RU" sz="3600" b="1" dirty="0" smtClean="0">
                <a:solidFill>
                  <a:srgbClr val="0000FF"/>
                </a:solidFill>
                <a:latin typeface="Times New Roman" pitchFamily="18" charset="0"/>
              </a:rPr>
              <a:t>воды определяются с помощью органов зрения (мутность, цветность) и обоняния (запах)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357158" y="3143248"/>
            <a:ext cx="8572560" cy="186512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altLang="ru-RU" sz="3200" b="1" dirty="0" smtClean="0">
                <a:solidFill>
                  <a:srgbClr val="0000FF"/>
                </a:solidFill>
                <a:latin typeface="Times New Roman" pitchFamily="18" charset="0"/>
              </a:rPr>
              <a:t>Использовали следующие химические методы определения качества воды: определение жесткости, кислотности воды, определение наличия ионов.</a:t>
            </a:r>
            <a:endParaRPr lang="ru-RU" altLang="ru-RU" sz="32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214282" y="0"/>
            <a:ext cx="8143932" cy="241912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Кислотность воды  </a:t>
            </a:r>
            <a:r>
              <a:rPr lang="ru-RU" altLang="ru-RU" sz="2400" b="1" dirty="0" smtClean="0">
                <a:solidFill>
                  <a:schemeClr val="accent6"/>
                </a:solidFill>
                <a:latin typeface="Times New Roman" pitchFamily="18" charset="0"/>
              </a:rPr>
              <a:t>определили значением водородного показателя (</a:t>
            </a:r>
            <a:r>
              <a:rPr lang="ru-RU" altLang="ru-RU" sz="2400" b="1" dirty="0" err="1" smtClean="0">
                <a:solidFill>
                  <a:schemeClr val="accent6"/>
                </a:solidFill>
                <a:latin typeface="Times New Roman" pitchFamily="18" charset="0"/>
              </a:rPr>
              <a:t>рН</a:t>
            </a:r>
            <a:r>
              <a:rPr lang="ru-RU" altLang="ru-RU" sz="2400" b="1" dirty="0" smtClean="0">
                <a:solidFill>
                  <a:schemeClr val="accent6"/>
                </a:solidFill>
                <a:latin typeface="Times New Roman" pitchFamily="18" charset="0"/>
              </a:rPr>
              <a:t>), который для природных вод обычно имеет </a:t>
            </a:r>
            <a:r>
              <a:rPr lang="ru-RU" altLang="ru-RU" sz="2400" b="1" dirty="0" err="1" smtClean="0">
                <a:solidFill>
                  <a:schemeClr val="accent6"/>
                </a:solidFill>
                <a:latin typeface="Times New Roman" pitchFamily="18" charset="0"/>
              </a:rPr>
              <a:t>значеня</a:t>
            </a:r>
            <a:r>
              <a:rPr lang="ru-RU" altLang="ru-RU" sz="2400" b="1" dirty="0" smtClean="0">
                <a:solidFill>
                  <a:schemeClr val="accent6"/>
                </a:solidFill>
                <a:latin typeface="Times New Roman" pitchFamily="18" charset="0"/>
              </a:rPr>
              <a:t> от 6,5 до 8,5.</a:t>
            </a:r>
          </a:p>
          <a:p>
            <a:pPr>
              <a:lnSpc>
                <a:spcPct val="90000"/>
              </a:lnSpc>
              <a:defRPr/>
            </a:pP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Жесткость воды </a:t>
            </a:r>
            <a:r>
              <a:rPr lang="ru-RU" altLang="ru-RU" sz="2400" b="1" dirty="0" smtClean="0">
                <a:solidFill>
                  <a:schemeClr val="accent6"/>
                </a:solidFill>
                <a:latin typeface="Times New Roman" pitchFamily="18" charset="0"/>
              </a:rPr>
              <a:t>определили по ГОСТ 52407-2405</a:t>
            </a:r>
          </a:p>
          <a:p>
            <a:pPr>
              <a:lnSpc>
                <a:spcPct val="90000"/>
              </a:lnSpc>
              <a:defRPr/>
            </a:pPr>
            <a:r>
              <a:rPr lang="ru-RU" altLang="ru-RU" sz="2400" b="1" dirty="0" smtClean="0">
                <a:solidFill>
                  <a:schemeClr val="accent6"/>
                </a:solidFill>
                <a:latin typeface="Times New Roman" pitchFamily="18" charset="0"/>
              </a:rPr>
              <a:t>В 100 мл исследуемой воды добавили 5мл буферного раствора и титровали раствором </a:t>
            </a:r>
            <a:r>
              <a:rPr lang="ru-RU" altLang="ru-RU" sz="2400" b="1" dirty="0" err="1" smtClean="0">
                <a:solidFill>
                  <a:schemeClr val="accent6"/>
                </a:solidFill>
                <a:latin typeface="Times New Roman" pitchFamily="18" charset="0"/>
              </a:rPr>
              <a:t>трилона</a:t>
            </a:r>
            <a:r>
              <a:rPr lang="ru-RU" altLang="ru-RU" sz="2400" b="1" dirty="0" smtClean="0">
                <a:solidFill>
                  <a:schemeClr val="accent6"/>
                </a:solidFill>
                <a:latin typeface="Times New Roman" pitchFamily="18" charset="0"/>
              </a:rPr>
              <a:t> Б до синего окрашивания.</a:t>
            </a:r>
            <a:endParaRPr lang="ru-RU" altLang="ru-RU" sz="2400" b="1" dirty="0">
              <a:solidFill>
                <a:schemeClr val="accent6"/>
              </a:solidFill>
              <a:latin typeface="Times New Roman" pitchFamily="18" charset="0"/>
            </a:endParaRPr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214282" y="2444484"/>
            <a:ext cx="8143932" cy="441351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Определение наличия ионов некоторых неорганических веществ в  исследуемой воде: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ru-RU" altLang="ru-RU" sz="2400" b="1" dirty="0" smtClean="0">
                <a:solidFill>
                  <a:schemeClr val="accent6"/>
                </a:solidFill>
                <a:latin typeface="Times New Roman" pitchFamily="18" charset="0"/>
              </a:rPr>
              <a:t>Реакция на ионы железа (111). В пробах исследуемых образцов прилили 3капли роданида калия.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ru-RU" altLang="ru-RU" sz="2400" b="1" dirty="0" smtClean="0">
                <a:solidFill>
                  <a:schemeClr val="accent6"/>
                </a:solidFill>
                <a:latin typeface="Times New Roman" pitchFamily="18" charset="0"/>
              </a:rPr>
              <a:t>Окрашивание раствора в красный цвет свидетельствует о наличии ионов трехвалентного железа.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ru-RU" altLang="ru-RU" sz="2400" b="1" dirty="0" smtClean="0">
                <a:solidFill>
                  <a:schemeClr val="accent6"/>
                </a:solidFill>
                <a:latin typeface="Times New Roman" pitchFamily="18" charset="0"/>
              </a:rPr>
              <a:t>Реакция на ионы хлора. К исследуемым образцам добавляем несколько капель раствора нитрата серебра. Помутнение раствора говорит о наличии хлорид ионов.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ru-RU" altLang="ru-RU" sz="2400" b="1" dirty="0" smtClean="0">
                <a:solidFill>
                  <a:schemeClr val="accent6"/>
                </a:solidFill>
                <a:latin typeface="Times New Roman" pitchFamily="18" charset="0"/>
              </a:rPr>
              <a:t>Реакция на сульфат ионы. Добавляем несколько капель хлорида бария. Образование белого осадка свидетельствует о наличии </a:t>
            </a:r>
            <a:r>
              <a:rPr lang="ru-RU" altLang="ru-RU" sz="2400" b="1" dirty="0" err="1" smtClean="0">
                <a:solidFill>
                  <a:schemeClr val="accent6"/>
                </a:solidFill>
                <a:latin typeface="Times New Roman" pitchFamily="18" charset="0"/>
              </a:rPr>
              <a:t>сульфат-ионов</a:t>
            </a:r>
            <a:r>
              <a:rPr lang="ru-RU" altLang="ru-RU" sz="2400" b="1" dirty="0" smtClean="0">
                <a:solidFill>
                  <a:schemeClr val="accent6"/>
                </a:solidFill>
                <a:latin typeface="Times New Roman" pitchFamily="18" charset="0"/>
              </a:rPr>
              <a:t>.</a:t>
            </a:r>
            <a:endParaRPr lang="ru-RU" altLang="ru-RU" sz="2400" b="1" dirty="0">
              <a:solidFill>
                <a:schemeClr val="accent6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48" y="1714488"/>
            <a:ext cx="4329114" cy="1143000"/>
          </a:xfrm>
        </p:spPr>
        <p:txBody>
          <a:bodyPr/>
          <a:lstStyle/>
          <a:p>
            <a:pPr algn="l"/>
            <a:r>
              <a:rPr lang="ru-RU" sz="2000" b="1" dirty="0" smtClean="0"/>
              <a:t>Определение общей жесткости воды. ГОСТ 52407-24</a:t>
            </a:r>
            <a:br>
              <a:rPr lang="ru-RU" sz="2000" b="1" dirty="0" smtClean="0"/>
            </a:br>
            <a:r>
              <a:rPr lang="ru-RU" sz="2000" dirty="0" smtClean="0"/>
              <a:t>В колбу вместимостью 100мл взяли пробу, затем перенесли в коническую колбу вместимостью 250мл и добавили 5мл буферного раствора. Затем добавили 5-7 капель раствора </a:t>
            </a:r>
            <a:r>
              <a:rPr lang="ru-RU" sz="2000" dirty="0" err="1" smtClean="0"/>
              <a:t>хром-темносинего</a:t>
            </a:r>
            <a:r>
              <a:rPr lang="ru-RU" sz="2000" dirty="0" smtClean="0"/>
              <a:t> индикатора и титруем раствором </a:t>
            </a:r>
            <a:r>
              <a:rPr lang="ru-RU" sz="2000" dirty="0" err="1" smtClean="0"/>
              <a:t>трилона</a:t>
            </a:r>
            <a:r>
              <a:rPr lang="ru-RU" sz="2000" dirty="0" smtClean="0"/>
              <a:t> Б до синего окрашивания. </a:t>
            </a:r>
            <a:br>
              <a:rPr lang="ru-RU" sz="2000" dirty="0" smtClean="0"/>
            </a:br>
            <a:r>
              <a:rPr lang="ru-RU" sz="2000" dirty="0" smtClean="0"/>
              <a:t>Общую жесткость воды (Х), моль/м3. вычисляют по формуле: Х=</a:t>
            </a:r>
            <a:r>
              <a:rPr lang="en-US" sz="2000" dirty="0" smtClean="0"/>
              <a:t>v*0,05*K*1000</a:t>
            </a:r>
            <a:r>
              <a:rPr lang="ru-RU" sz="2000" dirty="0" smtClean="0"/>
              <a:t>/</a:t>
            </a:r>
            <a:r>
              <a:rPr lang="en-US" sz="2800" dirty="0" smtClean="0"/>
              <a:t>v</a:t>
            </a:r>
            <a:endParaRPr lang="ru-RU" sz="2800" dirty="0"/>
          </a:p>
        </p:txBody>
      </p:sp>
      <p:pic>
        <p:nvPicPr>
          <p:cNvPr id="5122" name="Picture 2" descr="C:\Users\химия309\Desktop\ариана фото\P70613-1507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500042"/>
            <a:ext cx="3614664" cy="378621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214810" y="4286256"/>
            <a:ext cx="450059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v</a:t>
            </a:r>
            <a:r>
              <a:rPr lang="ru-RU" dirty="0" smtClean="0"/>
              <a:t>- количество раствора </a:t>
            </a:r>
            <a:r>
              <a:rPr lang="ru-RU" dirty="0" err="1" smtClean="0"/>
              <a:t>трилона</a:t>
            </a:r>
            <a:r>
              <a:rPr lang="ru-RU" dirty="0" smtClean="0"/>
              <a:t>; к – поправочный коэффициент, </a:t>
            </a:r>
            <a:r>
              <a:rPr lang="en-US" sz="2400" dirty="0" smtClean="0"/>
              <a:t>v</a:t>
            </a:r>
            <a:r>
              <a:rPr lang="ru-RU" dirty="0" smtClean="0"/>
              <a:t>-</a:t>
            </a:r>
            <a:r>
              <a:rPr lang="ru-RU" dirty="0" err="1" smtClean="0"/>
              <a:t>обьем</a:t>
            </a:r>
            <a:r>
              <a:rPr lang="ru-RU" dirty="0" smtClean="0"/>
              <a:t> воды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357422" y="5214950"/>
            <a:ext cx="34290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Х=4,6</a:t>
            </a:r>
            <a:r>
              <a:rPr lang="en-US" sz="2000" b="1" dirty="0" smtClean="0"/>
              <a:t>*0,05*</a:t>
            </a:r>
            <a:r>
              <a:rPr lang="ru-RU" sz="2000" b="1" dirty="0" smtClean="0"/>
              <a:t>0,98</a:t>
            </a:r>
            <a:r>
              <a:rPr lang="en-US" sz="2000" b="1" dirty="0" smtClean="0"/>
              <a:t>*1000</a:t>
            </a:r>
            <a:r>
              <a:rPr lang="ru-RU" sz="2000" b="1" dirty="0" smtClean="0"/>
              <a:t>/100; Х=2,254моль/м3</a:t>
            </a:r>
            <a:endParaRPr lang="ru-RU" sz="20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6116" y="2285992"/>
            <a:ext cx="5657832" cy="1143000"/>
          </a:xfrm>
        </p:spPr>
        <p:txBody>
          <a:bodyPr/>
          <a:lstStyle/>
          <a:p>
            <a:pPr algn="l"/>
            <a:r>
              <a:rPr lang="ru-RU" sz="2000" b="1" dirty="0" smtClean="0"/>
              <a:t>Определение хлоридов по принципу Мора</a:t>
            </a:r>
            <a:br>
              <a:rPr lang="ru-RU" sz="2000" b="1" dirty="0" smtClean="0"/>
            </a:br>
            <a:r>
              <a:rPr lang="ru-RU" sz="2000" dirty="0" smtClean="0"/>
              <a:t>принцип метода основан на осаждении хлоридов азотнокислым серебром в присутствии хромата калия. При наличии в растворе хлоридов нитрат серебра связывается с ними, а затем образует хромат серебра оранжево-красного цвета</a:t>
            </a:r>
            <a:br>
              <a:rPr lang="ru-RU" sz="2000" dirty="0" smtClean="0"/>
            </a:br>
            <a:r>
              <a:rPr lang="en-US" sz="2000" dirty="0" smtClean="0"/>
              <a:t>AgNO3 + </a:t>
            </a:r>
            <a:r>
              <a:rPr lang="en-US" sz="2000" dirty="0" err="1" smtClean="0"/>
              <a:t>NaCL</a:t>
            </a:r>
            <a:r>
              <a:rPr lang="en-US" sz="2000" dirty="0" smtClean="0"/>
              <a:t>= AgCL+NaNO3</a:t>
            </a:r>
            <a:br>
              <a:rPr lang="en-US" sz="2000" dirty="0" smtClean="0"/>
            </a:br>
            <a:r>
              <a:rPr lang="en-US" sz="2000" dirty="0" smtClean="0"/>
              <a:t>2AgNO3+K2CrO4=Ag2CrO4+2KNO3</a:t>
            </a:r>
            <a:br>
              <a:rPr lang="en-US" sz="2000" dirty="0" smtClean="0"/>
            </a:br>
            <a:r>
              <a:rPr lang="ru-RU" sz="2000" dirty="0" smtClean="0"/>
              <a:t>расчет концентрации содержание </a:t>
            </a:r>
            <a:r>
              <a:rPr lang="ru-RU" sz="2000" dirty="0" err="1" smtClean="0"/>
              <a:t>хлор-иона</a:t>
            </a:r>
            <a:r>
              <a:rPr lang="ru-RU" sz="2000" dirty="0" smtClean="0"/>
              <a:t> в воде рассчитывается по формуле</a:t>
            </a:r>
            <a:br>
              <a:rPr lang="ru-RU" sz="2000" dirty="0" smtClean="0"/>
            </a:br>
            <a:r>
              <a:rPr lang="ru-RU" sz="2000" dirty="0" err="1" smtClean="0"/>
              <a:t>х=</a:t>
            </a:r>
            <a:r>
              <a:rPr lang="ru-RU" sz="2000" dirty="0" smtClean="0"/>
              <a:t> </a:t>
            </a:r>
            <a:r>
              <a:rPr lang="ru-RU" sz="2000" dirty="0" err="1" smtClean="0"/>
              <a:t>х</a:t>
            </a:r>
            <a:r>
              <a:rPr lang="ru-RU" sz="2000" dirty="0" smtClean="0"/>
              <a:t>*</a:t>
            </a:r>
            <a:r>
              <a:rPr lang="ru-RU" sz="2000" dirty="0" err="1" smtClean="0"/>
              <a:t>п</a:t>
            </a:r>
            <a:r>
              <a:rPr lang="ru-RU" sz="2000" dirty="0" smtClean="0"/>
              <a:t>*к*0,355*1000/</a:t>
            </a:r>
            <a:r>
              <a:rPr lang="en-US" sz="2000" dirty="0" smtClean="0"/>
              <a:t>V</a:t>
            </a:r>
            <a:br>
              <a:rPr lang="en-US" sz="2000" dirty="0" smtClean="0"/>
            </a:br>
            <a:r>
              <a:rPr lang="ru-RU" sz="2000" dirty="0" err="1" smtClean="0"/>
              <a:t>х-содержание</a:t>
            </a:r>
            <a:r>
              <a:rPr lang="ru-RU" sz="2000" dirty="0" smtClean="0"/>
              <a:t> </a:t>
            </a:r>
            <a:r>
              <a:rPr lang="ru-RU" sz="2000" dirty="0" err="1" smtClean="0"/>
              <a:t>хлор-иона</a:t>
            </a:r>
            <a:r>
              <a:rPr lang="ru-RU" sz="2000" dirty="0" smtClean="0"/>
              <a:t> в мг/л. П –количество раствора</a:t>
            </a:r>
            <a:r>
              <a:rPr lang="en-US" sz="2000" dirty="0" smtClean="0"/>
              <a:t> AgNO3</a:t>
            </a:r>
            <a:r>
              <a:rPr lang="ru-RU" sz="2000" dirty="0" smtClean="0"/>
              <a:t>, истраченное на титрование.  К – поправочный коэффициент к титру, 0,355 –эквивалентное количество хлора, </a:t>
            </a:r>
            <a:r>
              <a:rPr lang="en-US" sz="2000" dirty="0" smtClean="0"/>
              <a:t>V </a:t>
            </a:r>
            <a:r>
              <a:rPr lang="ru-RU" sz="2000" dirty="0" smtClean="0"/>
              <a:t>–объем исследуемой пробы. мл</a:t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34818" name="Picture 2" descr="C:\Users\химия309\Desktop\ариана фото\P70613-1605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2643207" cy="3564941"/>
          </a:xfrm>
          <a:prstGeom prst="rect">
            <a:avLst/>
          </a:prstGeom>
          <a:noFill/>
        </p:spPr>
      </p:pic>
      <p:sp>
        <p:nvSpPr>
          <p:cNvPr id="8" name="Содержимое 2"/>
          <p:cNvSpPr txBox="1">
            <a:spLocks/>
          </p:cNvSpPr>
          <p:nvPr/>
        </p:nvSpPr>
        <p:spPr bwMode="auto">
          <a:xfrm>
            <a:off x="500034" y="928670"/>
            <a:ext cx="8229600" cy="5643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rot="16200000" flipV="1">
            <a:off x="6751653" y="3036885"/>
            <a:ext cx="214314" cy="141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215074" y="5143512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0800000">
            <a:off x="3857620" y="4286256"/>
            <a:ext cx="1572430" cy="4294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2643174" y="5357826"/>
            <a:ext cx="30973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/>
              <a:t>х=</a:t>
            </a:r>
            <a:r>
              <a:rPr lang="ru-RU" b="1" dirty="0" smtClean="0"/>
              <a:t> 1*0,91*0,5*0,355*1000/10;</a:t>
            </a:r>
          </a:p>
          <a:p>
            <a:r>
              <a:rPr lang="ru-RU" b="1" dirty="0" smtClean="0"/>
              <a:t>Х=45,5 мг/дм3</a:t>
            </a:r>
            <a:endParaRPr lang="ru-RU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химия309\Desktop\ариана фото\P70613-1538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85728"/>
            <a:ext cx="4000528" cy="4525963"/>
          </a:xfrm>
          <a:prstGeom prst="rect">
            <a:avLst/>
          </a:prstGeom>
          <a:noFill/>
        </p:spPr>
      </p:pic>
      <p:pic>
        <p:nvPicPr>
          <p:cNvPr id="6" name="Picture 2" descr="C:\Users\химия309\Desktop\ариана фото\P70613-1542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85728"/>
            <a:ext cx="3857652" cy="4500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00034" y="5143512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Определение </a:t>
            </a:r>
            <a:r>
              <a:rPr lang="ru-RU" sz="2400" b="1" dirty="0" err="1" smtClean="0"/>
              <a:t>рН</a:t>
            </a:r>
            <a:r>
              <a:rPr lang="ru-RU" sz="2400" dirty="0" smtClean="0"/>
              <a:t>. Для определения </a:t>
            </a:r>
            <a:r>
              <a:rPr lang="ru-RU" sz="2400" dirty="0" err="1" smtClean="0"/>
              <a:t>рН</a:t>
            </a:r>
            <a:r>
              <a:rPr lang="ru-RU" sz="2400" dirty="0" smtClean="0"/>
              <a:t> воды использовали универсальную индикаторную бумагу. </a:t>
            </a:r>
          </a:p>
          <a:p>
            <a:r>
              <a:rPr lang="ru-RU" sz="2400" dirty="0" smtClean="0"/>
              <a:t>Результаты показаны в таблице2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500570"/>
            <a:ext cx="8229600" cy="1071570"/>
          </a:xfrm>
        </p:spPr>
        <p:txBody>
          <a:bodyPr/>
          <a:lstStyle/>
          <a:p>
            <a:pPr algn="l"/>
            <a:r>
              <a:rPr lang="ru-RU" sz="2400" b="1" dirty="0" smtClean="0"/>
              <a:t>Определение щелочности 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2000" dirty="0" smtClean="0"/>
              <a:t>В 100 мл пробы добавляем несколько капель метилового оранжевого и титруем соляной кислотой 0,1 мл/дм3 до перехода окраски</a:t>
            </a:r>
            <a:br>
              <a:rPr lang="ru-RU" sz="2000" dirty="0" smtClean="0"/>
            </a:br>
            <a:r>
              <a:rPr lang="ru-RU" sz="2000" dirty="0" smtClean="0"/>
              <a:t>поправочный коэффициент на щелочность</a:t>
            </a:r>
            <a:br>
              <a:rPr lang="ru-RU" sz="2000" dirty="0" smtClean="0"/>
            </a:br>
            <a:r>
              <a:rPr lang="ru-RU" sz="2000" dirty="0" smtClean="0"/>
              <a:t>Х= 2.6818100/100=2,6</a:t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1026" name="Picture 2" descr="C:\Users\химия309\Desktop\ариана фото\P70613-1506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4143404" cy="3643338"/>
          </a:xfrm>
          <a:prstGeom prst="rect">
            <a:avLst/>
          </a:prstGeom>
          <a:noFill/>
        </p:spPr>
      </p:pic>
      <p:pic>
        <p:nvPicPr>
          <p:cNvPr id="1030" name="Picture 6" descr="C:\Users\химия309\Desktop\ариана фото\P70613-1536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85728"/>
            <a:ext cx="4000528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 descr="C:\Users\Августа\Desktop\варя\023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3429000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Табл.1 Результаты органолептических свойств воды.</a:t>
            </a:r>
            <a:endParaRPr lang="ru-RU" sz="3600" dirty="0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285719" y="1571612"/>
          <a:ext cx="8644000" cy="4929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800"/>
                <a:gridCol w="1728800"/>
                <a:gridCol w="1728800"/>
                <a:gridCol w="1728800"/>
                <a:gridCol w="1728800"/>
              </a:tblGrid>
              <a:tr h="123230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Номер пробы</a:t>
                      </a:r>
                      <a:endParaRPr lang="ru-RU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Температура, </a:t>
                      </a:r>
                      <a:endParaRPr lang="en-US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r>
                        <a:rPr lang="en-US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t, C</a:t>
                      </a:r>
                      <a:endParaRPr lang="ru-RU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Прозрачность</a:t>
                      </a:r>
                      <a:r>
                        <a:rPr lang="ru-RU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</a:p>
                    <a:p>
                      <a:r>
                        <a:rPr lang="ru-RU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(см)</a:t>
                      </a:r>
                      <a:endParaRPr lang="ru-RU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Запах </a:t>
                      </a:r>
                      <a:endParaRPr lang="ru-RU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Вкус </a:t>
                      </a:r>
                      <a:endParaRPr lang="ru-RU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232306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Проба 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Более 35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 </a:t>
                      </a:r>
                      <a:endParaRPr lang="ru-RU" dirty="0"/>
                    </a:p>
                  </a:txBody>
                  <a:tcPr/>
                </a:tc>
              </a:tr>
              <a:tr h="1232306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Проба 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35 см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 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1232306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Проба 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Более 35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 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:\Users\Августа\Desktop\варя\023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3429000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00010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Табл.2 Результаты химического анализа </a:t>
            </a:r>
            <a:endParaRPr lang="ru-RU" sz="32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85720" y="785813"/>
          <a:ext cx="8715410" cy="5899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/>
                <a:gridCol w="1643074"/>
                <a:gridCol w="642942"/>
                <a:gridCol w="1857388"/>
                <a:gridCol w="1143008"/>
                <a:gridCol w="1143008"/>
                <a:gridCol w="1142982"/>
              </a:tblGrid>
              <a:tr h="900161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Номер пробы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Жесткость</a:t>
                      </a:r>
                    </a:p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ГОСТ 52407-2405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рН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Наличие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CI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baseline="30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Наличие</a:t>
                      </a:r>
                    </a:p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Fe3+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Наличие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SO4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</a:rPr>
                        <a:t>2-</a:t>
                      </a:r>
                      <a:endParaRPr lang="ru-RU" baseline="30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Наличие 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Pb2+,</a:t>
                      </a:r>
                      <a:endParaRPr lang="ru-RU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Hq2+</a:t>
                      </a:r>
                      <a:endParaRPr lang="ru-RU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440258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Проба1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Мягкая</a:t>
                      </a:r>
                    </a:p>
                    <a:p>
                      <a:r>
                        <a:rPr lang="ru-RU" dirty="0" smtClean="0"/>
                        <a:t>(поправочный коэффициент =2.2 )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Обнаружены в незначительном количестве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Появилась слабая муть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  <a:tr h="1710307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Проба2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Мягкая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(поправочный коэффициент =2.2 )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Обнаружены, но в пределах</a:t>
                      </a:r>
                      <a:r>
                        <a:rPr lang="ru-RU" baseline="0" dirty="0" smtClean="0">
                          <a:solidFill>
                            <a:srgbClr val="C00000"/>
                          </a:solidFill>
                        </a:rPr>
                        <a:t> ПДН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Слабая муть появилась спустя несколько минут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  <a:tr h="1807171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Проба3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Мягкая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(поправочный коэффициент =2.2 )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mtClean="0"/>
                        <a:t>7,5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Обнаружены в незначительном количестве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Появилась слабая муть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megaribolov.ru/images/siteimage/opisanie_vodoemov/opisanie_rek/reka_Amga.jpg"/>
          <p:cNvPicPr>
            <a:picLocks noChangeAspect="1" noChangeArrowheads="1"/>
          </p:cNvPicPr>
          <p:nvPr/>
        </p:nvPicPr>
        <p:blipFill>
          <a:blip r:embed="rId2">
            <a:lum bright="3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Заключение: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928670"/>
            <a:ext cx="8229600" cy="5643602"/>
          </a:xfrm>
        </p:spPr>
        <p:txBody>
          <a:bodyPr/>
          <a:lstStyle/>
          <a:p>
            <a:pPr algn="just"/>
            <a:r>
              <a:rPr lang="ru-RU" sz="2400" dirty="0" smtClean="0"/>
              <a:t>    </a:t>
            </a:r>
            <a:r>
              <a:rPr lang="ru-RU" sz="2400" b="1" dirty="0" smtClean="0"/>
              <a:t>Изучена литература, из которой узнали о свойствах и водных загрязнителях воды </a:t>
            </a:r>
            <a:r>
              <a:rPr lang="ru-RU" sz="2400" b="1" dirty="0" err="1" smtClean="0"/>
              <a:t>р.Халбы</a:t>
            </a:r>
            <a:r>
              <a:rPr lang="ru-RU" sz="2400" b="1" dirty="0" smtClean="0"/>
              <a:t>. На основе этого подобрали методики по оценке качества исследуемой воды.</a:t>
            </a:r>
          </a:p>
          <a:p>
            <a:pPr algn="just"/>
            <a:r>
              <a:rPr lang="ru-RU" sz="2400" b="1" dirty="0" smtClean="0"/>
              <a:t>Результаты органолептических характеристик,</a:t>
            </a:r>
          </a:p>
          <a:p>
            <a:pPr algn="just">
              <a:buNone/>
            </a:pPr>
            <a:r>
              <a:rPr lang="ru-RU" sz="2400" b="1" dirty="0" smtClean="0"/>
              <a:t> качественный и </a:t>
            </a:r>
            <a:r>
              <a:rPr lang="ru-RU" sz="2400" b="1" dirty="0" err="1" smtClean="0"/>
              <a:t>комплексонометрический</a:t>
            </a:r>
            <a:r>
              <a:rPr lang="ru-RU" sz="2400" b="1" dirty="0" smtClean="0"/>
              <a:t>  анализы воды соответствуют предельно-допустимой норме.</a:t>
            </a:r>
          </a:p>
          <a:p>
            <a:r>
              <a:rPr lang="ru-RU" sz="2400" b="1" dirty="0" smtClean="0"/>
              <a:t>По результатам проведенных анализов пришла к выводу, что качество воды </a:t>
            </a:r>
            <a:r>
              <a:rPr lang="ru-RU" sz="2400" b="1" dirty="0" err="1" smtClean="0"/>
              <a:t>р.Халбы</a:t>
            </a:r>
            <a:r>
              <a:rPr lang="ru-RU" sz="2400" b="1" dirty="0" smtClean="0"/>
              <a:t> соответствует санитарным нормам.</a:t>
            </a:r>
          </a:p>
          <a:p>
            <a:r>
              <a:rPr lang="ru-RU" sz="2400" b="1" dirty="0" smtClean="0"/>
              <a:t>Следующий этап работы – проведение качественного анализа на наличие ионов органических веществ.</a:t>
            </a:r>
          </a:p>
          <a:p>
            <a:r>
              <a:rPr lang="ru-RU" sz="2400" b="1" dirty="0" smtClean="0"/>
              <a:t> Отбор проб воды планируем взять весной с самых загрязненных мест речки.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megaribolov.ru/images/siteimage/opisanie_vodoemov/opisanie_rek/reka_Amg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3180"/>
          </a:xfrm>
        </p:spPr>
        <p:txBody>
          <a:bodyPr/>
          <a:lstStyle/>
          <a:p>
            <a:pPr algn="ctr">
              <a:buNone/>
            </a:pPr>
            <a:endParaRPr lang="ru-RU" sz="4800" dirty="0" smtClean="0"/>
          </a:p>
          <a:p>
            <a:pPr algn="ctr">
              <a:buNone/>
            </a:pPr>
            <a:r>
              <a:rPr lang="ru-RU" sz="5400" b="1" i="1" dirty="0" smtClean="0">
                <a:solidFill>
                  <a:srgbClr val="FF0000"/>
                </a:solidFill>
              </a:rPr>
              <a:t>Спасибо за внимание !</a:t>
            </a:r>
            <a:endParaRPr lang="ru-RU" sz="5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1864</TotalTime>
  <Words>711</Words>
  <Application>Microsoft Office PowerPoint</Application>
  <PresentationFormat>Экран (4:3)</PresentationFormat>
  <Paragraphs>122</Paragraphs>
  <Slides>18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Тема1</vt:lpstr>
      <vt:lpstr>ОЦЕНКА ЭКОЛОГИЧЕСКОГО СОСТОЯНИЯ ВОДЫ р.ХАЛБЫ. </vt:lpstr>
      <vt:lpstr>Слайд 2</vt:lpstr>
      <vt:lpstr>Задачи: </vt:lpstr>
      <vt:lpstr>Актуальность проекта:</vt:lpstr>
      <vt:lpstr>Миссия проекта:</vt:lpstr>
      <vt:lpstr>Слайд 6</vt:lpstr>
      <vt:lpstr>Практическая значимость работы.</vt:lpstr>
      <vt:lpstr>Слайд 8</vt:lpstr>
      <vt:lpstr>Слайд 9</vt:lpstr>
      <vt:lpstr>Слайд 10</vt:lpstr>
      <vt:lpstr>Определение общей жесткости воды. ГОСТ 52407-24 В колбу вместимостью 100мл взяли пробу, затем перенесли в коническую колбу вместимостью 250мл и добавили 5мл буферного раствора. Затем добавили 5-7 капель раствора хром-темносинего индикатора и титруем раствором трилона Б до синего окрашивания.  Общую жесткость воды (Х), моль/м3. вычисляют по формуле: Х=v*0,05*K*1000/v</vt:lpstr>
      <vt:lpstr>Определение хлоридов по принципу Мора принцип метода основан на осаждении хлоридов азотнокислым серебром в присутствии хромата калия. При наличии в растворе хлоридов нитрат серебра связывается с ними, а затем образует хромат серебра оранжево-красного цвета AgNO3 + NaCL= AgCL+NaNO3 2AgNO3+K2CrO4=Ag2CrO4+2KNO3 расчет концентрации содержание хлор-иона в воде рассчитывается по формуле х= х*п*к*0,355*1000/V х-содержание хлор-иона в мг/л. П –количество раствора AgNO3, истраченное на титрование.  К – поправочный коэффициент к титру, 0,355 –эквивалентное количество хлора, V –объем исследуемой пробы. мл </vt:lpstr>
      <vt:lpstr>Слайд 13</vt:lpstr>
      <vt:lpstr>Определение щелочности  В 100 мл пробы добавляем несколько капель метилового оранжевого и титруем соляной кислотой 0,1 мл/дм3 до перехода окраски поправочный коэффициент на щелочность Х= 2.6818100/100=2,6 </vt:lpstr>
      <vt:lpstr>Табл.1 Результаты органолептических свойств воды.</vt:lpstr>
      <vt:lpstr>Табл.2 Результаты химического анализа </vt:lpstr>
      <vt:lpstr>Заключение: </vt:lpstr>
      <vt:lpstr>Слайд 18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Экологическая экспедиция  «Экология малой реки Халбы»</dc:title>
  <dc:creator>user</dc:creator>
  <cp:lastModifiedBy>химия309</cp:lastModifiedBy>
  <cp:revision>158</cp:revision>
  <dcterms:created xsi:type="dcterms:W3CDTF">2017-04-10T05:52:37Z</dcterms:created>
  <dcterms:modified xsi:type="dcterms:W3CDTF">2017-12-01T15:28:56Z</dcterms:modified>
</cp:coreProperties>
</file>