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86" r:id="rId3"/>
    <p:sldId id="277" r:id="rId4"/>
    <p:sldId id="278" r:id="rId5"/>
    <p:sldId id="275" r:id="rId6"/>
    <p:sldId id="257" r:id="rId7"/>
    <p:sldId id="265" r:id="rId8"/>
    <p:sldId id="270" r:id="rId9"/>
    <p:sldId id="271" r:id="rId10"/>
    <p:sldId id="259" r:id="rId11"/>
    <p:sldId id="272" r:id="rId12"/>
    <p:sldId id="279" r:id="rId13"/>
    <p:sldId id="258" r:id="rId14"/>
    <p:sldId id="283" r:id="rId15"/>
    <p:sldId id="281" r:id="rId16"/>
    <p:sldId id="280" r:id="rId17"/>
    <p:sldId id="260" r:id="rId18"/>
    <p:sldId id="267" r:id="rId19"/>
    <p:sldId id="273" r:id="rId20"/>
    <p:sldId id="268" r:id="rId21"/>
    <p:sldId id="269" r:id="rId22"/>
    <p:sldId id="289" r:id="rId23"/>
    <p:sldId id="28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06" autoAdjust="0"/>
    <p:restoredTop sz="94660"/>
  </p:normalViewPr>
  <p:slideViewPr>
    <p:cSldViewPr>
      <p:cViewPr varScale="1">
        <p:scale>
          <a:sx n="69" d="100"/>
          <a:sy n="69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3DB66-ABA9-41F7-B116-E23ADC6B35B7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C39C7-4A60-4E3A-8153-9CE00168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C39C7-4A60-4E3A-8153-9CE00168E73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73BEF88-46F1-4832-A44A-074CE39BB7ED}" type="datetimeFigureOut">
              <a:rPr lang="ru-RU" smtClean="0"/>
              <a:pPr/>
              <a:t>19.10.2012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820014-2868-495D-92BA-BCA8856989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dic.academic.ru/dic.nsf/proverbs/43620/%D0%93%D0%BD%D1%83%D1%82%D1%8C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785926"/>
            <a:ext cx="8229600" cy="1828800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Сочинение – рассуждение </a:t>
            </a:r>
            <a:br>
              <a:rPr lang="ru-RU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С2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3571876"/>
            <a:ext cx="7786742" cy="1752600"/>
          </a:xfrm>
        </p:spPr>
        <p:txBody>
          <a:bodyPr>
            <a:normAutofit fontScale="85000" lnSpcReduction="20000"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ГИА-9 (27.09.2012)</a:t>
            </a: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По тексту 2,4 варианта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 smtClean="0"/>
              <a:t>Ключи к тесту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864108"/>
          <a:ext cx="8858280" cy="5993892"/>
        </p:xfrm>
        <a:graphic>
          <a:graphicData uri="http://schemas.openxmlformats.org/drawingml/2006/table">
            <a:tbl>
              <a:tblPr/>
              <a:tblGrid>
                <a:gridCol w="777040"/>
                <a:gridCol w="3161606"/>
                <a:gridCol w="890826"/>
                <a:gridCol w="4028808"/>
              </a:tblGrid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2 вариант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Calibri"/>
                          <a:cs typeface="Times New Roman"/>
                        </a:rPr>
                        <a:t>4 вариант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+mn-lt"/>
                          <a:ea typeface="Calibri"/>
                          <a:cs typeface="Times New Roman"/>
                        </a:rPr>
                        <a:t>А1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А1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А2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А2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А3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А3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А4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А4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А5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А5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А6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А6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А7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А7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В1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Позорить, бесчестить,бесславить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В1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Удивленно,изумленно,испуганно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В2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Ответить  с неохотой, ответить без охоты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В2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Деревянная миска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В3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Навесили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В3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Принимайте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В4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В4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В5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В5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В6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В6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В7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6,7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В7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В8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В8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В9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+mn-lt"/>
                          <a:ea typeface="Calibri"/>
                          <a:cs typeface="Times New Roman"/>
                        </a:rPr>
                        <a:t>В9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СТИЛИ РЕЧИ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091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800" b="1" i="1" dirty="0" smtClean="0"/>
              <a:t>РАЗГОВОРНЫЙ</a:t>
            </a:r>
          </a:p>
          <a:p>
            <a:pPr>
              <a:buFont typeface="Wingdings" pitchFamily="2" charset="2"/>
              <a:buChar char="v"/>
            </a:pPr>
            <a:r>
              <a:rPr lang="ru-RU" sz="4800" b="1" i="1" dirty="0" smtClean="0"/>
              <a:t>ХУДОЖЕСТВЕННЫЙ</a:t>
            </a:r>
          </a:p>
          <a:p>
            <a:pPr>
              <a:buFont typeface="Wingdings" pitchFamily="2" charset="2"/>
              <a:buChar char="v"/>
            </a:pPr>
            <a:r>
              <a:rPr lang="ru-RU" sz="4800" b="1" i="1" dirty="0" smtClean="0"/>
              <a:t>ОФИЦИАЛЬНО-ДЕЛОВОЙ</a:t>
            </a:r>
          </a:p>
          <a:p>
            <a:pPr>
              <a:buFont typeface="Wingdings" pitchFamily="2" charset="2"/>
              <a:buChar char="v"/>
            </a:pPr>
            <a:r>
              <a:rPr lang="ru-RU" sz="4800" b="1" i="1" dirty="0" smtClean="0"/>
              <a:t>НАУЧНЫЙ</a:t>
            </a:r>
          </a:p>
          <a:p>
            <a:pPr>
              <a:buFont typeface="Wingdings" pitchFamily="2" charset="2"/>
              <a:buChar char="v"/>
            </a:pPr>
            <a:r>
              <a:rPr lang="ru-RU" sz="4800" b="1" i="1" dirty="0" smtClean="0"/>
              <a:t>ПУБЛИЦИСТИЧЕСКИЙ</a:t>
            </a:r>
            <a:endParaRPr lang="ru-RU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dirty="0" smtClean="0"/>
              <a:t>Типы речи</a:t>
            </a:r>
            <a:endParaRPr lang="ru-RU" sz="8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8000" b="1" i="1" dirty="0" smtClean="0"/>
              <a:t>Описание</a:t>
            </a:r>
          </a:p>
          <a:p>
            <a:pPr>
              <a:buFont typeface="Wingdings" pitchFamily="2" charset="2"/>
              <a:buChar char="v"/>
            </a:pPr>
            <a:r>
              <a:rPr lang="ru-RU" sz="8000" b="1" i="1" dirty="0" smtClean="0"/>
              <a:t>Повествование</a:t>
            </a:r>
          </a:p>
          <a:p>
            <a:pPr>
              <a:buFont typeface="Wingdings" pitchFamily="2" charset="2"/>
              <a:buChar char="v"/>
            </a:pPr>
            <a:r>
              <a:rPr lang="ru-RU" sz="8000" b="1" i="1" dirty="0" smtClean="0"/>
              <a:t>Рассуждение</a:t>
            </a:r>
            <a:endParaRPr lang="ru-RU" sz="8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dirty="0" smtClean="0"/>
              <a:t>Рассуждение</a:t>
            </a:r>
            <a:endParaRPr lang="ru-RU" sz="8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428736"/>
            <a:ext cx="72866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Тезис</a:t>
            </a:r>
            <a:r>
              <a:rPr lang="ru-RU" sz="3200" dirty="0" smtClean="0"/>
              <a:t>  - </a:t>
            </a:r>
            <a:r>
              <a:rPr lang="ru-RU" sz="3200" dirty="0" smtClean="0">
                <a:solidFill>
                  <a:srgbClr val="FFFF00"/>
                </a:solidFill>
              </a:rPr>
              <a:t>это та фраза, которая предложена  выпускнику в тексте задания</a:t>
            </a:r>
            <a:r>
              <a:rPr lang="ru-RU" sz="3200" b="1" dirty="0" smtClean="0">
                <a:solidFill>
                  <a:srgbClr val="FFFF00"/>
                </a:solidFill>
              </a:rPr>
              <a:t> + </a:t>
            </a:r>
            <a:r>
              <a:rPr lang="ru-RU" sz="3200" b="1" u="sng" dirty="0" smtClean="0">
                <a:solidFill>
                  <a:srgbClr val="FF0000"/>
                </a:solidFill>
              </a:rPr>
              <a:t>Комментарий</a:t>
            </a:r>
            <a:endParaRPr lang="ru-RU" sz="3200" u="sng" dirty="0" smtClean="0">
              <a:solidFill>
                <a:srgbClr val="FF0000"/>
              </a:solidFill>
            </a:endParaRPr>
          </a:p>
          <a:p>
            <a:r>
              <a:rPr lang="ru-RU" sz="3200" b="1" dirty="0" smtClean="0"/>
              <a:t>Аргументация</a:t>
            </a:r>
            <a:r>
              <a:rPr lang="ru-RU" sz="3200" dirty="0" smtClean="0"/>
              <a:t> ( доказательства, которые нужно привести в подтверждение высказанной мысли - </a:t>
            </a:r>
            <a:r>
              <a:rPr lang="ru-RU" sz="3200" dirty="0" smtClean="0">
                <a:solidFill>
                  <a:srgbClr val="FFFF00"/>
                </a:solidFill>
              </a:rPr>
              <a:t>номера предложений или цитаты из исходного текста). </a:t>
            </a:r>
          </a:p>
          <a:p>
            <a:r>
              <a:rPr lang="ru-RU" sz="3200" b="1" dirty="0" smtClean="0"/>
              <a:t>Вывод.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500042"/>
            <a:ext cx="70328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Структура сочинения</a:t>
            </a:r>
            <a:endParaRPr lang="ru-RU" sz="5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00042"/>
            <a:ext cx="8643998" cy="48320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4400" b="1" i="1" dirty="0" smtClean="0"/>
              <a:t>С2. Напишите сочинение-рассуждение, раскрывая смысл высказывания Константина Георгиевича Паустовского: </a:t>
            </a:r>
            <a:r>
              <a:rPr lang="ru-RU" sz="4400" b="1" i="1" dirty="0" smtClean="0">
                <a:solidFill>
                  <a:srgbClr val="FFFF00"/>
                </a:solidFill>
              </a:rPr>
              <a:t>«Нет ничего такого в жизни и в нашем сознании, чего  нельзя было бы передать русским словом»</a:t>
            </a:r>
            <a:endParaRPr lang="ru-RU" sz="44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ТЕЗИС.Вступление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Известный писатель Константин Паустовский утверждает:</a:t>
            </a:r>
            <a:r>
              <a:rPr lang="ru-RU" b="1" i="1" dirty="0" smtClean="0"/>
              <a:t> «Нет ничего такого в жизни и в нашем сознании, чего  нельзя было бы передать русским словом»</a:t>
            </a:r>
            <a:r>
              <a:rPr lang="ru-RU" dirty="0" smtClean="0"/>
              <a:t>. Как можно понять это высказывание? </a:t>
            </a:r>
          </a:p>
          <a:p>
            <a:r>
              <a:rPr lang="ru-RU" dirty="0" smtClean="0"/>
              <a:t> Не могу не согласиться с высказыванием К.Паустовского, который посвятил нашему родному языку эти строки: </a:t>
            </a:r>
            <a:r>
              <a:rPr lang="ru-RU" b="1" i="1" dirty="0" smtClean="0"/>
              <a:t>"Нет ничего такого в жизни и в нашем сознании, чего нельзя было бы передать русским словом".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Комментарий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714488"/>
            <a:ext cx="828680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/>
              <a:t>Комментарий – это рассуждение, пояснительное замечание по поводу чего-либо.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500042"/>
            <a:ext cx="84296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Слово многогранно: его можно рассматривать с разных сторон. Фонетика изучает звуковой состав слова,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морфемика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– морфологический состав, в морфологии слово  представлено как часть речи, в синтаксисе выясняется роль слова в построении синтаксических единиц.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комментария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02" y="1714488"/>
            <a:ext cx="83582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Действительно, русский язык принадлежит к числу наиболее развитых и богатейших языков мира. В чем же заключается его богатство</a:t>
            </a:r>
            <a:r>
              <a:rPr lang="ru-RU" sz="2400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Я согласен с его высказыванием. Русский язык – один из развитых языков мира. С помощью русского языка можно выразить самые прекрасные чувства.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Действительно, русский язык  - это один из  развитых языком мира.  С самого раннего детства человека сопровождает слово: ребенок еще не умеет говорить сам, он его слух ловит ласковое слово матери, колыбельную песню бабушки. Такие чувства, как любовь, забота, доброта, можно выразить при помощь слова.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dirty="0" smtClean="0">
                <a:latin typeface="+mn-lt"/>
              </a:rPr>
              <a:t>Аргументы +примеры</a:t>
            </a:r>
            <a:endParaRPr lang="ru-RU" sz="7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9296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Средства художественной выразительности:</a:t>
            </a:r>
          </a:p>
          <a:p>
            <a:pPr algn="ctr"/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фонетические;</a:t>
            </a:r>
          </a:p>
          <a:p>
            <a:pPr>
              <a:buFont typeface="Arial" pitchFamily="34" charset="0"/>
              <a:buChar char="•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морфологические;</a:t>
            </a:r>
          </a:p>
          <a:p>
            <a:pPr>
              <a:buFont typeface="Arial" pitchFamily="34" charset="0"/>
              <a:buChar char="•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словообразовательные;</a:t>
            </a:r>
          </a:p>
          <a:p>
            <a:pPr>
              <a:buFont typeface="Arial" pitchFamily="34" charset="0"/>
              <a:buChar char="•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лексические (тропы, синонимы);</a:t>
            </a:r>
          </a:p>
          <a:p>
            <a:pPr>
              <a:buFont typeface="Arial" pitchFamily="34" charset="0"/>
              <a:buChar char="•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синтаксические (фигуры</a:t>
            </a:r>
            <a:r>
              <a:rPr lang="ru-RU" dirty="0" smtClean="0"/>
              <a:t>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428604"/>
          <a:ext cx="8072494" cy="5563362"/>
        </p:xfrm>
        <a:graphic>
          <a:graphicData uri="http://schemas.openxmlformats.org/drawingml/2006/table">
            <a:tbl>
              <a:tblPr/>
              <a:tblGrid>
                <a:gridCol w="8072494"/>
              </a:tblGrid>
              <a:tr h="7068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0" b="1" dirty="0">
                          <a:latin typeface="+mn-lt"/>
                          <a:ea typeface="Times New Roman"/>
                          <a:cs typeface="Times New Roman"/>
                        </a:rPr>
                        <a:t>Тропы (лексические средства)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 smtClean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ЭПИТЕТ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 smtClean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СРАВНЕНИЕ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ФРАЗЕОЛОГИЗМ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РЯДЫ</a:t>
                      </a:r>
                      <a:r>
                        <a:rPr lang="ru-RU" sz="4800" b="1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СИНОНИМОВ</a:t>
                      </a:r>
                      <a:endParaRPr lang="ru-RU" sz="4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857232"/>
            <a:ext cx="828677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Задание В1</a:t>
            </a:r>
          </a:p>
          <a:p>
            <a:r>
              <a:rPr lang="ru-RU" sz="4800" b="1" u="sng" dirty="0" smtClean="0"/>
              <a:t>2 вариант  </a:t>
            </a:r>
            <a:r>
              <a:rPr lang="ru-RU" sz="4800" dirty="0" smtClean="0"/>
              <a:t>«срамить» - позорить, бесчестить, бесславить</a:t>
            </a:r>
          </a:p>
          <a:p>
            <a:r>
              <a:rPr lang="ru-RU" sz="4800" b="1" u="sng" dirty="0" smtClean="0"/>
              <a:t>4 вариант  </a:t>
            </a:r>
            <a:r>
              <a:rPr lang="ru-RU" sz="4800" dirty="0" smtClean="0"/>
              <a:t>«ошалело» – удивленно, изумленно, испуганно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71543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/>
              <a:t>Задание А3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2 вариант  </a:t>
            </a:r>
            <a:r>
              <a:rPr lang="ru-RU" sz="3600" dirty="0" smtClean="0"/>
              <a:t>сравнение «как оглашенные» =  </a:t>
            </a:r>
            <a:r>
              <a:rPr lang="ru-RU" sz="3600" dirty="0" err="1" smtClean="0"/>
              <a:t>разг.-сниж</a:t>
            </a:r>
            <a:r>
              <a:rPr lang="ru-RU" sz="3600" dirty="0" smtClean="0"/>
              <a:t>. Ведущий себя бестолково, шумно</a:t>
            </a:r>
          </a:p>
          <a:p>
            <a:r>
              <a:rPr lang="ru-RU" sz="3600" dirty="0" smtClean="0"/>
              <a:t>(предложение 37)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4 вариант </a:t>
            </a:r>
            <a:r>
              <a:rPr lang="ru-RU" sz="3600" dirty="0" smtClean="0"/>
              <a:t>фразеологизм «гнула спину»</a:t>
            </a:r>
            <a:r>
              <a:rPr lang="ru-RU" sz="3600" dirty="0" smtClean="0">
                <a:hlinkClick r:id="rId2"/>
              </a:rPr>
              <a:t> Гнуть (ломать) спину. 1</a:t>
            </a:r>
            <a:r>
              <a:rPr lang="ru-RU" sz="3600" dirty="0" smtClean="0"/>
              <a:t>. Разг. Устар. Ирон. Заискивающе, подобострастно кланяться.  2. Разг. Выполнять тяжёлую, изнурительную работу (предложение 37).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500042"/>
          <a:ext cx="8001056" cy="5727954"/>
        </p:xfrm>
        <a:graphic>
          <a:graphicData uri="http://schemas.openxmlformats.org/drawingml/2006/table">
            <a:tbl>
              <a:tblPr/>
              <a:tblGrid>
                <a:gridCol w="8001056"/>
              </a:tblGrid>
              <a:tr h="255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  <a:cs typeface="Times New Roman"/>
                        </a:rPr>
                        <a:t>Тропы (лексические </a:t>
                      </a:r>
                      <a:r>
                        <a:rPr lang="ru-RU" sz="2800" b="1" dirty="0" smtClean="0">
                          <a:latin typeface="+mn-lt"/>
                          <a:ea typeface="Times New Roman"/>
                          <a:cs typeface="Times New Roman"/>
                        </a:rPr>
                        <a:t>средства)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Разговорные</a:t>
                      </a:r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слова </a:t>
                      </a:r>
                      <a:r>
                        <a:rPr lang="ru-RU" sz="2800" b="1" dirty="0" smtClean="0"/>
                        <a:t>придают речи оттенок непринуждённости, оживляют текст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Сравнение</a:t>
                      </a:r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делает речь яркой и образной</a:t>
                      </a:r>
                      <a:endParaRPr lang="ru-RU" sz="28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204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Фразеологизм - 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придает </a:t>
                      </a:r>
                      <a:r>
                        <a:rPr lang="ru-RU" sz="2800" b="1" dirty="0" smtClean="0"/>
                        <a:t>высказыванию яркость и выразительность и с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луж</a:t>
                      </a:r>
                      <a:r>
                        <a:rPr lang="ru-RU" sz="2800" b="1" dirty="0" smtClean="0"/>
                        <a:t>ит средством создания образности ;выразить свои мысли и эмоции с наибольшей точностью;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Ряды однородных членов </a:t>
                      </a:r>
                      <a:r>
                        <a:rPr lang="ru-RU" sz="2800" dirty="0" smtClean="0"/>
                        <a:t>помогают автору полно и многогранно раскрыть душевное состояние своего героя.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0"/>
            <a:ext cx="892971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Как</a:t>
            </a:r>
            <a:r>
              <a:rPr kumimoji="0" lang="ru-RU" sz="3200" b="1" i="0" u="sng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Times New Roman" pitchFamily="18" charset="0"/>
              </a:rPr>
              <a:t>оформлять примеры в сочинении 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цитировать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предложение (если оно не очень длинное), при этом знаки препинания расставляются так же, как и в предложении с прямой речью, или же предложение заключается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скобки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некоторых случаях цитировать можно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всё предложение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его, ставя на месте пропущенных слов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многоточие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указывать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номера предложений без цитирования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(это делается в том случае, если предложение очень длинное).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 для того чтобы включение примеров не нарушало требование связности, можно использовать следующие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речевые клише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285860"/>
            <a:ext cx="87154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Текст </a:t>
            </a:r>
            <a:r>
              <a:rPr lang="ru-RU" dirty="0" smtClean="0"/>
              <a:t>Михаила Шолохова является </a:t>
            </a:r>
            <a:r>
              <a:rPr lang="ru-RU" dirty="0"/>
              <a:t>отрывком из художественного произведения, в котором возможно употребление слов разных стилей. В предложении </a:t>
            </a:r>
            <a:r>
              <a:rPr lang="ru-RU" dirty="0" smtClean="0"/>
              <a:t>21автор </a:t>
            </a:r>
            <a:r>
              <a:rPr lang="ru-RU" dirty="0"/>
              <a:t>использует разговорное слово </a:t>
            </a:r>
            <a:r>
              <a:rPr lang="ru-RU" dirty="0" smtClean="0"/>
              <a:t>«ошалело», </a:t>
            </a:r>
            <a:r>
              <a:rPr lang="ru-RU" dirty="0"/>
              <a:t>которое можно заменить стилистически нейтральным синонимом </a:t>
            </a:r>
            <a:r>
              <a:rPr lang="ru-RU" dirty="0" smtClean="0"/>
              <a:t>«удивленно»». </a:t>
            </a:r>
            <a:r>
              <a:rPr lang="ru-RU" b="1" u="sng" dirty="0"/>
              <a:t>Разговорные </a:t>
            </a:r>
            <a:r>
              <a:rPr lang="ru-RU" b="1" u="sng" dirty="0" smtClean="0"/>
              <a:t>слова </a:t>
            </a:r>
            <a:r>
              <a:rPr lang="ru-RU" b="1" u="sng" dirty="0"/>
              <a:t>придают речи оттенок непринуждённости, оживляют текст. </a:t>
            </a:r>
            <a:endParaRPr lang="ru-RU" b="1" u="sng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Текст Михаила Шолохова является отрывком из художественного произведения, в котором возможно употребление слов разных стилей. В предложении  44 автор использует разговорное слово «срамить», которое можно заменить стилистически нейтральным синонимом «бесчестить». </a:t>
            </a:r>
            <a:r>
              <a:rPr lang="ru-RU" b="1" u="sng" dirty="0" smtClean="0"/>
              <a:t>Разговорные слова придают речи оттенок непринуждённости, оживляют текст. 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Наш </a:t>
            </a:r>
            <a:r>
              <a:rPr lang="ru-RU" dirty="0"/>
              <a:t>язык очень богат синонимами — словами, имеющими общее значение и различающимися дополнительными оттенками или стилистической окраской. Синонимы привлекают пишущего или говоряще­го тем, что они позволяют с предельной точностью выразить мысль. Так, описывая </a:t>
            </a:r>
            <a:r>
              <a:rPr lang="ru-RU" dirty="0" smtClean="0"/>
              <a:t> состояние Лопахина  после  грубого отказа женщины дать ему соль и ведро автор использует синонимы «стыд, горечь, обида» (предложение 29), которые помогают автору полно и многогранно раскрыть душевное состояние своего героя.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142852"/>
            <a:ext cx="8358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u="sng" dirty="0" smtClean="0">
                <a:solidFill>
                  <a:srgbClr val="FF0000"/>
                </a:solidFill>
              </a:rPr>
              <a:t>Примеры аргументов</a:t>
            </a:r>
            <a:endParaRPr lang="ru-RU" sz="60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164134"/>
            <a:ext cx="807249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• Чтобы подтвердить сказанное, обратимся к … предложению текста.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i="1" dirty="0"/>
              <a:t>• Подтвердить данный аргумент  можно примером из …. предложения текста.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i="1" dirty="0"/>
              <a:t>• Справедливость этого вывода можно доказать на примере … предложения.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i="1" dirty="0"/>
              <a:t>• В подтверждение собственных выводов приведу пример из … предложения прочитанного мною текста.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i="1" dirty="0"/>
              <a:t>• Предложение № … подтверждает мысль о том, что … .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00100" y="285728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РЕЧЕВЫЕ КЛИШЕ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282" y="25360"/>
            <a:ext cx="8643998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Вывод должен быть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коротким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, но </a:t>
            </a: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ёмким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 по содержанию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логически </a:t>
            </a: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связан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 с предыдущим изложением 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не должен противоречить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ea typeface="Times New Roman" pitchFamily="18" charset="0"/>
                <a:cs typeface="Arial" pitchFamily="34" charset="0"/>
              </a:rPr>
              <a:t> по смыслу тезису и аргументам </a:t>
            </a:r>
          </a:p>
          <a:p>
            <a:pPr>
              <a:buFont typeface="Arial" pitchFamily="34" charset="0"/>
              <a:buChar char="•"/>
            </a:pPr>
            <a:r>
              <a:rPr lang="ru-RU" sz="3200" u="sng" dirty="0" smtClean="0"/>
              <a:t>вводные слова</a:t>
            </a:r>
            <a:r>
              <a:rPr lang="ru-RU" sz="3200" dirty="0" smtClean="0"/>
              <a:t>: </a:t>
            </a:r>
            <a:r>
              <a:rPr lang="ru-RU" sz="3200" i="1" dirty="0" smtClean="0"/>
              <a:t>итак, следовательно, значит, таким образом, мы пришли к выводу, подводя итог вышесказанному, делая выводы из вышеизложенных доказательств </a:t>
            </a:r>
            <a:r>
              <a:rPr lang="ru-RU" sz="3200" dirty="0" smtClean="0"/>
              <a:t> и т.д. </a:t>
            </a:r>
          </a:p>
          <a:p>
            <a:r>
              <a:rPr lang="ru-RU" sz="3200" dirty="0" smtClean="0"/>
              <a:t>Помните</a:t>
            </a:r>
            <a:r>
              <a:rPr lang="ru-RU" sz="3200" dirty="0"/>
              <a:t>, что вводные слова всегда выделяются </a:t>
            </a:r>
            <a:r>
              <a:rPr lang="ru-RU" sz="3200" u="sng" dirty="0"/>
              <a:t>запятой!</a:t>
            </a:r>
            <a:r>
              <a:rPr lang="ru-RU" sz="3200" dirty="0"/>
              <a:t/>
            </a:r>
            <a:br>
              <a:rPr lang="ru-RU" sz="3200" dirty="0"/>
            </a:b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u="sng" dirty="0" smtClean="0"/>
              <a:t>Вводные </a:t>
            </a:r>
            <a:r>
              <a:rPr lang="ru-RU" sz="4800" u="sng" dirty="0" smtClean="0"/>
              <a:t>слова</a:t>
            </a:r>
            <a:r>
              <a:rPr lang="ru-RU" sz="4800" dirty="0" smtClean="0"/>
              <a:t>: </a:t>
            </a:r>
            <a:endParaRPr lang="ru-RU" sz="4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142984"/>
            <a:ext cx="850109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400" i="1" dirty="0" smtClean="0"/>
              <a:t>итак</a:t>
            </a:r>
            <a:r>
              <a:rPr lang="ru-RU" sz="4400" i="1" dirty="0" smtClean="0"/>
              <a:t>, следовательно, значит, таким образом, мы пришли к выводу, подводя итог вышесказанному, делая выводы из вышеизложенных доказательств </a:t>
            </a:r>
            <a:r>
              <a:rPr lang="ru-RU" sz="4400" dirty="0" smtClean="0"/>
              <a:t> и т.д. </a:t>
            </a:r>
          </a:p>
          <a:p>
            <a:r>
              <a:rPr lang="ru-RU" sz="4400" dirty="0" smtClean="0"/>
              <a:t>Помните, что вводные слова всегда выделяются </a:t>
            </a:r>
            <a:r>
              <a:rPr lang="ru-RU" sz="4400" u="sng" dirty="0" smtClean="0"/>
              <a:t>запятой!</a:t>
            </a:r>
            <a:endParaRPr lang="ru-RU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Таким образом, русским словом можно не только назвать предметы, явления и действия, но и выразить чувства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Подводя итог вышесказанному, можно сделать вывод, что русской язык многогранен: он может при помощи слова не только назвать предметы и явления, выразить чувства, но и помочь создать образ персонажа произведения.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425</TotalTime>
  <Words>835</Words>
  <Application>Microsoft Office PowerPoint</Application>
  <PresentationFormat>Экран (4:3)</PresentationFormat>
  <Paragraphs>150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Сочинение – рассуждение  С2</vt:lpstr>
      <vt:lpstr>Ключи к тесту</vt:lpstr>
      <vt:lpstr>СТИЛИ РЕЧИ</vt:lpstr>
      <vt:lpstr>Типы речи</vt:lpstr>
      <vt:lpstr>Рассуждение</vt:lpstr>
      <vt:lpstr>Слайд 6</vt:lpstr>
      <vt:lpstr>Слайд 7</vt:lpstr>
      <vt:lpstr>ТЕЗИС.Вступление.</vt:lpstr>
      <vt:lpstr>Комментарий</vt:lpstr>
      <vt:lpstr>Слайд 10</vt:lpstr>
      <vt:lpstr>Примеры комментария</vt:lpstr>
      <vt:lpstr>Аргументы +примеры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Вводные слова: </vt:lpstr>
      <vt:lpstr>Вывод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Сочинение – рассуждение  С2</dc:title>
  <dc:creator>Your User Name</dc:creator>
  <cp:lastModifiedBy>Your User Name</cp:lastModifiedBy>
  <cp:revision>58</cp:revision>
  <dcterms:created xsi:type="dcterms:W3CDTF">2012-10-17T15:29:48Z</dcterms:created>
  <dcterms:modified xsi:type="dcterms:W3CDTF">2012-10-19T19:35:40Z</dcterms:modified>
</cp:coreProperties>
</file>