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6"/>
  </p:notesMasterIdLst>
  <p:handoutMasterIdLst>
    <p:handoutMasterId r:id="rId37"/>
  </p:handoutMasterIdLst>
  <p:sldIdLst>
    <p:sldId id="303" r:id="rId2"/>
    <p:sldId id="294" r:id="rId3"/>
    <p:sldId id="296" r:id="rId4"/>
    <p:sldId id="304" r:id="rId5"/>
    <p:sldId id="305" r:id="rId6"/>
    <p:sldId id="306" r:id="rId7"/>
    <p:sldId id="307" r:id="rId8"/>
    <p:sldId id="332" r:id="rId9"/>
    <p:sldId id="309" r:id="rId10"/>
    <p:sldId id="310" r:id="rId11"/>
    <p:sldId id="308" r:id="rId12"/>
    <p:sldId id="321" r:id="rId13"/>
    <p:sldId id="311" r:id="rId14"/>
    <p:sldId id="312" r:id="rId15"/>
    <p:sldId id="314" r:id="rId16"/>
    <p:sldId id="315" r:id="rId17"/>
    <p:sldId id="316" r:id="rId18"/>
    <p:sldId id="317" r:id="rId19"/>
    <p:sldId id="318" r:id="rId20"/>
    <p:sldId id="319" r:id="rId21"/>
    <p:sldId id="313" r:id="rId22"/>
    <p:sldId id="322" r:id="rId23"/>
    <p:sldId id="324" r:id="rId24"/>
    <p:sldId id="328" r:id="rId25"/>
    <p:sldId id="325" r:id="rId26"/>
    <p:sldId id="326" r:id="rId27"/>
    <p:sldId id="327" r:id="rId28"/>
    <p:sldId id="320" r:id="rId29"/>
    <p:sldId id="333" r:id="rId30"/>
    <p:sldId id="323" r:id="rId31"/>
    <p:sldId id="329" r:id="rId32"/>
    <p:sldId id="330" r:id="rId33"/>
    <p:sldId id="331" r:id="rId34"/>
    <p:sldId id="302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0000"/>
    <a:srgbClr val="99FF99"/>
    <a:srgbClr val="66FF99"/>
    <a:srgbClr val="FFCC66"/>
    <a:srgbClr val="FF3300"/>
    <a:srgbClr val="00FFCC"/>
    <a:srgbClr val="00CC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71" autoAdjust="0"/>
    <p:restoredTop sz="95986" autoAdjust="0"/>
  </p:normalViewPr>
  <p:slideViewPr>
    <p:cSldViewPr>
      <p:cViewPr varScale="1">
        <p:scale>
          <a:sx n="87" d="100"/>
          <a:sy n="87" d="100"/>
        </p:scale>
        <p:origin x="-72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хлеб ты больше  любишь?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Черный</c:v>
                </c:pt>
                <c:pt idx="1">
                  <c:v>Белый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</c:v>
                </c:pt>
                <c:pt idx="1">
                  <c:v>23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2058333333333335"/>
          <c:y val="0.46984079724409539"/>
          <c:w val="0.27941666666666737"/>
          <c:h val="0.45119340551181103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часто ваша семья покупает хлеб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Каждый день</c:v>
                </c:pt>
                <c:pt idx="1">
                  <c:v>Через день</c:v>
                </c:pt>
                <c:pt idx="2">
                  <c:v>Один-два раза в неделю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</c:v>
                </c:pt>
                <c:pt idx="1">
                  <c:v>19</c:v>
                </c:pt>
                <c:pt idx="2">
                  <c:v>18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Что вы делаете с оставшимся хлебом?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Собираем крошки, кормим птиц</c:v>
                </c:pt>
                <c:pt idx="1">
                  <c:v>Убираем до следующего раза</c:v>
                </c:pt>
                <c:pt idx="2">
                  <c:v>Весь доедаем</c:v>
                </c:pt>
                <c:pt idx="3">
                  <c:v>Делаем сухарики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5</c:v>
                </c:pt>
                <c:pt idx="2">
                  <c:v>10</c:v>
                </c:pt>
                <c:pt idx="3">
                  <c:v>14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4813533464566964"/>
          <c:y val="0.27334596456692911"/>
          <c:w val="0.35186466535433186"/>
          <c:h val="0.72665403543307283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хлеб полезнее?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Чёрный</c:v>
                </c:pt>
                <c:pt idx="1">
                  <c:v>Белый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</c:v>
                </c:pt>
                <c:pt idx="1">
                  <c:v>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8039166666666665"/>
          <c:y val="0.38643159448818876"/>
          <c:w val="0.19608333333333341"/>
          <c:h val="0.14926181102362204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Знаете ли вы пословицы и поговорки о хлебе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Да 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47</c:v>
                </c:pt>
                <c:pt idx="1">
                  <c:v>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87379166666666797"/>
          <c:y val="0.42561909448818874"/>
          <c:w val="0.11370833333333333"/>
          <c:h val="0.14613681102362205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Любишь ли ты хлеб?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 очень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</c:v>
                </c:pt>
                <c:pt idx="1">
                  <c:v>8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7897916666666733"/>
          <c:y val="0.38643159448818876"/>
          <c:w val="0.20852083333333341"/>
          <c:h val="0.14926181102362204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http://www.o-detstve.ru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5CE6-9D44-41E1-B7AD-3EC5F047A0F9}" type="datetimeFigureOut">
              <a:rPr lang="ru-RU" smtClean="0"/>
              <a:pPr/>
              <a:t>22.11.2005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C436D-EEFA-4CCC-A681-4CDDCE1F42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048658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en-US" smtClean="0"/>
              <a:t>http://www.o-detstve.ru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933D06C-8F9F-4F14-9EFE-377D51DF86B1}" type="datetimeFigureOut">
              <a:rPr lang="ru-RU"/>
              <a:pPr>
                <a:defRPr/>
              </a:pPr>
              <a:t>22.11.2005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78C4141-9772-4393-9AF8-BB10AFA37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142943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6506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http://www.o-detstve.ru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897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365D3-3A1E-4558-BDBF-016BD092D3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A77B9-7ECF-4430-BBB9-7A9DB8D6AE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AB9D9-C5D9-4A75-90D8-2155F60C4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62AB3-A1C8-454E-BA4A-B2D6BA21B0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826FE-BB55-49C1-93DD-25CEF30EF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485FB-6A15-4712-B4A6-9C84163E8B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822D3-DBDE-4447-B38A-59DE142F11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68BB0-573E-4EA3-A2C8-1F50AF248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642DD-4E55-463A-845F-D685CD3C5E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9C477-2F4D-4DDF-AB09-89703C84A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95578-67C8-4B6A-8512-F3B2C8F1A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IV Всероссийская дистанционная конференция «Проектная деятельность в образовательном учреждении»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6DC4A52-086B-4C97-A40D-D2AEE51CD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2" r:id="rId2"/>
    <p:sldLayoutId id="214748371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12" r:id="rId9"/>
    <p:sldLayoutId id="2147483708" r:id="rId10"/>
    <p:sldLayoutId id="214748370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&#1053;&#1048;&#1050;&#1048;&#1058;&#1040;\&#1040;&#1055;&#1056;&#1045;&#1051;&#1068;\&#1061;&#1051;&#1045;&#1041;.asf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920880" cy="549208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i="1" dirty="0" smtClean="0">
                <a:solidFill>
                  <a:srgbClr val="FF0000"/>
                </a:solidFill>
              </a:rPr>
              <a:t>Исследовательский проект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>
                <a:solidFill>
                  <a:srgbClr val="FF0000"/>
                </a:solidFill>
              </a:rPr>
              <a:t/>
            </a:r>
            <a:br>
              <a:rPr lang="ru-RU" sz="2800" i="1" dirty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4400" i="1" dirty="0" smtClean="0">
                <a:solidFill>
                  <a:srgbClr val="FF0000"/>
                </a:solidFill>
              </a:rPr>
              <a:t>«Хлеб – всему голова!»</a:t>
            </a:r>
            <a:br>
              <a:rPr lang="ru-RU" sz="4400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                        </a:t>
            </a:r>
            <a:r>
              <a:rPr lang="ru-RU" sz="2400" i="1" dirty="0" smtClean="0">
                <a:solidFill>
                  <a:srgbClr val="FF0000"/>
                </a:solidFill>
              </a:rPr>
              <a:t>ученика 1 класса А</a:t>
            </a:r>
            <a:br>
              <a:rPr lang="ru-RU" sz="2400" i="1" dirty="0" smtClean="0">
                <a:solidFill>
                  <a:srgbClr val="FF0000"/>
                </a:solidFill>
              </a:rPr>
            </a:b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699792" y="5013176"/>
            <a:ext cx="5292064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 marL="1783080" lvl="6" indent="0" algn="r">
              <a:buFont typeface="Georgia" pitchFamily="18" charset="0"/>
              <a:buNone/>
              <a:defRPr/>
            </a:pPr>
            <a:r>
              <a:rPr lang="ru-RU" sz="2800" i="1" dirty="0" err="1" smtClean="0">
                <a:solidFill>
                  <a:srgbClr val="00B0F0"/>
                </a:solidFill>
              </a:rPr>
              <a:t>Дикоцкого</a:t>
            </a:r>
            <a:r>
              <a:rPr lang="ru-RU" sz="2800" i="1" dirty="0" smtClean="0">
                <a:solidFill>
                  <a:srgbClr val="00B0F0"/>
                </a:solidFill>
              </a:rPr>
              <a:t> Никиты</a:t>
            </a:r>
            <a:endParaRPr lang="ru-RU" sz="2800" i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28600"/>
            <a:ext cx="6512511" cy="9144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Хлеб </a:t>
            </a:r>
            <a:r>
              <a:rPr lang="ru-RU" dirty="0" smtClean="0">
                <a:solidFill>
                  <a:srgbClr val="0070C0"/>
                </a:solidFill>
              </a:rPr>
              <a:t>-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всему голова!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029200"/>
            <a:ext cx="8077200" cy="1096963"/>
          </a:xfrm>
        </p:spPr>
        <p:txBody>
          <a:bodyPr rtlCol="0">
            <a:normAutofit/>
          </a:bodyPr>
          <a:lstStyle/>
          <a:p>
            <a:pPr marL="45720" indent="0" algn="ctr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i="1" dirty="0">
                <a:solidFill>
                  <a:srgbClr val="C00000"/>
                </a:solidFill>
              </a:rPr>
              <a:t>Но откуда же берется </a:t>
            </a:r>
            <a:r>
              <a:rPr lang="ru-RU" sz="3200" i="1" dirty="0" smtClean="0">
                <a:solidFill>
                  <a:srgbClr val="C00000"/>
                </a:solidFill>
              </a:rPr>
              <a:t>хлеб</a:t>
            </a:r>
            <a:r>
              <a:rPr lang="ru-RU" sz="3200" i="1" dirty="0">
                <a:solidFill>
                  <a:srgbClr val="C00000"/>
                </a:solidFill>
              </a:rPr>
              <a:t>? 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1524000"/>
            <a:ext cx="4419600" cy="3124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" y="2895600"/>
            <a:ext cx="3238500" cy="329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295400"/>
            <a:ext cx="4114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/>
              <a:t>Вопросов у меня стало еще </a:t>
            </a:r>
            <a:r>
              <a:rPr lang="ru-RU" dirty="0" smtClean="0"/>
              <a:t>больше…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197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3346450" cy="347503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Может быть, хлеб растет на земле, как арбуз или дыня? </a:t>
            </a:r>
          </a:p>
          <a:p>
            <a:pPr marL="44450" indent="0" eaLnBrk="1" hangingPunct="1">
              <a:buFont typeface="Georgia" pitchFamily="18" charset="0"/>
              <a:buNone/>
            </a:pPr>
            <a:endParaRPr lang="ru-RU" smtClean="0"/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Или, может, он растет под землей, как картошка? </a:t>
            </a:r>
          </a:p>
        </p:txBody>
      </p:sp>
      <p:sp>
        <p:nvSpPr>
          <p:cNvPr id="8198" name="Объект 3"/>
          <p:cNvSpPr>
            <a:spLocks noGrp="1"/>
          </p:cNvSpPr>
          <p:nvPr>
            <p:ph sz="quarter" idx="14"/>
          </p:nvPr>
        </p:nvSpPr>
        <p:spPr>
          <a:xfrm>
            <a:off x="4645025" y="731838"/>
            <a:ext cx="3346450" cy="347503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dirty="0" smtClean="0"/>
              <a:t>Я стал приставать к взрослым с этими вопросами, и мне показали колоски, которые мы собрали летом в поле, и сказали "Вот хлеб".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4868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роблема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1268760"/>
            <a:ext cx="3024336" cy="576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142936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роектирование</a:t>
            </a:r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267744" y="1988840"/>
            <a:ext cx="3888432" cy="86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411760" y="2172290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Поиск информации 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466686" y="290771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родукт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466686" y="369248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 smtClean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резентация</a:t>
            </a:r>
            <a:endParaRPr lang="ru-RU" sz="3200" b="1" dirty="0">
              <a:ln w="19050">
                <a:solidFill>
                  <a:srgbClr val="002060"/>
                </a:solidFill>
              </a:ln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80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403648" y="-1179514"/>
            <a:ext cx="6336706" cy="8928991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</p:pic>
      <p:sp>
        <p:nvSpPr>
          <p:cNvPr id="4" name="WordArt 2" descr="«Крапива»"/>
          <p:cNvSpPr>
            <a:spLocks noChangeArrowheads="1" noChangeShapeType="1" noTextEdit="1"/>
          </p:cNvSpPr>
          <p:nvPr/>
        </p:nvSpPr>
        <p:spPr bwMode="auto">
          <a:xfrm>
            <a:off x="755576" y="2276872"/>
            <a:ext cx="7848872" cy="151216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200" kern="10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</a:rPr>
              <a:t>" Хлеб - всему голова</a:t>
            </a:r>
            <a:r>
              <a:rPr lang="ru-RU" sz="3200" kern="10" spc="0" dirty="0" smtClean="0">
                <a:ln w="38100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"</a:t>
            </a:r>
            <a:endParaRPr lang="ru-RU" sz="3200" kern="10" spc="0" dirty="0">
              <a:ln w="38100">
                <a:solidFill>
                  <a:srgbClr val="E36C0A"/>
                </a:solidFill>
                <a:round/>
                <a:headEnd/>
                <a:tailEnd/>
              </a:ln>
              <a:solidFill>
                <a:schemeClr val="accent6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289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764704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" indent="22860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u="heavy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работы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marL="342900" marR="889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выяснить роль хлеба в жизни человека, </a:t>
            </a:r>
          </a:p>
          <a:p>
            <a:pPr marL="342900" marR="889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узнать, почему хлеб должен быть на нашем столе каждый день.</a:t>
            </a:r>
            <a:endParaRPr lang="ru-RU" sz="2400" b="1" dirty="0">
              <a:solidFill>
                <a:schemeClr val="bg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6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3668395" cy="3041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5246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04664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u="heavy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marR="889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8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ознакомиться со статьями о хлебе в первоисточниках;</a:t>
            </a:r>
          </a:p>
          <a:p>
            <a:pPr marL="342900" marR="889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8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узнать о различных видах хлеба; </a:t>
            </a:r>
          </a:p>
          <a:p>
            <a:pPr marL="342900" marR="889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8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собрать и изучить информацию об отношении людей к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хлебу;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89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8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показать значение хлеба в жизни человека;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688340" algn="l"/>
              </a:tabLs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испечь хлеб.</a:t>
            </a:r>
            <a:endParaRPr lang="ru-RU" sz="2400" b="1" dirty="0">
              <a:solidFill>
                <a:schemeClr val="bg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 descr="2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933056"/>
            <a:ext cx="1666875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9419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7282" y="1348636"/>
            <a:ext cx="77768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2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анализ литературы и материалов Интернета по теме;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2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наблюдение;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2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анкетирование;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2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интервьюирование.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476672"/>
            <a:ext cx="59766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</a:t>
            </a:r>
            <a:r>
              <a:rPr lang="ru-RU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етоды </a:t>
            </a:r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исследования: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29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3356456"/>
              </p:ext>
            </p:extLst>
          </p:nvPr>
        </p:nvGraphicFramePr>
        <p:xfrm>
          <a:off x="467545" y="1121148"/>
          <a:ext cx="6890539" cy="5188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959"/>
                <a:gridCol w="5102930"/>
                <a:gridCol w="1301650"/>
              </a:tblGrid>
              <a:tr h="6618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Определение темы, названия, цели и задач исследования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сентябрь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695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Изучение литературы о хлебе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70C0"/>
                          </a:solidFill>
                          <a:effectLst/>
                        </a:rPr>
                        <a:t>октябрь, ноябрь</a:t>
                      </a:r>
                      <a:endParaRPr lang="ru-RU" sz="1800" b="1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695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Анкетирование детей и взрослых. Обработка анкетных данных. 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70C0"/>
                          </a:solidFill>
                          <a:effectLst/>
                        </a:rPr>
                        <a:t>декабрь</a:t>
                      </a:r>
                      <a:endParaRPr lang="ru-RU" sz="1800" b="1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695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Посещение пекарни в деревне </a:t>
                      </a:r>
                      <a:r>
                        <a:rPr lang="ru-RU" sz="1800" b="1" dirty="0" err="1">
                          <a:solidFill>
                            <a:srgbClr val="0070C0"/>
                          </a:solidFill>
                          <a:effectLst/>
                        </a:rPr>
                        <a:t>Ольхово</a:t>
                      </a: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. Проведение фотосъёмки.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январь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6618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Беседа с педагогом дополнительного образования СЮН 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февраль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3475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70C0"/>
                          </a:solidFill>
                          <a:effectLst/>
                        </a:rPr>
                        <a:t>Выпекание хлеба</a:t>
                      </a:r>
                      <a:endParaRPr lang="ru-RU" sz="1800" b="1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март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3475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70C0"/>
                          </a:solidFill>
                          <a:effectLst/>
                        </a:rPr>
                        <a:t>Подготовка, выступления, презентации</a:t>
                      </a:r>
                      <a:endParaRPr lang="ru-RU" sz="1800" b="1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апрель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  <a:tr h="3475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70C0"/>
                          </a:solidFill>
                          <a:effectLst/>
                        </a:rPr>
                        <a:t>Подведение итогов работы</a:t>
                      </a:r>
                      <a:endParaRPr lang="ru-RU" sz="1800" b="1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70C0"/>
                          </a:solidFill>
                          <a:effectLst/>
                        </a:rPr>
                        <a:t>май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696" marR="67696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85786" y="714356"/>
            <a:ext cx="69437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План работы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214290"/>
            <a:ext cx="750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этап </a:t>
            </a:r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подготовительный</a:t>
            </a:r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2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620688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4F81B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II </a:t>
            </a:r>
            <a:r>
              <a:rPr lang="ru-RU" sz="2000" b="1" dirty="0">
                <a:solidFill>
                  <a:srgbClr val="4F81B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 – практический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2.1. Ознакомление с литературой по данной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проблематике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/>
              <a:t>2.2. Анкетирование детей и взрослых. Обработка анкетных данных</a:t>
            </a:r>
            <a:endParaRPr lang="ru-RU" sz="1600" dirty="0"/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/>
              <a:t>2.3. Наблюдение</a:t>
            </a:r>
            <a:endParaRPr lang="ru-RU" sz="1600" dirty="0"/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/>
              <a:t>2.4. Мнение специалиста о важности хлеба для здоровья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/>
              <a:t>2.5</a:t>
            </a:r>
            <a:r>
              <a:rPr lang="ru-RU" sz="1600" b="1" dirty="0"/>
              <a:t>. Беседа с педагогом дополнительного образования СЮН </a:t>
            </a:r>
            <a:endParaRPr lang="ru-RU" sz="1600" dirty="0"/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9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Valera\Downloads\DSC_16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57156"/>
            <a:ext cx="3066733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Оля\AppData\Local\Temp\Rar$DI02.296\DSC_16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3321050" cy="2211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1477" y="428604"/>
            <a:ext cx="3136432" cy="23523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39552" y="335699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Поиск информации</a:t>
            </a:r>
            <a:endParaRPr lang="ru-RU" sz="3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51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168352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583305" cy="2658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67544" y="3645024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 дыму ленинградское </a:t>
            </a:r>
            <a:r>
              <a:rPr lang="ru-RU" b="1" dirty="0" smtClean="0"/>
              <a:t>небо.</a:t>
            </a:r>
            <a:endParaRPr lang="ru-RU" b="1" dirty="0"/>
          </a:p>
          <a:p>
            <a:r>
              <a:rPr lang="ru-RU" b="1" dirty="0"/>
              <a:t>Но горше смертельных ран</a:t>
            </a:r>
          </a:p>
          <a:p>
            <a:r>
              <a:rPr lang="ru-RU" b="1" dirty="0"/>
              <a:t>Тяжелого хлеба, блокадного хлеба</a:t>
            </a:r>
          </a:p>
          <a:p>
            <a:r>
              <a:rPr lang="ru-RU" b="1" dirty="0"/>
              <a:t>Сто двадцать пять грамм.</a:t>
            </a:r>
          </a:p>
          <a:p>
            <a:r>
              <a:rPr lang="ru-RU" b="1" dirty="0"/>
              <a:t>Блокадный хлеб со слезой пополам.</a:t>
            </a:r>
          </a:p>
          <a:p>
            <a:r>
              <a:rPr lang="ru-RU" b="1" dirty="0"/>
              <a:t>Кто ел его, о нем не забывает.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428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332656"/>
            <a:ext cx="7356309" cy="5517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C:\Users\Valera\AppData\Local\Temp\Rar$DIa0.002\ХЛЕБ 09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2656"/>
            <a:ext cx="5940425" cy="3956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23528" y="5226087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Изделия хлебопекарни д.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Ольхово</a:t>
            </a:r>
            <a:endParaRPr lang="ru-RU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432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260648"/>
            <a:ext cx="453650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Анкета: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ru-RU" sz="1100" b="1" dirty="0"/>
              <a:t>Любишь ли ты хлеб?</a:t>
            </a:r>
            <a:endParaRPr lang="ru-RU" sz="1100" dirty="0"/>
          </a:p>
          <a:p>
            <a:pPr lvl="0"/>
            <a:r>
              <a:rPr lang="ru-RU" sz="1100" dirty="0"/>
              <a:t>Да</a:t>
            </a:r>
          </a:p>
          <a:p>
            <a:pPr lvl="0"/>
            <a:r>
              <a:rPr lang="ru-RU" sz="1100" dirty="0"/>
              <a:t>Нет</a:t>
            </a:r>
          </a:p>
          <a:p>
            <a:pPr lvl="0"/>
            <a:r>
              <a:rPr lang="ru-RU" sz="1100" dirty="0"/>
              <a:t> Не очень</a:t>
            </a:r>
          </a:p>
          <a:p>
            <a:pPr lvl="0"/>
            <a:r>
              <a:rPr lang="ru-RU" sz="1100" b="1" dirty="0"/>
              <a:t>Какой хлеб ты больше любишь: чёрный или белый?</a:t>
            </a:r>
            <a:endParaRPr lang="ru-RU" sz="1100" dirty="0"/>
          </a:p>
          <a:p>
            <a:pPr lvl="0"/>
            <a:r>
              <a:rPr lang="ru-RU" sz="1100" dirty="0"/>
              <a:t>Чёрный</a:t>
            </a:r>
          </a:p>
          <a:p>
            <a:pPr lvl="0"/>
            <a:r>
              <a:rPr lang="ru-RU" sz="1100" dirty="0"/>
              <a:t>Белый</a:t>
            </a:r>
          </a:p>
          <a:p>
            <a:pPr lvl="0"/>
            <a:r>
              <a:rPr lang="ru-RU" sz="1100" b="1" dirty="0"/>
              <a:t>Как часто ваша семья покупает хлеб?</a:t>
            </a:r>
            <a:endParaRPr lang="ru-RU" sz="1100" dirty="0"/>
          </a:p>
          <a:p>
            <a:pPr lvl="0"/>
            <a:r>
              <a:rPr lang="ru-RU" sz="1100" dirty="0"/>
              <a:t>Каждый день</a:t>
            </a:r>
          </a:p>
          <a:p>
            <a:pPr lvl="0"/>
            <a:r>
              <a:rPr lang="ru-RU" sz="1100" dirty="0"/>
              <a:t>Через день</a:t>
            </a:r>
          </a:p>
          <a:p>
            <a:pPr lvl="0"/>
            <a:r>
              <a:rPr lang="ru-RU" sz="1100" dirty="0"/>
              <a:t>Один-два раза в неделю</a:t>
            </a:r>
          </a:p>
          <a:p>
            <a:pPr lvl="0"/>
            <a:r>
              <a:rPr lang="ru-RU" sz="1100" b="1" dirty="0"/>
              <a:t>Сколько хлеба вы покупаете?</a:t>
            </a:r>
            <a:endParaRPr lang="ru-RU" sz="1100" dirty="0"/>
          </a:p>
          <a:p>
            <a:r>
              <a:rPr lang="ru-RU" sz="1100" b="1" dirty="0"/>
              <a:t> </a:t>
            </a:r>
            <a:endParaRPr lang="ru-RU" sz="1100" dirty="0"/>
          </a:p>
          <a:p>
            <a:pPr lvl="0"/>
            <a:r>
              <a:rPr lang="ru-RU" sz="1100" b="1" dirty="0"/>
              <a:t>Что вы делаете с оставшимся хлебом?</a:t>
            </a:r>
            <a:endParaRPr lang="ru-RU" sz="1100" dirty="0"/>
          </a:p>
          <a:p>
            <a:pPr lvl="0"/>
            <a:r>
              <a:rPr lang="ru-RU" sz="1100" dirty="0"/>
              <a:t>Весь доедаем</a:t>
            </a:r>
          </a:p>
          <a:p>
            <a:pPr lvl="0"/>
            <a:r>
              <a:rPr lang="ru-RU" sz="1100" dirty="0"/>
              <a:t>Делаем сухарики</a:t>
            </a:r>
          </a:p>
          <a:p>
            <a:pPr lvl="0"/>
            <a:r>
              <a:rPr lang="ru-RU" sz="1100" dirty="0"/>
              <a:t>Убираем до следующего раза</a:t>
            </a:r>
          </a:p>
          <a:p>
            <a:pPr lvl="0"/>
            <a:r>
              <a:rPr lang="ru-RU" sz="1100" dirty="0"/>
              <a:t>Собираем крошки и кормим птиц</a:t>
            </a:r>
          </a:p>
          <a:p>
            <a:pPr lvl="0"/>
            <a:r>
              <a:rPr lang="ru-RU" sz="1100" b="1" dirty="0"/>
              <a:t>Какой хл6еб полезнее?</a:t>
            </a:r>
            <a:endParaRPr lang="ru-RU" sz="1100" dirty="0"/>
          </a:p>
          <a:p>
            <a:pPr lvl="0"/>
            <a:r>
              <a:rPr lang="ru-RU" sz="1100" dirty="0"/>
              <a:t>Чёрный</a:t>
            </a:r>
          </a:p>
          <a:p>
            <a:pPr lvl="0"/>
            <a:r>
              <a:rPr lang="ru-RU" sz="1100" dirty="0"/>
              <a:t>Белый</a:t>
            </a:r>
          </a:p>
          <a:p>
            <a:pPr lvl="0"/>
            <a:r>
              <a:rPr lang="ru-RU" sz="1100" b="1" dirty="0"/>
              <a:t>Важен ли хлеб для нашего организма?</a:t>
            </a:r>
            <a:endParaRPr lang="ru-RU" sz="1100" dirty="0"/>
          </a:p>
          <a:p>
            <a:pPr lvl="0"/>
            <a:r>
              <a:rPr lang="ru-RU" sz="1100" dirty="0"/>
              <a:t>Да</a:t>
            </a:r>
          </a:p>
          <a:p>
            <a:pPr lvl="0"/>
            <a:r>
              <a:rPr lang="ru-RU" sz="1100" dirty="0"/>
              <a:t>Нет</a:t>
            </a:r>
          </a:p>
          <a:p>
            <a:pPr lvl="0"/>
            <a:r>
              <a:rPr lang="ru-RU" sz="1100" b="1" dirty="0"/>
              <a:t> Знаете ли вы пословицы и поговорки о хлебе?</a:t>
            </a:r>
            <a:endParaRPr lang="ru-RU" sz="1100" dirty="0"/>
          </a:p>
          <a:p>
            <a:pPr lvl="0"/>
            <a:r>
              <a:rPr lang="ru-RU" sz="1100" dirty="0"/>
              <a:t>Да (напишите, какую)</a:t>
            </a:r>
          </a:p>
          <a:p>
            <a:pPr lvl="0"/>
            <a:r>
              <a:rPr lang="ru-RU" sz="1100" dirty="0"/>
              <a:t>Нет</a:t>
            </a:r>
          </a:p>
          <a:p>
            <a:pPr lvl="0"/>
            <a:r>
              <a:rPr lang="ru-RU" sz="1100" b="1" dirty="0"/>
              <a:t>Есть ли музей хлеба в нашей стране?</a:t>
            </a:r>
            <a:endParaRPr lang="ru-RU" sz="1100" dirty="0"/>
          </a:p>
          <a:p>
            <a:pPr lvl="0"/>
            <a:r>
              <a:rPr lang="ru-RU" sz="1100" dirty="0"/>
              <a:t>Да (Где находится?)</a:t>
            </a:r>
          </a:p>
          <a:p>
            <a:pPr lvl="0"/>
            <a:r>
              <a:rPr lang="ru-RU" sz="1100" dirty="0"/>
              <a:t>Нет</a:t>
            </a:r>
          </a:p>
          <a:p>
            <a:pPr lvl="0"/>
            <a:r>
              <a:rPr lang="ru-RU" sz="1100" b="1" dirty="0"/>
              <a:t>Читали ли вы произведения о хлебе?</a:t>
            </a:r>
            <a:endParaRPr lang="ru-RU" sz="1100" dirty="0"/>
          </a:p>
          <a:p>
            <a:pPr lvl="0"/>
            <a:r>
              <a:rPr lang="ru-RU" sz="1100" dirty="0"/>
              <a:t>Да (Какие?)</a:t>
            </a:r>
          </a:p>
          <a:p>
            <a:pPr lvl="0"/>
            <a:r>
              <a:rPr lang="ru-RU" sz="1100" dirty="0"/>
              <a:t>Нет</a:t>
            </a:r>
          </a:p>
          <a:p>
            <a:endParaRPr lang="ru-RU" sz="11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8604"/>
            <a:ext cx="2847663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G:\НИКИТА\ФОТО НИКИТА\P10802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214686"/>
            <a:ext cx="2847663" cy="20865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5898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14348" y="1357298"/>
          <a:ext cx="766763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4982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22848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213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7070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760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remlin-izmailovo.com/sites/default/files/izm/territorija/dsc_3789-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3888432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23841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центре русской культуры «Кремль в Измайлово»  есть уникальный </a:t>
            </a:r>
            <a:r>
              <a:rPr lang="ru-RU" b="1" dirty="0"/>
              <a:t>Музей хлеба</a:t>
            </a:r>
            <a:r>
              <a:rPr lang="ru-RU" dirty="0"/>
              <a:t>. Здесь Вы узнаете историю этого русского продукта, технику его производства и особые рецептуры.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3645024"/>
            <a:ext cx="4680520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9400837"/>
              </p:ext>
            </p:extLst>
          </p:nvPr>
        </p:nvGraphicFramePr>
        <p:xfrm>
          <a:off x="4788024" y="4370052"/>
          <a:ext cx="4104456" cy="563880"/>
        </p:xfrm>
        <a:graphic>
          <a:graphicData uri="http://schemas.openxmlformats.org/drawingml/2006/table">
            <a:tbl>
              <a:tblPr/>
              <a:tblGrid>
                <a:gridCol w="4104456"/>
              </a:tblGrid>
              <a:tr h="508533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2D4C4F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1700" dirty="0">
                          <a:solidFill>
                            <a:srgbClr val="2D4C4F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2000" b="1" dirty="0">
                          <a:solidFill>
                            <a:srgbClr val="2D4C4F"/>
                          </a:solidFill>
                          <a:effectLst/>
                          <a:latin typeface="Times New Roman" panose="02020603050405020304" pitchFamily="18" charset="0"/>
                        </a:rPr>
                        <a:t>Санкт-Петербургский музей хлеба</a:t>
                      </a:r>
                      <a:endParaRPr lang="ru-RU" sz="2000" b="1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Экскурси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18916"/>
            <a:ext cx="4176464" cy="32701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760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687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Мои наблюдения </a:t>
            </a: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«Как образовывается на хлебе плесень»</a:t>
            </a:r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Рисунок 3" descr="C:\Users\Valera\Desktop\хлеб\опыт 1 - плесень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756" y="1514488"/>
            <a:ext cx="2066028" cy="1640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Valera\Desktop\хлеб\опыт 1 - плесень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3769" y="1514488"/>
            <a:ext cx="1842770" cy="1640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Valera\Desktop\хлеб\опыт 1 - плесень 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14488"/>
            <a:ext cx="2058794" cy="1640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Valera\Desktop\хлеб\опыт 1 - плесень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488" y="4221088"/>
            <a:ext cx="2083296" cy="17884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C:\Users\Valera\Desktop\хлеб\опыт 1 - плесень 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3768" y="4221088"/>
            <a:ext cx="2002327" cy="1768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C:\Users\Valera\Desktop\хлеб\опыт 1 - плесень 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2079" y="4221088"/>
            <a:ext cx="2044900" cy="1758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0989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«Как происходит высыхание хлеба</a:t>
            </a:r>
            <a:r>
              <a:rPr lang="ru-RU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</a:t>
            </a:r>
            <a:endParaRPr lang="ru-RU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 descr="C:\Users\Valera\Desktop\хлеб\опыт 2 - засушенный хлеб 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960440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Valera\Desktop\хлеб\опыт 2 - засушенный хлеб 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24944"/>
            <a:ext cx="3456384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5915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73448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Проведение </a:t>
            </a:r>
            <a:r>
              <a:rPr lang="ru-RU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экспериментов</a:t>
            </a:r>
            <a:endParaRPr lang="ru-RU" sz="3200" b="1" dirty="0" smtClean="0"/>
          </a:p>
          <a:p>
            <a:pPr algn="ctr"/>
            <a:r>
              <a:rPr lang="ru-RU" u="dbl" dirty="0"/>
              <a:t>№1. «Наличие крахмала»</a:t>
            </a:r>
            <a:endParaRPr lang="ru-RU" dirty="0"/>
          </a:p>
          <a:p>
            <a:pPr algn="ctr"/>
            <a:endParaRPr lang="ru-RU" dirty="0"/>
          </a:p>
        </p:txBody>
      </p:sp>
      <p:pic>
        <p:nvPicPr>
          <p:cNvPr id="3" name="Рисунок 2" descr="C:\Users\Valera\Desktop\хлеб\опыт 4 - крахмал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518" y="1538210"/>
            <a:ext cx="1473063" cy="1255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Valera\Desktop\хлеб\опыт 4 - крахмал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61847"/>
            <a:ext cx="1512168" cy="1231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Valera\Desktop\хлеб\опыт 4 - крахмал 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2076" y="1561847"/>
            <a:ext cx="1544100" cy="1231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C:\Users\Valera\Desktop\хлеб\опыт 4 - крахмал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518" y="3501007"/>
            <a:ext cx="1473063" cy="1135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C:\Users\Valera\Desktop\хлеб\опыт 4 - крахмал 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3" y="3501007"/>
            <a:ext cx="1440159" cy="1135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C:\Users\Valera\Desktop\хлеб\опыт 4 - крахмал 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0825" y="3501006"/>
            <a:ext cx="1515351" cy="1135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C:\Users\Valera\Desktop\хлеб\опыт 4 - крахмал 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64" y="5278858"/>
            <a:ext cx="1457118" cy="1222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 descr="C:\Users\Valera\Desktop\хлеб\опыт 5 - вариант 2- крахмал 1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3" y="5344309"/>
            <a:ext cx="1440159" cy="11569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C:\Users\Valera\Desktop\хлеб\опыт 5 - вариант 2- крахмал 2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8163" y="5272833"/>
            <a:ext cx="1583690" cy="1187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6444208" y="3099533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  </a:t>
            </a:r>
            <a:r>
              <a:rPr lang="en-US" sz="2800" b="1" dirty="0" smtClean="0"/>
              <a:t>I </a:t>
            </a:r>
            <a:r>
              <a:rPr lang="ru-RU" sz="2800" b="1" dirty="0" smtClean="0"/>
              <a:t> способ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588224" y="5661161"/>
            <a:ext cx="2181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</a:t>
            </a:r>
            <a:r>
              <a:rPr lang="en-US" sz="2800" b="1" dirty="0"/>
              <a:t>II</a:t>
            </a:r>
            <a:r>
              <a:rPr lang="ru-RU" sz="2800" b="1" dirty="0"/>
              <a:t> </a:t>
            </a:r>
            <a:r>
              <a:rPr lang="ru-RU" sz="2800" b="1" dirty="0" smtClean="0"/>
              <a:t>способ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346307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6064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dbl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№2. «Клейковина  в хлебе»</a:t>
            </a:r>
            <a:endParaRPr lang="ru-RU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 descr="C:\Users\Valera\Desktop\хлеб\опыт 6 - клейковина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851" y="1335163"/>
            <a:ext cx="2954827" cy="1980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Valera\Desktop\хлеб\опыт 6 - клейковина 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2817" y="1340768"/>
            <a:ext cx="2760072" cy="1858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Valera\Desktop\хлеб\опыт 6 - клейковина 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1621" y="4365104"/>
            <a:ext cx="2808312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Valera\Desktop\хлеб\опыт 6 - клейковина 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077" y="4365104"/>
            <a:ext cx="2954827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4580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60648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dbl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№3. «Выделение углекислого газа» </a:t>
            </a:r>
            <a:endParaRPr 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 descr="C:\Users\Valera\Desktop\хлеб\опыт 3 - углекислый газ 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53647"/>
            <a:ext cx="3168352" cy="2207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Valera\Desktop\хлеб\опыт 3 - углекислый газ 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53648"/>
            <a:ext cx="3240360" cy="2207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Valera\Desktop\хлеб\опыт 3 - углекислый газ 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21088"/>
            <a:ext cx="3168352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5590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Мнение специалиста о важности хлеба для здоровья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7128792" cy="111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b="1" dirty="0" smtClean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Беседа  с </a:t>
            </a:r>
            <a:r>
              <a:rPr lang="ru-RU" b="1" dirty="0" err="1" smtClean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Усаньковой</a:t>
            </a:r>
            <a:r>
              <a:rPr lang="ru-RU" b="1" dirty="0" smtClean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Светланой Викторовной, </a:t>
            </a:r>
          </a:p>
          <a:p>
            <a:pPr algn="ctr">
              <a:lnSpc>
                <a:spcPct val="200000"/>
              </a:lnSpc>
            </a:pPr>
            <a:r>
              <a:rPr lang="ru-RU" b="1" dirty="0" smtClean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фельдшером МБОУ «</a:t>
            </a:r>
            <a:r>
              <a:rPr lang="ru-RU" b="1" dirty="0" err="1" smtClean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Ярцевская</a:t>
            </a:r>
            <a:r>
              <a:rPr lang="ru-RU" b="1" dirty="0" smtClean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средняя школа №1»</a:t>
            </a:r>
            <a:endParaRPr lang="ru-RU" b="1" dirty="0">
              <a:ln w="12700">
                <a:solidFill>
                  <a:schemeClr val="tx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4" name="Рисунок 3" descr="F:\DCIM\108_PANA\P10805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643049"/>
            <a:ext cx="5827732" cy="40140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23677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Беседа с педагогом дополнительного образования МУУЧ «ЯРЦЕВСКАЯ СТАНЦИЯ ЮНЫХ НАТУРАЛИСТОВ</a:t>
            </a:r>
            <a:r>
              <a:rPr lang="ru-RU" sz="3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 </a:t>
            </a:r>
            <a:endParaRPr lang="ru-RU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5" y="2303850"/>
            <a:ext cx="3690965" cy="2768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3939" y="3429000"/>
            <a:ext cx="3934195" cy="2950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760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ХЛЕБ.asf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986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332656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Выпекание </a:t>
            </a:r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хлеба</a:t>
            </a:r>
            <a:endParaRPr 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Рисунок 4" descr="F:\НИКИТА\АПРЕЛЬ\хлеб\выпечка 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1488440" cy="1116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F:\НИКИТА\АПРЕЛЬ\хлеб\выпечка 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78" y="1428736"/>
            <a:ext cx="1544955" cy="1158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F:\НИКИТА\АПРЕЛЬ\хлеб\выпечка 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428736"/>
            <a:ext cx="1928826" cy="1140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F:\НИКИТА\АПРЕЛЬ\хлеб\выпечка 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3286124"/>
            <a:ext cx="1296670" cy="972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F:\НИКИТА\АПРЕЛЬ\хлеб\выпечка 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3214686"/>
            <a:ext cx="1392555" cy="10439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F:\НИКИТА\АПРЕЛЬ\хлеб\выпечка 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214686"/>
            <a:ext cx="1403350" cy="10521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F:\НИКИТА\АПРЕЛЬ\хлеб\выпечка 1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5214950"/>
            <a:ext cx="1403350" cy="10521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F:\НИКИТА\АПРЕЛЬ\хлеб\выпечка 1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14950"/>
            <a:ext cx="1484664" cy="9758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 descr="F:\НИКИТА\АПРЕЛЬ\хлеб\выпечка 11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36" y="5214950"/>
            <a:ext cx="1445895" cy="1083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F:\НИКИТА\АПРЕЛЬ\хлеб\выпечка 13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5143512"/>
            <a:ext cx="1438275" cy="1078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 descr="F:\НИКИТА\АПРЕЛЬ\хлеб\выпечка 9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3214686"/>
            <a:ext cx="1394459" cy="1071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0238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100000"/>
                <a:alpha val="3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НИКИТА\АПРЕЛЬ\хлеб\выпечка 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571480"/>
            <a:ext cx="2857520" cy="250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F:\НИКИТА\АПРЕЛЬ\хлеб\выпечка 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571480"/>
            <a:ext cx="3214710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3607595"/>
            <a:ext cx="3000396" cy="22502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5918" y="1928802"/>
            <a:ext cx="4286280" cy="321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4942" y="3661173"/>
            <a:ext cx="3122150" cy="2341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280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1519" y="188640"/>
            <a:ext cx="7665753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Оформление результатов своей работы </a:t>
            </a:r>
          </a:p>
        </p:txBody>
      </p:sp>
      <p:pic>
        <p:nvPicPr>
          <p:cNvPr id="4" name="Рисунок 3" descr="F:\DCIM\108_PANA\P1080506.JPG"/>
          <p:cNvPicPr/>
          <p:nvPr/>
        </p:nvPicPr>
        <p:blipFill>
          <a:blip r:embed="rId2" cstate="print"/>
          <a:srcRect l="5184" t="10369"/>
          <a:stretch>
            <a:fillRect/>
          </a:stretch>
        </p:blipFill>
        <p:spPr bwMode="auto">
          <a:xfrm>
            <a:off x="714348" y="1071546"/>
            <a:ext cx="3857652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3504" y="3645024"/>
            <a:ext cx="4283968" cy="285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424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-12725"/>
            <a:ext cx="2443682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1152525" algn="l"/>
              </a:tabLst>
            </a:pPr>
            <a:r>
              <a:rPr lang="ru-RU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962934"/>
            <a:ext cx="806489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50" dirty="0">
                <a:ln w="2857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 узнал: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уважать хлеб </a:t>
            </a:r>
            <a:r>
              <a:rPr lang="ru-RU" sz="2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должен </a:t>
            </a:r>
            <a:r>
              <a:rPr lang="ru-RU" sz="2400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каждый; </a:t>
            </a:r>
            <a:endParaRPr lang="ru-RU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хлеб человек должен употреблять каждый день, так как он служит ежедневным поставщиком  в наш организм растительной клетчатки, белков, жиров, витаминов, минеральных </a:t>
            </a:r>
            <a:r>
              <a:rPr lang="ru-RU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веществ;</a:t>
            </a:r>
            <a:endParaRPr lang="ru-RU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у людей, которые сидят на диете и не едят хлеб, мало энергии, нередко  плохое настроение, они часто болеют;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хлеб из ржаной муки и грубого помола подходит для детей и людей зрелого возраста. Он содержит больше питательных веществ. А в преклонном возрасте – хлеб из пшеничной муки. Он лучше усваивается.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880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276872"/>
            <a:ext cx="6512511" cy="134283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Спасибо за внимание! 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3563</TotalTime>
  <Words>554</Words>
  <Application>Microsoft Office PowerPoint</Application>
  <PresentationFormat>Экран (4:3)</PresentationFormat>
  <Paragraphs>136</Paragraphs>
  <Slides>34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Воздушный поток</vt:lpstr>
      <vt:lpstr>Исследовательский проект    «Хлеб – всему голова!»                           ученика 1 класса А </vt:lpstr>
      <vt:lpstr>Хлеб - всему голова!</vt:lpstr>
      <vt:lpstr>Вопросов у меня стало еще больше…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Спасибо за внимание!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Корнеева Юлия Александровна</dc:creator>
  <cp:lastModifiedBy>Оля</cp:lastModifiedBy>
  <cp:revision>416</cp:revision>
  <cp:lastPrinted>1601-01-01T00:00:00Z</cp:lastPrinted>
  <dcterms:created xsi:type="dcterms:W3CDTF">1601-01-01T00:00:00Z</dcterms:created>
  <dcterms:modified xsi:type="dcterms:W3CDTF">2005-11-22T00:47:56Z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