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70" r:id="rId5"/>
    <p:sldId id="269" r:id="rId6"/>
    <p:sldId id="259" r:id="rId7"/>
    <p:sldId id="257" r:id="rId8"/>
    <p:sldId id="263" r:id="rId9"/>
    <p:sldId id="264" r:id="rId10"/>
    <p:sldId id="262" r:id="rId11"/>
    <p:sldId id="265" r:id="rId12"/>
    <p:sldId id="266" r:id="rId13"/>
    <p:sldId id="267" r:id="rId14"/>
    <p:sldId id="271" r:id="rId15"/>
    <p:sldId id="268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5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 userDrawn="1"/>
        </p:nvSpPr>
        <p:spPr>
          <a:xfrm>
            <a:off x="1280872" y="1174924"/>
            <a:ext cx="7251567" cy="4248472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05869" y="2934061"/>
            <a:ext cx="6066907" cy="11521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81128"/>
            <a:ext cx="1626659" cy="18804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312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755576" y="437456"/>
            <a:ext cx="8136904" cy="6192688"/>
          </a:xfrm>
          <a:prstGeom prst="roundRect">
            <a:avLst/>
          </a:prstGeom>
          <a:solidFill>
            <a:schemeClr val="lt1">
              <a:alpha val="6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-2087785" y="2324582"/>
            <a:ext cx="6572859" cy="20382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211144" cy="993654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282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37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715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99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8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9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46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327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0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57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CC29-3107-46C9-97B5-70F74598B9A2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1962-A493-4ECC-84BF-9568E32EBB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85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4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3.gi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slide" Target="slide6.xml"/><Relationship Id="rId4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5.bin"/><Relationship Id="rId7" Type="http://schemas.openxmlformats.org/officeDocument/2006/relationships/slide" Target="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wmf"/><Relationship Id="rId9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6813/16969765.23d/0_9120e_2ea9b958_orig.png" TargetMode="External"/><Relationship Id="rId2" Type="http://schemas.openxmlformats.org/officeDocument/2006/relationships/hyperlink" Target="http://mykartinka.ru/_ph/19/24442770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4.pic4you.ru/y2015/08-21/24687/5209756-thumb.png" TargetMode="External"/><Relationship Id="rId4" Type="http://schemas.openxmlformats.org/officeDocument/2006/relationships/hyperlink" Target="http://img-fotki.yandex.ru/get/6822/16969765.242/0_9229c_74aff41e_orig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Решение комбинаторных задач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645024"/>
            <a:ext cx="6400800" cy="17526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МОБУ </a:t>
            </a:r>
            <a:r>
              <a:rPr lang="ru-RU" b="1" i="1" dirty="0" err="1" smtClean="0">
                <a:solidFill>
                  <a:srgbClr val="002060"/>
                </a:solidFill>
              </a:rPr>
              <a:t>Новочеркасская</a:t>
            </a:r>
            <a:r>
              <a:rPr lang="ru-RU" b="1" i="1" dirty="0" smtClean="0">
                <a:solidFill>
                  <a:srgbClr val="002060"/>
                </a:solidFill>
              </a:rPr>
              <a:t> СОШ</a:t>
            </a:r>
          </a:p>
          <a:p>
            <a:r>
              <a:rPr lang="ru-RU" b="1" i="1" dirty="0" err="1" smtClean="0">
                <a:solidFill>
                  <a:srgbClr val="002060"/>
                </a:solidFill>
              </a:rPr>
              <a:t>Булдакова</a:t>
            </a:r>
            <a:r>
              <a:rPr lang="ru-RU" b="1" i="1" dirty="0" smtClean="0">
                <a:solidFill>
                  <a:srgbClr val="002060"/>
                </a:solidFill>
              </a:rPr>
              <a:t> Л.П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0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Цель: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i="1" dirty="0" smtClean="0">
                <a:solidFill>
                  <a:srgbClr val="0070C0"/>
                </a:solidFill>
              </a:rPr>
              <a:t>учить решать учащихся комбинаторные задачи в ходе выполнения упражнений; развивать логическое мышление.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b="1" i="1" dirty="0" smtClean="0">
                <a:solidFill>
                  <a:srgbClr val="FF0000"/>
                </a:solidFill>
              </a:rPr>
              <a:t>Что такое комбинаторика?</a:t>
            </a:r>
          </a:p>
          <a:p>
            <a:r>
              <a:rPr lang="ru-RU" sz="4400" b="1" i="1" dirty="0" smtClean="0">
                <a:solidFill>
                  <a:srgbClr val="0070C0"/>
                </a:solidFill>
              </a:rPr>
              <a:t>Типы задач, которые решает комбинаторика</a:t>
            </a:r>
            <a:r>
              <a:rPr lang="ru-RU" sz="4400" b="1" i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4400" b="1" i="1" dirty="0" smtClean="0">
                <a:solidFill>
                  <a:srgbClr val="C00000"/>
                </a:solidFill>
              </a:rPr>
              <a:t>    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Что такое перестановка?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2.Чему равно число различных перестановок из 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b="1" i="1" dirty="0" smtClean="0">
                <a:solidFill>
                  <a:srgbClr val="0070C0"/>
                </a:solidFill>
              </a:rPr>
              <a:t> предметов?</a:t>
            </a:r>
            <a:endParaRPr lang="ru-RU" i="1" dirty="0" smtClean="0">
              <a:solidFill>
                <a:srgbClr val="0070C0"/>
              </a:solidFill>
            </a:endParaRPr>
          </a:p>
          <a:p>
            <a:r>
              <a:rPr lang="ru-RU" b="1" i="1" dirty="0" smtClean="0">
                <a:solidFill>
                  <a:srgbClr val="7030A0"/>
                </a:solidFill>
              </a:rPr>
              <a:t>3.Что такое факториал натурального числа?</a:t>
            </a:r>
            <a:endParaRPr lang="ru-RU" i="1" dirty="0" smtClean="0">
              <a:solidFill>
                <a:srgbClr val="7030A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4.Чему равно 1!, 2!, 4!, 5!?</a:t>
            </a:r>
            <a:endParaRPr lang="ru-RU" i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Сколькими способами можно поставить на полке рядом 5 разных книг?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      5 · 4 · 3 · 2 · 1 = 120</a:t>
            </a:r>
            <a:endParaRPr lang="ru-RU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42984"/>
            <a:ext cx="7211144" cy="64294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.</a:t>
            </a:r>
            <a:r>
              <a:rPr lang="ru-RU" sz="3600" b="1" i="1" dirty="0" smtClean="0">
                <a:solidFill>
                  <a:srgbClr val="FF0000"/>
                </a:solidFill>
              </a:rPr>
              <a:t>Сколько чётных двузначных чисел можно составить из цифр 0,1,2,4,5,9.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 </a:t>
            </a:r>
            <a:br>
              <a:rPr lang="ru-RU" b="1" i="1" dirty="0" smtClean="0">
                <a:solidFill>
                  <a:srgbClr val="FF0000"/>
                </a:solidFill>
              </a:rPr>
            </a:b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FF0000"/>
                </a:solidFill>
              </a:rPr>
              <a:t>Решение:   </a:t>
            </a:r>
            <a:r>
              <a:rPr lang="ru-RU" b="1" i="1" dirty="0" smtClean="0">
                <a:solidFill>
                  <a:srgbClr val="002060"/>
                </a:solidFill>
              </a:rPr>
              <a:t>на первое место – 5      						вариантов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                     </a:t>
            </a:r>
            <a:r>
              <a:rPr lang="ru-RU" b="1" i="1" dirty="0" smtClean="0">
                <a:solidFill>
                  <a:srgbClr val="002060"/>
                </a:solidFill>
              </a:rPr>
              <a:t>на второе место -  3 варианта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                    5· 3 = 15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На завтрак Вова может выбрать плюшку, бутерброд, пряник или кекс, а запить их может кофеем, соком или кефиром.  Из скольких вариантов завтрака Вова может выбирать?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072066" y="4857760"/>
            <a:ext cx="1785950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12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2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Правило умножения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Пусть имеется </a:t>
            </a:r>
            <a:r>
              <a:rPr lang="en-US" sz="2400" b="1" i="1" dirty="0" smtClean="0">
                <a:solidFill>
                  <a:srgbClr val="002060"/>
                </a:solidFill>
              </a:rPr>
              <a:t>n</a:t>
            </a:r>
            <a:r>
              <a:rPr lang="ru-RU" sz="2400" b="1" i="1" dirty="0" smtClean="0">
                <a:solidFill>
                  <a:srgbClr val="002060"/>
                </a:solidFill>
              </a:rPr>
              <a:t> элементов и требуется выбрать из них один за другим к элементов. Если первый элемент </a:t>
            </a:r>
            <a:r>
              <a:rPr lang="en-US" sz="2400" b="1" i="1" dirty="0" smtClean="0">
                <a:solidFill>
                  <a:srgbClr val="002060"/>
                </a:solidFill>
              </a:rPr>
              <a:t>m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1</a:t>
            </a:r>
            <a:r>
              <a:rPr lang="ru-RU" sz="2400" b="1" i="1" dirty="0" smtClean="0">
                <a:solidFill>
                  <a:srgbClr val="002060"/>
                </a:solidFill>
              </a:rPr>
              <a:t>выбрать </a:t>
            </a:r>
            <a:r>
              <a:rPr lang="en-US" sz="2400" b="1" i="1" dirty="0" smtClean="0">
                <a:solidFill>
                  <a:srgbClr val="002060"/>
                </a:solidFill>
              </a:rPr>
              <a:t>n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1</a:t>
            </a:r>
            <a:r>
              <a:rPr lang="ru-RU" sz="2400" b="1" i="1" dirty="0" smtClean="0">
                <a:solidFill>
                  <a:srgbClr val="002060"/>
                </a:solidFill>
              </a:rPr>
              <a:t> способами, после чего второй элемент </a:t>
            </a:r>
            <a:r>
              <a:rPr lang="en-US" sz="2400" b="1" i="1" dirty="0" smtClean="0">
                <a:solidFill>
                  <a:srgbClr val="002060"/>
                </a:solidFill>
              </a:rPr>
              <a:t>m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2</a:t>
            </a:r>
            <a:r>
              <a:rPr lang="ru-RU" sz="2400" b="1" i="1" dirty="0" smtClean="0">
                <a:solidFill>
                  <a:srgbClr val="002060"/>
                </a:solidFill>
              </a:rPr>
              <a:t> выбрать </a:t>
            </a:r>
            <a:r>
              <a:rPr lang="en-US" sz="2400" b="1" i="1" dirty="0" smtClean="0">
                <a:solidFill>
                  <a:srgbClr val="002060"/>
                </a:solidFill>
              </a:rPr>
              <a:t>n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2</a:t>
            </a:r>
            <a:r>
              <a:rPr lang="ru-RU" sz="2400" b="1" i="1" dirty="0" smtClean="0">
                <a:solidFill>
                  <a:srgbClr val="002060"/>
                </a:solidFill>
              </a:rPr>
              <a:t> способами из оставшихся, затем третий элемент </a:t>
            </a:r>
            <a:r>
              <a:rPr lang="en-US" sz="2400" b="1" i="1" dirty="0" smtClean="0">
                <a:solidFill>
                  <a:srgbClr val="002060"/>
                </a:solidFill>
              </a:rPr>
              <a:t>m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3</a:t>
            </a:r>
            <a:r>
              <a:rPr lang="ru-RU" sz="2400" b="1" i="1" dirty="0" smtClean="0">
                <a:solidFill>
                  <a:srgbClr val="002060"/>
                </a:solidFill>
              </a:rPr>
              <a:t> выбрать </a:t>
            </a:r>
            <a:r>
              <a:rPr lang="en-US" sz="2400" b="1" i="1" dirty="0" smtClean="0">
                <a:solidFill>
                  <a:srgbClr val="002060"/>
                </a:solidFill>
              </a:rPr>
              <a:t>n</a:t>
            </a:r>
            <a:r>
              <a:rPr lang="ru-RU" sz="2400" b="1" i="1" baseline="-25000" dirty="0" smtClean="0">
                <a:solidFill>
                  <a:srgbClr val="002060"/>
                </a:solidFill>
              </a:rPr>
              <a:t>3</a:t>
            </a:r>
            <a:r>
              <a:rPr lang="ru-RU" sz="2400" b="1" i="1" dirty="0" smtClean="0">
                <a:solidFill>
                  <a:srgbClr val="002060"/>
                </a:solidFill>
              </a:rPr>
              <a:t> способами из оставшихся и т.д., то число способов могут быть выбраны все к элементов, равно произведению </a:t>
            </a:r>
            <a:endParaRPr lang="ru-RU" sz="2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r>
              <a:rPr lang="ru-RU" sz="2800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В кафе предлагают два первых блюда: борщ, рассольник — и четыре вторых блюда: гуляш, котлеты, сосиски, пельмени. Укажите все обеды из первого и второго блюд, которые может заказать посетитель..</a:t>
            </a:r>
            <a:endParaRPr lang="ru-RU" sz="2800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7215206" y="5000636"/>
            <a:ext cx="1000132" cy="64294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8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Составьте все возможные двузначные числа из указанных цифр, используя в записи числа каждую из них не более од­ного раза: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а) 1, 6, 8;        б) 0, 3, 4.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А)  3·2=6                  б) 2· 2=4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 шахматном турнире участвуют 9 человек. Каждый из них сыграл с каждым по одной партии. Сколько всего партий бы­ло сыграно?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       </a:t>
            </a:r>
            <a:r>
              <a:rPr lang="ru-RU" b="1" i="1" dirty="0" smtClean="0">
                <a:solidFill>
                  <a:srgbClr val="002060"/>
                </a:solidFill>
              </a:rPr>
              <a:t>9·8=72</a:t>
            </a:r>
          </a:p>
          <a:p>
            <a:r>
              <a:rPr lang="ru-RU" dirty="0" smtClean="0"/>
              <a:t>       </a:t>
            </a:r>
            <a:r>
              <a:rPr lang="ru-RU" b="1" i="1" dirty="0" smtClean="0">
                <a:solidFill>
                  <a:srgbClr val="0070C0"/>
                </a:solidFill>
              </a:rPr>
              <a:t>72: 2 = 36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У Ирины пять подруг: Вера, Зоя, Марина, Полина и Светла­на. Она решила двух из них пригласить в кино. Укажите все возможные варианты выбора подруг. Сколько таких вариан­тов?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002060"/>
                </a:solidFill>
              </a:rPr>
              <a:t>5·2=10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При встрече 8 человек обменялись рукопожатиями. Сколько всего было сделано рукопожатий?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   </a:t>
            </a:r>
            <a:r>
              <a:rPr lang="ru-RU" b="1" i="1" dirty="0" smtClean="0">
                <a:solidFill>
                  <a:srgbClr val="002060"/>
                </a:solidFill>
              </a:rPr>
              <a:t>(8·7): 2=28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. Сколько 3-х </a:t>
            </a:r>
            <a:r>
              <a:rPr lang="ru-RU" b="1" i="1" dirty="0" err="1" smtClean="0">
                <a:solidFill>
                  <a:srgbClr val="C00000"/>
                </a:solidFill>
              </a:rPr>
              <a:t>значных</a:t>
            </a:r>
            <a:r>
              <a:rPr lang="ru-RU" b="1" i="1" dirty="0" smtClean="0">
                <a:solidFill>
                  <a:srgbClr val="C00000"/>
                </a:solidFill>
              </a:rPr>
              <a:t> чисел можно составить из цифр 1,3,5, используя в записи числа каждую из них не более одного раза?</a:t>
            </a:r>
            <a:endParaRPr lang="ru-RU" i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0070C0"/>
                </a:solidFill>
              </a:rPr>
              <a:t>(3!=6)</a:t>
            </a:r>
            <a:endParaRPr lang="ru-RU" i="1" dirty="0" smtClean="0">
              <a:solidFill>
                <a:srgbClr val="0070C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7. Сколько 2-х </a:t>
            </a:r>
            <a:r>
              <a:rPr lang="ru-RU" b="1" i="1" dirty="0" err="1" smtClean="0">
                <a:solidFill>
                  <a:srgbClr val="C00000"/>
                </a:solidFill>
              </a:rPr>
              <a:t>значных</a:t>
            </a:r>
            <a:r>
              <a:rPr lang="ru-RU" b="1" i="1" dirty="0" smtClean="0">
                <a:solidFill>
                  <a:srgbClr val="C00000"/>
                </a:solidFill>
              </a:rPr>
              <a:t> чисел можно составить из цифр 1,3,5, используя в записи числа каждую из них не более одного раза?</a:t>
            </a:r>
            <a:endParaRPr lang="ru-RU" i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Есть ли сходство между 6 и 7 задачами?</a:t>
            </a:r>
            <a:endParaRPr lang="ru-RU" i="1" dirty="0" smtClean="0">
              <a:solidFill>
                <a:srgbClr val="002060"/>
              </a:solidFill>
            </a:endParaRPr>
          </a:p>
          <a:p>
            <a:r>
              <a:rPr lang="ru-RU" i="1" dirty="0" smtClean="0">
                <a:solidFill>
                  <a:srgbClr val="FF0000"/>
                </a:solidFill>
              </a:rPr>
              <a:t>( в 6-ой: из 3-х элементов по 3 = перестановка из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ru-RU" i="1" dirty="0" smtClean="0">
                <a:solidFill>
                  <a:srgbClr val="FF0000"/>
                </a:solidFill>
              </a:rPr>
              <a:t> по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ru-RU" i="1" dirty="0" smtClean="0">
                <a:solidFill>
                  <a:srgbClr val="FF0000"/>
                </a:solidFill>
              </a:rPr>
              <a:t>;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в 7-ой: из 3-х элементов по 2 = размещения из </a:t>
            </a:r>
            <a:r>
              <a:rPr lang="en-US" b="1" i="1" dirty="0" smtClean="0">
                <a:solidFill>
                  <a:srgbClr val="C00000"/>
                </a:solidFill>
              </a:rPr>
              <a:t>n</a:t>
            </a:r>
            <a:r>
              <a:rPr lang="ru-RU" b="1" i="1" dirty="0" smtClean="0">
                <a:solidFill>
                  <a:srgbClr val="C00000"/>
                </a:solidFill>
              </a:rPr>
              <a:t> по </a:t>
            </a:r>
            <a:r>
              <a:rPr lang="ru-RU" b="1" i="1" dirty="0" err="1" smtClean="0">
                <a:solidFill>
                  <a:srgbClr val="C00000"/>
                </a:solidFill>
              </a:rPr>
              <a:t>k</a:t>
            </a:r>
            <a:r>
              <a:rPr lang="ru-RU" b="1" i="1" dirty="0" smtClean="0">
                <a:solidFill>
                  <a:srgbClr val="C00000"/>
                </a:solidFill>
              </a:rPr>
              <a:t>)</a:t>
            </a:r>
            <a:endParaRPr lang="ru-RU" i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РАЗМЕЩЕНИЕ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размещением из 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b="1" i="1" dirty="0" smtClean="0">
                <a:solidFill>
                  <a:srgbClr val="0070C0"/>
                </a:solidFill>
              </a:rPr>
              <a:t> элементов по </a:t>
            </a:r>
            <a:r>
              <a:rPr lang="ru-RU" b="1" i="1" dirty="0" err="1" smtClean="0">
                <a:solidFill>
                  <a:srgbClr val="0070C0"/>
                </a:solidFill>
              </a:rPr>
              <a:t>k</a:t>
            </a:r>
            <a:r>
              <a:rPr lang="ru-RU" b="1" i="1" dirty="0" smtClean="0">
                <a:solidFill>
                  <a:srgbClr val="0070C0"/>
                </a:solidFill>
              </a:rPr>
              <a:t> (</a:t>
            </a:r>
            <a:r>
              <a:rPr lang="en-US" b="1" i="1" dirty="0" smtClean="0">
                <a:solidFill>
                  <a:srgbClr val="0070C0"/>
                </a:solidFill>
              </a:rPr>
              <a:t>k</a:t>
            </a:r>
            <a:r>
              <a:rPr lang="ru-RU" b="1" i="1" dirty="0" smtClean="0">
                <a:solidFill>
                  <a:srgbClr val="0070C0"/>
                </a:solidFill>
              </a:rPr>
              <a:t>≤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b="1" i="1" dirty="0" smtClean="0">
                <a:solidFill>
                  <a:srgbClr val="0070C0"/>
                </a:solidFill>
              </a:rPr>
              <a:t>) называется любое множество, состоящее из </a:t>
            </a:r>
            <a:r>
              <a:rPr lang="en-US" b="1" i="1" dirty="0" smtClean="0">
                <a:solidFill>
                  <a:srgbClr val="0070C0"/>
                </a:solidFill>
              </a:rPr>
              <a:t>k</a:t>
            </a:r>
            <a:r>
              <a:rPr lang="ru-RU" b="1" i="1" dirty="0" smtClean="0">
                <a:solidFill>
                  <a:srgbClr val="0070C0"/>
                </a:solidFill>
              </a:rPr>
              <a:t> элементов, взятых в </a:t>
            </a:r>
            <a:r>
              <a:rPr lang="ru-RU" b="1" i="1" u="sng" dirty="0" smtClean="0">
                <a:solidFill>
                  <a:srgbClr val="FF0000"/>
                </a:solidFill>
              </a:rPr>
              <a:t>определённом порядке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0070C0"/>
                </a:solidFill>
              </a:rPr>
              <a:t>из данных </a:t>
            </a:r>
            <a:r>
              <a:rPr lang="en-US" b="1" i="1" dirty="0" smtClean="0">
                <a:solidFill>
                  <a:srgbClr val="0070C0"/>
                </a:solidFill>
              </a:rPr>
              <a:t>n</a:t>
            </a:r>
            <a:r>
              <a:rPr lang="ru-RU" b="1" i="1" dirty="0" smtClean="0">
                <a:solidFill>
                  <a:srgbClr val="0070C0"/>
                </a:solidFill>
              </a:rPr>
              <a:t> элементов. 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643042" y="4786321"/>
          <a:ext cx="2857520" cy="1476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3" imgW="825500" imgH="431800" progId="Equation.3">
                  <p:embed/>
                </p:oleObj>
              </mc:Choice>
              <mc:Fallback>
                <p:oleObj name="Формула" r:id="rId3" imgW="825500" imgH="4318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4786321"/>
                        <a:ext cx="2857520" cy="14763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Учащиеся 2 класса изучают 9 предметов. Сколькими способами можно составить расписание на один день, чтобы в нем было 4 различных предмета?</a:t>
            </a:r>
          </a:p>
          <a:p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928794" y="4286256"/>
          <a:ext cx="4786346" cy="1038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Формула" r:id="rId3" imgW="1803400" imgH="393700" progId="Equation.3">
                  <p:embed/>
                </p:oleObj>
              </mc:Choice>
              <mc:Fallback>
                <p:oleObj name="Формула" r:id="rId3" imgW="1803400" imgH="3937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4286256"/>
                        <a:ext cx="4786346" cy="10383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Сколькими способами тренер может определить, кто из 12 спортсменок, готовых к участию в  эстафете 4x100 м, побежит на первом, вто­ром, третьем и четвертом этапах?</a:t>
            </a:r>
            <a:endParaRPr lang="ru-RU" i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1000100" y="4429132"/>
          <a:ext cx="5664438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Формула" r:id="rId3" imgW="1651000" imgH="228600" progId="Equation.3">
                  <p:embed/>
                </p:oleObj>
              </mc:Choice>
              <mc:Fallback>
                <p:oleObj name="Формула" r:id="rId3" imgW="16510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429132"/>
                        <a:ext cx="5664438" cy="7858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Сколько четырехзначных чисел, в которых нет одинаковых цифр, можно составить из цифр: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а) 1, 3, 5, 7, 9; б) 0, 2, 4, 6, 8 ?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а)  </a:t>
            </a:r>
            <a:r>
              <a:rPr lang="ru-RU" sz="1600" b="1" i="1" dirty="0" smtClean="0"/>
              <a:t>Выбираем 4 цифры из 5 данных; порядок выбора имеет значение:</a:t>
            </a:r>
            <a:endParaRPr lang="ru-RU" sz="1600" i="1" dirty="0" smtClean="0"/>
          </a:p>
          <a:p>
            <a:r>
              <a:rPr lang="ru-RU" sz="1600" b="1" i="1" dirty="0" smtClean="0"/>
              <a:t>чисел.</a:t>
            </a:r>
            <a:endParaRPr lang="ru-RU" sz="1600" i="1" dirty="0" smtClean="0"/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Выбираем 4 цифры из 5, но на первое место нельзя выбирать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ноЛЬ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500569"/>
            <a:ext cx="2643206" cy="303817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5715016"/>
            <a:ext cx="5200686" cy="571504"/>
          </a:xfrm>
          <a:prstGeom prst="rect">
            <a:avLst/>
          </a:prstGeom>
          <a:noFill/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190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4043362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00B0F0"/>
                </a:solidFill>
              </a:rPr>
              <a:t>Определение.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357188" y="1214438"/>
            <a:ext cx="8429625" cy="2786062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Сочетанием из </a:t>
            </a:r>
            <a:r>
              <a:rPr lang="en-US" sz="2400" b="1" i="1" dirty="0">
                <a:solidFill>
                  <a:srgbClr val="C00000"/>
                </a:solidFill>
                <a:latin typeface="Franklin Gothic Book" pitchFamily="34" charset="0"/>
              </a:rPr>
              <a:t>n</a:t>
            </a:r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 элементов по </a:t>
            </a:r>
            <a:r>
              <a:rPr lang="ru-RU" sz="2400" b="1" i="1" dirty="0" err="1">
                <a:solidFill>
                  <a:srgbClr val="C00000"/>
                </a:solidFill>
                <a:latin typeface="Franklin Gothic Book" pitchFamily="34" charset="0"/>
              </a:rPr>
              <a:t>k</a:t>
            </a:r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 называют </a:t>
            </a:r>
            <a:endParaRPr lang="en-US" sz="2400" b="1" i="1" dirty="0">
              <a:solidFill>
                <a:srgbClr val="C00000"/>
              </a:solidFill>
              <a:latin typeface="Franklin Gothic Book" pitchFamily="34" charset="0"/>
            </a:endParaRPr>
          </a:p>
          <a:p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любое множество,  составленное  из  </a:t>
            </a:r>
            <a:r>
              <a:rPr lang="ru-RU" sz="2400" b="1" i="1" dirty="0" err="1">
                <a:solidFill>
                  <a:srgbClr val="C00000"/>
                </a:solidFill>
                <a:latin typeface="Franklin Gothic Book" pitchFamily="34" charset="0"/>
              </a:rPr>
              <a:t>k</a:t>
            </a:r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 </a:t>
            </a:r>
            <a:endParaRPr lang="en-US" sz="2400" b="1" i="1" dirty="0">
              <a:solidFill>
                <a:srgbClr val="C00000"/>
              </a:solidFill>
              <a:latin typeface="Franklin Gothic Book" pitchFamily="34" charset="0"/>
            </a:endParaRPr>
          </a:p>
          <a:p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 элементов,  выбранных  из  данных  </a:t>
            </a:r>
            <a:endParaRPr lang="en-US" sz="2400" b="1" i="1" dirty="0">
              <a:solidFill>
                <a:srgbClr val="C00000"/>
              </a:solidFill>
              <a:latin typeface="Franklin Gothic Book" pitchFamily="34" charset="0"/>
            </a:endParaRPr>
          </a:p>
          <a:p>
            <a:r>
              <a:rPr lang="en-US" sz="2400" b="1" i="1" dirty="0">
                <a:solidFill>
                  <a:srgbClr val="C00000"/>
                </a:solidFill>
                <a:latin typeface="Franklin Gothic Book" pitchFamily="34" charset="0"/>
              </a:rPr>
              <a:t>n</a:t>
            </a:r>
            <a:r>
              <a:rPr lang="ru-RU" sz="2400" b="1" i="1" dirty="0">
                <a:solidFill>
                  <a:srgbClr val="C00000"/>
                </a:solidFill>
                <a:latin typeface="Franklin Gothic Book" pitchFamily="34" charset="0"/>
              </a:rPr>
              <a:t> элементов.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57188" y="4214813"/>
            <a:ext cx="2778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Franklin Gothic Book" pitchFamily="34" charset="0"/>
              </a:rPr>
              <a:t>П о д ч е р к и в а е м,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143250" y="4143375"/>
            <a:ext cx="58578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Franklin Gothic Book" pitchFamily="34" charset="0"/>
              </a:rPr>
              <a:t>что, в отличие от размещений, в сочетаниях не имеет значения, в каком порядке указаны элементы. Два сочетания из </a:t>
            </a:r>
            <a:r>
              <a:rPr lang="en-US" sz="2400" i="1">
                <a:latin typeface="Franklin Gothic Book" pitchFamily="34" charset="0"/>
              </a:rPr>
              <a:t>n</a:t>
            </a:r>
            <a:r>
              <a:rPr lang="ru-RU" sz="2400" i="1">
                <a:latin typeface="Franklin Gothic Book" pitchFamily="34" charset="0"/>
              </a:rPr>
              <a:t> элементов по k отличаются друг от друга хотя бы одним элементом.</a:t>
            </a:r>
          </a:p>
        </p:txBody>
      </p:sp>
      <p:pic>
        <p:nvPicPr>
          <p:cNvPr id="16390" name="Picture 8" descr="animals15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4427538"/>
            <a:ext cx="2428875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00B0F0"/>
                </a:solidFill>
              </a:rPr>
              <a:t>Сочетания</a:t>
            </a:r>
            <a:endParaRPr lang="ru-RU" sz="6000" dirty="0">
              <a:solidFill>
                <a:srgbClr val="00B0F0"/>
              </a:solidFill>
            </a:endParaRPr>
          </a:p>
        </p:txBody>
      </p:sp>
      <p:graphicFrame>
        <p:nvGraphicFramePr>
          <p:cNvPr id="1026" name="Содержимое 3"/>
          <p:cNvGraphicFramePr>
            <a:graphicFrameLocks noChangeAspect="1"/>
          </p:cNvGraphicFramePr>
          <p:nvPr/>
        </p:nvGraphicFramePr>
        <p:xfrm>
          <a:off x="214313" y="1285875"/>
          <a:ext cx="8715375" cy="371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Формула" r:id="rId3" imgW="952200" imgH="419040" progId="Equation.3">
                  <p:embed/>
                </p:oleObj>
              </mc:Choice>
              <mc:Fallback>
                <p:oleObj name="Формула" r:id="rId3" imgW="952200" imgH="419040" progId="Equation.3">
                  <p:embed/>
                  <p:pic>
                    <p:nvPicPr>
                      <p:cNvPr id="0" name="Содержимое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285875"/>
                        <a:ext cx="8715375" cy="3713163"/>
                      </a:xfrm>
                      <a:prstGeom prst="rect">
                        <a:avLst/>
                      </a:prstGeom>
                      <a:solidFill>
                        <a:schemeClr val="tx1">
                          <a:alpha val="2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7" descr="Рисунок8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01013" y="5734050"/>
            <a:ext cx="8969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" descr="Картинка 12 из 9027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50" y="3929063"/>
            <a:ext cx="292893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6215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sz="32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32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Сколькими различными способами из семи участников математического кружка можно составить команду из двух человек для участия в олимпиаде?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85720" y="2500306"/>
          <a:ext cx="4503738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Формула" r:id="rId3" imgW="1473120" imgH="419040" progId="Equation.3">
                  <p:embed/>
                </p:oleObj>
              </mc:Choice>
              <mc:Fallback>
                <p:oleObj name="Формула" r:id="rId3" imgW="147312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2500306"/>
                        <a:ext cx="4503738" cy="1281112"/>
                      </a:xfrm>
                      <a:prstGeom prst="rect">
                        <a:avLst/>
                      </a:prstGeom>
                      <a:solidFill>
                        <a:schemeClr val="tx1">
                          <a:alpha val="28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786314" y="2428868"/>
          <a:ext cx="38957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Формула" r:id="rId5" imgW="1130040" imgH="393480" progId="Equation.3">
                  <p:embed/>
                </p:oleObj>
              </mc:Choice>
              <mc:Fallback>
                <p:oleObj name="Формула" r:id="rId5" imgW="11300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2428868"/>
                        <a:ext cx="3895725" cy="1285875"/>
                      </a:xfrm>
                      <a:prstGeom prst="rect">
                        <a:avLst/>
                      </a:prstGeom>
                      <a:solidFill>
                        <a:schemeClr val="tx1">
                          <a:alpha val="34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7" descr="Рисунок8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01013" y="5734050"/>
            <a:ext cx="8969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5" descr="Картинка 316 из 902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0313" y="3714750"/>
            <a:ext cx="3429000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Любовь_2\Desktop\Скриншот 25-02-2017 231448.png"/>
          <p:cNvPicPr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6296" t="32193" r="11491" b="61539"/>
          <a:stretch>
            <a:fillRect/>
          </a:stretch>
        </p:blipFill>
        <p:spPr bwMode="auto">
          <a:xfrm>
            <a:off x="500034" y="357166"/>
            <a:ext cx="807249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Любовь_2\Desktop\Скриншот 25-02-2017 231448.png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4372" t="38177" r="24799" b="37607"/>
          <a:stretch>
            <a:fillRect/>
          </a:stretch>
        </p:blipFill>
        <p:spPr bwMode="auto">
          <a:xfrm>
            <a:off x="714348" y="3024187"/>
            <a:ext cx="7572427" cy="304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Любовь_2\Desktop\Скриншот 25-02-2017 231448.png"/>
          <p:cNvPicPr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5334" t="64672" r="6200" b="28490"/>
          <a:stretch>
            <a:fillRect/>
          </a:stretch>
        </p:blipFill>
        <p:spPr bwMode="auto">
          <a:xfrm>
            <a:off x="500034" y="428604"/>
            <a:ext cx="792961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Любовь_2\Desktop\Скриншот 25-02-2017 231448.png"/>
          <p:cNvPicPr/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5174" t="74929" r="10048" b="10541"/>
          <a:stretch>
            <a:fillRect/>
          </a:stretch>
        </p:blipFill>
        <p:spPr bwMode="auto">
          <a:xfrm>
            <a:off x="571472" y="3186112"/>
            <a:ext cx="8143932" cy="295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ВНИМАНИЕ!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500306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Количество сочетаний меньше количества размещений.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357298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Сколько трехкнопочных комбинаций существует на кодовом замке (все три кнопки нажимаются одновременно), если на нем всего 10 цифр?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festival.1september.ru/articles/595703/Image3180.gif"/>
          <p:cNvPicPr/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14414" y="3133724"/>
            <a:ext cx="6429420" cy="1795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211144" cy="993654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8"/>
            <a:ext cx="7581528" cy="4525963"/>
          </a:xfrm>
        </p:spPr>
        <p:txBody>
          <a:bodyPr>
            <a:normAutofit/>
          </a:bodyPr>
          <a:lstStyle/>
          <a:p>
            <a:r>
              <a:rPr lang="en-US" sz="1600" dirty="0">
                <a:hlinkClick r:id="rId2"/>
              </a:rPr>
              <a:t>http://mykartinka.ru/_</a:t>
            </a:r>
            <a:r>
              <a:rPr lang="en-US" sz="1600" dirty="0" smtClean="0">
                <a:hlinkClick r:id="rId2"/>
              </a:rPr>
              <a:t>ph/19/244427701.jpg</a:t>
            </a:r>
            <a:endParaRPr lang="ru-RU" sz="1600" dirty="0" smtClean="0"/>
          </a:p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img-fotki.yandex.ru/get/6813/16969765.23d/0_9120e_2ea9b958_orig.png</a:t>
            </a:r>
            <a:endParaRPr lang="ru-RU" sz="1600" dirty="0" smtClean="0"/>
          </a:p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img-fotki.yandex.ru/get/6822/16969765.242/0_9229c_74aff41e_orig.png</a:t>
            </a:r>
            <a:endParaRPr lang="ru-RU" sz="1600" dirty="0" smtClean="0"/>
          </a:p>
          <a:p>
            <a:r>
              <a:rPr lang="en-US" sz="1600" dirty="0">
                <a:hlinkClick r:id="rId5"/>
              </a:rPr>
              <a:t>http://</a:t>
            </a:r>
            <a:r>
              <a:rPr lang="en-US" sz="1600" dirty="0" smtClean="0">
                <a:hlinkClick r:id="rId5"/>
              </a:rPr>
              <a:t>s4.pic4you.ru/y2015/08-21/24687/5209756-thumb.png</a:t>
            </a:r>
            <a:endParaRPr lang="ru-RU" sz="1600" dirty="0" smtClean="0"/>
          </a:p>
          <a:p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43247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Носова Ольга Михайловна</a:t>
            </a:r>
          </a:p>
          <a:p>
            <a:r>
              <a:rPr lang="ru-RU" b="1" dirty="0" smtClean="0"/>
              <a:t>учитель начальных классов МОУ СОШ № 11</a:t>
            </a:r>
          </a:p>
          <a:p>
            <a:r>
              <a:rPr lang="ru-RU" b="1" dirty="0" smtClean="0"/>
              <a:t>с углубленным изучением отдельных предметов</a:t>
            </a:r>
          </a:p>
          <a:p>
            <a:r>
              <a:rPr lang="ru-RU" b="1" dirty="0" smtClean="0"/>
              <a:t>Курского муниципального  района    </a:t>
            </a:r>
          </a:p>
          <a:p>
            <a:r>
              <a:rPr lang="ru-RU" b="1" dirty="0" smtClean="0"/>
              <a:t>Ставропольского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2711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760</Words>
  <Application>Microsoft Office PowerPoint</Application>
  <PresentationFormat>Экран (4:3)</PresentationFormat>
  <Paragraphs>72</Paragraphs>
  <Slides>26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Тема Office</vt:lpstr>
      <vt:lpstr>Формула</vt:lpstr>
      <vt:lpstr>Решение комбинаторных задач</vt:lpstr>
      <vt:lpstr>Цель:</vt:lpstr>
      <vt:lpstr>Презентация PowerPoint</vt:lpstr>
      <vt:lpstr>Презентация PowerPoint</vt:lpstr>
      <vt:lpstr>Презентация PowerPoint</vt:lpstr>
      <vt:lpstr>.Сколько чётных двузначных чисел можно составить из цифр 0,1,2,4,5,9.   </vt:lpstr>
      <vt:lpstr>Презентация PowerPoint</vt:lpstr>
      <vt:lpstr>Правило умножения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РАЗМЕЩЕНИЕ</vt:lpstr>
      <vt:lpstr>Презентация PowerPoint</vt:lpstr>
      <vt:lpstr>Презентация PowerPoint</vt:lpstr>
      <vt:lpstr>Презентация PowerPoint</vt:lpstr>
      <vt:lpstr>Определение.</vt:lpstr>
      <vt:lpstr>Сочетания</vt:lpstr>
      <vt:lpstr>Пример 1. Сколькими различными способами из семи участников математического кружка можно составить команду из двух человек для участия в олимпиаде?</vt:lpstr>
      <vt:lpstr>Презентация PowerPoint</vt:lpstr>
      <vt:lpstr>Презентация PowerPoint</vt:lpstr>
      <vt:lpstr>ВНИМАНИЕ!</vt:lpstr>
      <vt:lpstr>Презентация PowerPoint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«Математика 1»</dc:title>
  <dc:creator>Ольга</dc:creator>
  <cp:lastModifiedBy>111</cp:lastModifiedBy>
  <cp:revision>8</cp:revision>
  <dcterms:created xsi:type="dcterms:W3CDTF">2016-03-12T21:35:53Z</dcterms:created>
  <dcterms:modified xsi:type="dcterms:W3CDTF">2018-03-29T17:47:05Z</dcterms:modified>
</cp:coreProperties>
</file>