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A915"/>
    <a:srgbClr val="8C8780"/>
    <a:srgbClr val="5E5E5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4414" y="2130425"/>
            <a:ext cx="6858048" cy="1470025"/>
          </a:xfrm>
        </p:spPr>
        <p:txBody>
          <a:bodyPr/>
          <a:lstStyle>
            <a:lvl1pPr>
              <a:defRPr b="1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 i="1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FC507BC-D2C7-4E41-96AC-7F422F662E76}" type="datetimeFigureOut">
              <a:rPr lang="ru-RU" smtClean="0"/>
              <a:pPr/>
              <a:t>25.10.2013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8D17738-102A-4F93-B70F-6A8A619C0A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4406900"/>
            <a:ext cx="7000924" cy="1362075"/>
          </a:xfrm>
        </p:spPr>
        <p:txBody>
          <a:bodyPr anchor="t"/>
          <a:lstStyle>
            <a:lvl1pPr algn="ctr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2976" y="2906713"/>
            <a:ext cx="7000924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507BC-D2C7-4E41-96AC-7F422F662E76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7738-102A-4F93-B70F-6A8A619C0A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28662" y="1600200"/>
            <a:ext cx="356713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342902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0100" y="1535113"/>
            <a:ext cx="34972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000100" y="2174875"/>
            <a:ext cx="34972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3427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427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3050"/>
            <a:ext cx="2322537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45688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2976" y="1435100"/>
            <a:ext cx="2322537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507BC-D2C7-4E41-96AC-7F422F662E76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7738-102A-4F93-B70F-6A8A619C0A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87169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71538" y="274638"/>
            <a:ext cx="540546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68580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4414" y="1600200"/>
            <a:ext cx="67151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accent3">
              <a:lumMod val="60000"/>
              <a:lumOff val="4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2">
              <a:lumMod val="20000"/>
              <a:lumOff val="8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20000"/>
              <a:lumOff val="8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2400" kern="1200">
          <a:solidFill>
            <a:schemeClr val="accent1">
              <a:lumMod val="20000"/>
              <a:lumOff val="8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5">
              <a:lumMod val="40000"/>
              <a:lumOff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26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25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l="-2000" t="-16000" r="-3000" b="-7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2060848"/>
            <a:ext cx="6858048" cy="147002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Александр Александрович Блок</a:t>
            </a:r>
            <a:endParaRPr lang="ru-RU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5373216"/>
            <a:ext cx="6400800" cy="1273696"/>
          </a:xfrm>
        </p:spPr>
        <p:txBody>
          <a:bodyPr>
            <a:normAutofit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Биография</a:t>
            </a:r>
          </a:p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Урок литературы в 11 классе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Блок.gif"/>
          <p:cNvPicPr>
            <a:picLocks noChangeAspect="1"/>
          </p:cNvPicPr>
          <p:nvPr/>
        </p:nvPicPr>
        <p:blipFill>
          <a:blip r:embed="rId3" cstate="print"/>
          <a:srcRect l="31856" t="8421" r="28832" b="10310"/>
          <a:stretch>
            <a:fillRect/>
          </a:stretch>
        </p:blipFill>
        <p:spPr>
          <a:xfrm>
            <a:off x="6660232" y="476672"/>
            <a:ext cx="2233923" cy="36945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07704" y="332656"/>
            <a:ext cx="4464496" cy="1938992"/>
          </a:xfrm>
          <a:prstGeom prst="rect">
            <a:avLst/>
          </a:prstGeom>
          <a:ln w="57150">
            <a:solidFill>
              <a:srgbClr val="8C878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endParaRPr lang="ru-RU" sz="2000" b="1" dirty="0" smtClean="0">
              <a:solidFill>
                <a:schemeClr val="bg1">
                  <a:lumMod val="50000"/>
                </a:schemeClr>
              </a:solidFill>
              <a:latin typeface="Monplesir script" pitchFamily="2" charset="0"/>
            </a:endParaRPr>
          </a:p>
          <a:p>
            <a:pPr algn="r"/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Monplesir script" pitchFamily="2" charset="0"/>
              </a:rPr>
              <a:t>«Творчество Блока – целая творческая эпоха, эпоха недавнего прошлого. Славнейший мастер-символист – Блок оказал большое влияние на современную поэзию»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Monplesir script" pitchFamily="2" charset="0"/>
            </a:endParaRPr>
          </a:p>
        </p:txBody>
      </p:sp>
      <p:pic>
        <p:nvPicPr>
          <p:cNvPr id="9" name="Рисунок 8" descr="м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260648"/>
            <a:ext cx="1781587" cy="224788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TextBox 9"/>
          <p:cNvSpPr txBox="1"/>
          <p:nvPr/>
        </p:nvSpPr>
        <p:spPr>
          <a:xfrm>
            <a:off x="1979712" y="2780928"/>
            <a:ext cx="3672408" cy="1631216"/>
          </a:xfrm>
          <a:prstGeom prst="rect">
            <a:avLst/>
          </a:prstGeom>
          <a:ln w="57150">
            <a:solidFill>
              <a:srgbClr val="8C878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endParaRPr lang="ru-RU" sz="2000" b="1" dirty="0" smtClean="0">
              <a:solidFill>
                <a:schemeClr val="bg1">
                  <a:lumMod val="50000"/>
                </a:schemeClr>
              </a:solidFill>
              <a:latin typeface="Monplesir script" pitchFamily="2" charset="0"/>
            </a:endParaRPr>
          </a:p>
          <a:p>
            <a:pPr algn="r"/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Monplesir script" pitchFamily="2" charset="0"/>
              </a:rPr>
              <a:t>Он прав – опять фонарь, аптека,</a:t>
            </a:r>
          </a:p>
          <a:p>
            <a:pPr algn="r"/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Monplesir script" pitchFamily="2" charset="0"/>
              </a:rPr>
              <a:t>Нева, безмолвие, гранит.</a:t>
            </a:r>
          </a:p>
          <a:p>
            <a:pPr algn="r"/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Monplesir script" pitchFamily="2" charset="0"/>
              </a:rPr>
              <a:t>Как памятник началу века,</a:t>
            </a:r>
          </a:p>
          <a:p>
            <a:pPr algn="r"/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Monplesir script" pitchFamily="2" charset="0"/>
              </a:rPr>
              <a:t>Там этот человек стоит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Monplesir script" pitchFamily="2" charset="0"/>
            </a:endParaRPr>
          </a:p>
        </p:txBody>
      </p:sp>
      <p:pic>
        <p:nvPicPr>
          <p:cNvPr id="11" name="Рисунок 10" descr="А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251520" y="2564904"/>
            <a:ext cx="1968823" cy="241573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етербург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33030" y="476672"/>
            <a:ext cx="4015646" cy="252028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Скругленный прямоугольник 2"/>
          <p:cNvSpPr/>
          <p:nvPr/>
        </p:nvSpPr>
        <p:spPr>
          <a:xfrm>
            <a:off x="467544" y="620688"/>
            <a:ext cx="3240360" cy="100811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+mj-lt"/>
              </a:rPr>
              <a:t>16 ноября 1880 года</a:t>
            </a:r>
            <a:endParaRPr lang="ru-RU" sz="2400" b="1" dirty="0">
              <a:latin typeface="+mj-lt"/>
            </a:endParaRPr>
          </a:p>
        </p:txBody>
      </p:sp>
      <p:pic>
        <p:nvPicPr>
          <p:cNvPr id="4" name="Рисунок 3" descr="отец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2060848"/>
            <a:ext cx="2039858" cy="251582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251520" y="4653136"/>
            <a:ext cx="2448272" cy="147732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+mj-lt"/>
              </a:rPr>
              <a:t>Отец – Александр Львович Блок, юрист, профессор Варшавского университета</a:t>
            </a:r>
            <a:endParaRPr lang="ru-RU" b="1" dirty="0">
              <a:latin typeface="+mj-lt"/>
            </a:endParaRPr>
          </a:p>
        </p:txBody>
      </p:sp>
      <p:pic>
        <p:nvPicPr>
          <p:cNvPr id="6" name="Рисунок 5" descr="мать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03848" y="2564904"/>
            <a:ext cx="1781919" cy="262046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7" name="TextBox 6"/>
          <p:cNvSpPr txBox="1"/>
          <p:nvPr/>
        </p:nvSpPr>
        <p:spPr>
          <a:xfrm>
            <a:off x="3923928" y="4941168"/>
            <a:ext cx="2448272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+mj-lt"/>
              </a:rPr>
              <a:t>Мать – Александра Андреевна Бекетова, дочь учёного-ботаника</a:t>
            </a:r>
            <a:endParaRPr lang="ru-RU" b="1" dirty="0">
              <a:latin typeface="+mj-lt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Блок Шахмато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293096"/>
            <a:ext cx="4584144" cy="23540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Блок Мальчик.jpg"/>
          <p:cNvPicPr>
            <a:picLocks noChangeAspect="1"/>
          </p:cNvPicPr>
          <p:nvPr/>
        </p:nvPicPr>
        <p:blipFill>
          <a:blip r:embed="rId4" cstate="print">
            <a:lum bright="-30000" contrast="30000"/>
          </a:blip>
          <a:stretch>
            <a:fillRect/>
          </a:stretch>
        </p:blipFill>
        <p:spPr>
          <a:xfrm>
            <a:off x="2843808" y="1772816"/>
            <a:ext cx="1881630" cy="259893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0" name="Рисунок 9" descr="Блок ребёнок.jpg"/>
          <p:cNvPicPr>
            <a:picLocks noChangeAspect="1"/>
          </p:cNvPicPr>
          <p:nvPr/>
        </p:nvPicPr>
        <p:blipFill>
          <a:blip r:embed="rId5" cstate="print">
            <a:lum bright="-10000" contrast="20000"/>
          </a:blip>
          <a:stretch>
            <a:fillRect/>
          </a:stretch>
        </p:blipFill>
        <p:spPr>
          <a:xfrm>
            <a:off x="395536" y="332656"/>
            <a:ext cx="2019152" cy="321297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1" name="Рисунок 10" descr="Шахматово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92080" y="2780928"/>
            <a:ext cx="3446475" cy="242545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12" name="TextBox 11"/>
          <p:cNvSpPr txBox="1"/>
          <p:nvPr/>
        </p:nvSpPr>
        <p:spPr>
          <a:xfrm>
            <a:off x="5004048" y="548680"/>
            <a:ext cx="3816424" cy="1569660"/>
          </a:xfrm>
          <a:prstGeom prst="rect">
            <a:avLst/>
          </a:prstGeom>
          <a:noFill/>
          <a:ln w="38100">
            <a:solidFill>
              <a:srgbClr val="8C8780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5E5E5E"/>
                </a:solidFill>
                <a:latin typeface="+mj-lt"/>
              </a:rPr>
              <a:t>Детство Блок провёл в </a:t>
            </a:r>
            <a:r>
              <a:rPr lang="ru-RU" sz="2400" b="1" dirty="0" err="1" smtClean="0">
                <a:solidFill>
                  <a:srgbClr val="5E5E5E"/>
                </a:solidFill>
                <a:latin typeface="+mj-lt"/>
              </a:rPr>
              <a:t>Шахматово</a:t>
            </a:r>
            <a:r>
              <a:rPr lang="ru-RU" sz="2400" b="1" dirty="0" smtClean="0">
                <a:solidFill>
                  <a:srgbClr val="5E5E5E"/>
                </a:solidFill>
                <a:latin typeface="+mj-lt"/>
              </a:rPr>
              <a:t> – имении деда, так как родители его разъехались</a:t>
            </a:r>
            <a:endParaRPr lang="ru-RU" sz="2400" b="1" dirty="0">
              <a:solidFill>
                <a:srgbClr val="5E5E5E"/>
              </a:solidFill>
              <a:latin typeface="+mj-lt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95536" y="404664"/>
            <a:ext cx="2376264" cy="86409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+mj-lt"/>
              </a:rPr>
              <a:t>1885 год</a:t>
            </a:r>
            <a:endParaRPr lang="ru-RU" sz="2400" b="1" dirty="0">
              <a:latin typeface="+mj-lt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5536" y="1412776"/>
            <a:ext cx="2376264" cy="86409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+mj-lt"/>
              </a:rPr>
              <a:t>1889 год</a:t>
            </a:r>
            <a:endParaRPr lang="ru-RU" sz="2400" b="1" dirty="0">
              <a:latin typeface="+mj-lt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536" y="2492896"/>
            <a:ext cx="2376264" cy="86409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+mj-lt"/>
              </a:rPr>
              <a:t>1900 год</a:t>
            </a:r>
            <a:endParaRPr lang="ru-RU" sz="2400" b="1" dirty="0">
              <a:latin typeface="+mj-lt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536" y="3573016"/>
            <a:ext cx="2376264" cy="86409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+mj-lt"/>
              </a:rPr>
              <a:t>1901 год</a:t>
            </a:r>
            <a:endParaRPr lang="ru-RU" sz="2400" b="1" dirty="0">
              <a:latin typeface="+mj-lt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5536" y="4653136"/>
            <a:ext cx="2376264" cy="86409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+mj-lt"/>
              </a:rPr>
              <a:t>1902 год</a:t>
            </a:r>
            <a:endParaRPr lang="ru-RU" sz="2400" b="1" dirty="0">
              <a:latin typeface="+mj-lt"/>
            </a:endParaRPr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3347864" y="476672"/>
            <a:ext cx="4608512" cy="864096"/>
          </a:xfrm>
          <a:prstGeom prst="wedgeRectCallout">
            <a:avLst>
              <a:gd name="adj1" fmla="val -62429"/>
              <a:gd name="adj2" fmla="val -1654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Начинает сочинять стихи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3347864" y="1484784"/>
            <a:ext cx="4608512" cy="864096"/>
          </a:xfrm>
          <a:prstGeom prst="wedgeRectCallout">
            <a:avLst>
              <a:gd name="adj1" fmla="val -62429"/>
              <a:gd name="adj2" fmla="val -1654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Поступил в Петербургскую Введенскую гимназию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9" name="Прямоугольная выноска 8"/>
          <p:cNvSpPr/>
          <p:nvPr/>
        </p:nvSpPr>
        <p:spPr>
          <a:xfrm>
            <a:off x="3347864" y="2492896"/>
            <a:ext cx="4608512" cy="864096"/>
          </a:xfrm>
          <a:prstGeom prst="wedgeRectCallout">
            <a:avLst>
              <a:gd name="adj1" fmla="val -62429"/>
              <a:gd name="adj2" fmla="val -1654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Приносит первые стихи в журнал «Мир Божий»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" name="Прямоугольная выноска 9"/>
          <p:cNvSpPr/>
          <p:nvPr/>
        </p:nvSpPr>
        <p:spPr>
          <a:xfrm>
            <a:off x="3347864" y="3573016"/>
            <a:ext cx="4608512" cy="864096"/>
          </a:xfrm>
          <a:prstGeom prst="wedgeRectCallout">
            <a:avLst>
              <a:gd name="adj1" fmla="val -62429"/>
              <a:gd name="adj2" fmla="val -1654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Переходит с 3 курса юридического факультета на историко-филологический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3347864" y="4653136"/>
            <a:ext cx="4608512" cy="864096"/>
          </a:xfrm>
          <a:prstGeom prst="wedgeRectCallout">
            <a:avLst>
              <a:gd name="adj1" fmla="val -62429"/>
              <a:gd name="adj2" fmla="val -1654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Знакомство с Мережковским и Гиппиус, переписка с А. Белым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Белый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44" y="332656"/>
            <a:ext cx="2819003" cy="325393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 descr="Соловьёв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260648"/>
            <a:ext cx="2874934" cy="378904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5" descr="677990.jpg"/>
          <p:cNvPicPr>
            <a:picLocks noChangeAspect="1"/>
          </p:cNvPicPr>
          <p:nvPr/>
        </p:nvPicPr>
        <p:blipFill>
          <a:blip r:embed="rId5" cstate="print"/>
          <a:srcRect b="6327"/>
          <a:stretch>
            <a:fillRect/>
          </a:stretch>
        </p:blipFill>
        <p:spPr>
          <a:xfrm>
            <a:off x="2483768" y="2780928"/>
            <a:ext cx="4246612" cy="2936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95536" y="404664"/>
            <a:ext cx="2376264" cy="86409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+mj-lt"/>
              </a:rPr>
              <a:t>29 августа 1903 года</a:t>
            </a:r>
            <a:endParaRPr lang="ru-RU" sz="2400" b="1" dirty="0">
              <a:latin typeface="+mj-lt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5536" y="1412776"/>
            <a:ext cx="2376264" cy="86409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+mj-lt"/>
              </a:rPr>
              <a:t>1904 год</a:t>
            </a:r>
            <a:endParaRPr lang="ru-RU" sz="2400" b="1" dirty="0">
              <a:latin typeface="+mj-lt"/>
            </a:endParaRPr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3347864" y="476672"/>
            <a:ext cx="4608512" cy="864096"/>
          </a:xfrm>
          <a:prstGeom prst="wedgeRectCallout">
            <a:avLst>
              <a:gd name="adj1" fmla="val -62429"/>
              <a:gd name="adj2" fmla="val -1654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Женитьба на Л. Д. Менделеевой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3347864" y="1484784"/>
            <a:ext cx="4608512" cy="864096"/>
          </a:xfrm>
          <a:prstGeom prst="wedgeRectCallout">
            <a:avLst>
              <a:gd name="adj1" fmla="val -62429"/>
              <a:gd name="adj2" fmla="val -1654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1 книга стихов «Стихи о Прекрасной Даме»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2" name="Рисунок 11" descr="0042-018-Tvorchestvo-poetov-serebrjanogo-veka.jpg"/>
          <p:cNvPicPr>
            <a:picLocks noChangeAspect="1"/>
          </p:cNvPicPr>
          <p:nvPr/>
        </p:nvPicPr>
        <p:blipFill>
          <a:blip r:embed="rId3" cstate="print">
            <a:lum bright="-10000" contrast="20000"/>
          </a:blip>
          <a:stretch>
            <a:fillRect/>
          </a:stretch>
        </p:blipFill>
        <p:spPr>
          <a:xfrm>
            <a:off x="395536" y="2564904"/>
            <a:ext cx="2866058" cy="3821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ldmofelia.jpg"/>
          <p:cNvPicPr>
            <a:picLocks noChangeAspect="1"/>
          </p:cNvPicPr>
          <p:nvPr/>
        </p:nvPicPr>
        <p:blipFill>
          <a:blip r:embed="rId4" cstate="print">
            <a:lum bright="-10000" contrast="20000"/>
          </a:blip>
          <a:stretch>
            <a:fillRect/>
          </a:stretch>
        </p:blipFill>
        <p:spPr>
          <a:xfrm>
            <a:off x="3635896" y="2708920"/>
            <a:ext cx="1817010" cy="367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9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68144" y="2780928"/>
            <a:ext cx="2592288" cy="3618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8000" t="-23000" r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Мотив одиночества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Содержимое 4" descr="60724345_1277352679_1215209364_blok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67544" y="1268760"/>
            <a:ext cx="3175000" cy="386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635896" y="1340768"/>
            <a:ext cx="4896544" cy="4785395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buNone/>
            </a:pP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Monplesir script" pitchFamily="2" charset="0"/>
              </a:rPr>
              <a:t>«Одиночество не победить сравнением мистических переживаний, я глубоко уверен в этом. Может быть, одиночество преодолимо только ритмами действительной жизни – страстью и трудом. Остальное – сны».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Monplesir script" pitchFamily="2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8000" t="-23000" r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bg1">
                    <a:lumMod val="50000"/>
                  </a:schemeClr>
                </a:solidFill>
              </a:rPr>
              <a:t>1909 год - Рождение и смерть ребёнка, который не был ребёнком Блока</a:t>
            </a:r>
            <a:endParaRPr lang="ru-RU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99592" y="1268760"/>
            <a:ext cx="7704856" cy="4785395"/>
          </a:xfrm>
        </p:spPr>
        <p:txBody>
          <a:bodyPr numCol="2">
            <a:noAutofit/>
          </a:bodyPr>
          <a:lstStyle/>
          <a:p>
            <a:pPr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       Когда </a:t>
            </a:r>
            <a:r>
              <a:rPr lang="ru-RU" sz="1600" dirty="0" smtClean="0">
                <a:solidFill>
                  <a:schemeClr val="tx1"/>
                </a:solidFill>
              </a:rPr>
              <a:t>под заступом холодным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Скрипел песок и яркий снег,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Во мне, печальном и свободном,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Еще смирялся человек.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Пусть эта смерть была понятна -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В душе, под песни панихид,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Уж проступали злые пятна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Незабываемых обид.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Уже с угрозою сжималась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Доселе добрая рука.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Уж подымалась и металась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В душе отравленной тоска...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Я подавлю глухую злобу,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Тоску забвению предам.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Святому маленькому гробу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Молиться буду по ночам.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Но - быть коленопреклоненным,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Тебя благодарить, скорбя? -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Нет. Над младенцем, над блаженным,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Скорбеть я буду без Тебя.</a:t>
            </a:r>
            <a:endParaRPr lang="ru-RU" sz="16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7" name="Содержимое 6" descr="19021249_offi374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427984" y="3068960"/>
            <a:ext cx="4176464" cy="3171788"/>
          </a:xfr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95536" y="404664"/>
            <a:ext cx="2376264" cy="86409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+mj-lt"/>
              </a:rPr>
              <a:t>1911 год</a:t>
            </a:r>
            <a:endParaRPr lang="ru-RU" sz="2400" b="1" dirty="0">
              <a:latin typeface="+mj-lt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5536" y="1412776"/>
            <a:ext cx="2376264" cy="86409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+mj-lt"/>
              </a:rPr>
              <a:t>1915 год</a:t>
            </a:r>
            <a:endParaRPr lang="ru-RU" sz="2400" b="1" dirty="0">
              <a:latin typeface="+mj-lt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536" y="2492896"/>
            <a:ext cx="2376264" cy="86409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+mj-lt"/>
              </a:rPr>
              <a:t>7 августа 1921 года</a:t>
            </a:r>
            <a:endParaRPr lang="ru-RU" sz="2400" b="1" dirty="0">
              <a:latin typeface="+mj-lt"/>
            </a:endParaRPr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3347864" y="476672"/>
            <a:ext cx="4608512" cy="864096"/>
          </a:xfrm>
          <a:prstGeom prst="wedgeRectCallout">
            <a:avLst>
              <a:gd name="adj1" fmla="val -62429"/>
              <a:gd name="adj2" fmla="val -1654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Вышла 5 книга стихов «Ночные часы»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3347864" y="1484784"/>
            <a:ext cx="4608512" cy="864096"/>
          </a:xfrm>
          <a:prstGeom prst="wedgeRectCallout">
            <a:avLst>
              <a:gd name="adj1" fmla="val -62429"/>
              <a:gd name="adj2" fmla="val -1654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Блок принимает участие в работе МТ по постановке его драмы «Роза и крест»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9" name="Прямоугольная выноска 8"/>
          <p:cNvSpPr/>
          <p:nvPr/>
        </p:nvSpPr>
        <p:spPr>
          <a:xfrm>
            <a:off x="3347864" y="2492896"/>
            <a:ext cx="4608512" cy="864096"/>
          </a:xfrm>
          <a:prstGeom prst="wedgeRectCallout">
            <a:avLst>
              <a:gd name="adj1" fmla="val -62429"/>
              <a:gd name="adj2" fmla="val -1654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Блок скончался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7744" y="404664"/>
            <a:ext cx="3672408" cy="7694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rgbClr val="D1A91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endParaRPr lang="ru-RU" sz="2000" b="1" dirty="0" smtClean="0">
              <a:solidFill>
                <a:schemeClr val="bg1">
                  <a:lumMod val="50000"/>
                </a:schemeClr>
              </a:solidFill>
              <a:latin typeface="Monplesir script" pitchFamily="2" charset="0"/>
            </a:endParaRPr>
          </a:p>
          <a:p>
            <a:pPr algn="ctr"/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Monplesir script" pitchFamily="2" charset="0"/>
              </a:rPr>
              <a:t>«Трагический тенор эпохи»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Monplesir script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872" y="1196752"/>
            <a:ext cx="3672408" cy="113877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rgbClr val="D1A91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endParaRPr lang="ru-RU" sz="2000" b="1" dirty="0" smtClean="0">
              <a:solidFill>
                <a:schemeClr val="bg1">
                  <a:lumMod val="50000"/>
                </a:schemeClr>
              </a:solidFill>
              <a:latin typeface="Monplesir script" pitchFamily="2" charset="0"/>
            </a:endParaRPr>
          </a:p>
          <a:p>
            <a:pPr algn="ctr"/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Monplesir script" pitchFamily="2" charset="0"/>
              </a:rPr>
              <a:t>«Первый поэт земли русской»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Monplesir script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35896" y="2636912"/>
            <a:ext cx="3672408" cy="7694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rgbClr val="D1A91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endParaRPr lang="ru-RU" sz="2000" b="1" dirty="0" smtClean="0">
              <a:solidFill>
                <a:schemeClr val="bg1">
                  <a:lumMod val="50000"/>
                </a:schemeClr>
              </a:solidFill>
              <a:latin typeface="Monplesir script" pitchFamily="2" charset="0"/>
            </a:endParaRPr>
          </a:p>
          <a:p>
            <a:pPr algn="ctr"/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Monplesir script" pitchFamily="2" charset="0"/>
              </a:rPr>
              <a:t>«Сплошная совесть»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Monplesir script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3645024"/>
            <a:ext cx="3672408" cy="7694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rgbClr val="D1A91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endParaRPr lang="ru-RU" sz="2000" b="1" dirty="0" smtClean="0">
              <a:solidFill>
                <a:schemeClr val="bg1">
                  <a:lumMod val="50000"/>
                </a:schemeClr>
              </a:solidFill>
              <a:latin typeface="Monplesir script" pitchFamily="2" charset="0"/>
            </a:endParaRPr>
          </a:p>
          <a:p>
            <a:pPr algn="ctr"/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Monplesir script" pitchFamily="2" charset="0"/>
              </a:rPr>
              <a:t>«Это целая эпоха»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Monplesir script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15816" y="4611231"/>
            <a:ext cx="3672408" cy="22467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rgbClr val="D1A91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endParaRPr lang="ru-RU" sz="2000" b="1" dirty="0" smtClean="0">
              <a:solidFill>
                <a:schemeClr val="bg1">
                  <a:lumMod val="50000"/>
                </a:schemeClr>
              </a:solidFill>
              <a:latin typeface="Monplesir script" pitchFamily="2" charset="0"/>
            </a:endParaRPr>
          </a:p>
          <a:p>
            <a:pPr algn="ctr"/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latin typeface="Monplesir script" pitchFamily="2" charset="0"/>
              </a:rPr>
              <a:t>«Никогда: ни раньше, ни потом – я не видел, чтобы от какого-то человека так явственно, ощутимо и зримо исходил магнетизм»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Monplesir script" pitchFamily="2" charset="0"/>
            </a:endParaRPr>
          </a:p>
        </p:txBody>
      </p:sp>
      <p:pic>
        <p:nvPicPr>
          <p:cNvPr id="9" name="Рисунок 8" descr="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395536" y="332656"/>
            <a:ext cx="1968823" cy="241573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 descr="Белый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20272" y="404664"/>
            <a:ext cx="1872208" cy="216106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Рисунок 10" descr="23154096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92280" y="2348880"/>
            <a:ext cx="1425414" cy="208823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2" name="Рисунок 11" descr="м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1520" y="2708920"/>
            <a:ext cx="1781587" cy="224788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Рисунок 12" descr="chukovsk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04248" y="4509120"/>
            <a:ext cx="1478657" cy="223572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7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Styl 1">
      <a:majorFont>
        <a:latin typeface="Elephan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Тема7</Template>
  <TotalTime>73</TotalTime>
  <Words>291</Words>
  <Application>Microsoft Office PowerPoint</Application>
  <PresentationFormat>Экран (4:3)</PresentationFormat>
  <Paragraphs>48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Тема7</vt:lpstr>
      <vt:lpstr>Александр Александрович Блок</vt:lpstr>
      <vt:lpstr>Слайд 2</vt:lpstr>
      <vt:lpstr>Слайд 3</vt:lpstr>
      <vt:lpstr>Слайд 4</vt:lpstr>
      <vt:lpstr>Слайд 5</vt:lpstr>
      <vt:lpstr>Слайд 6</vt:lpstr>
      <vt:lpstr>Слайд 7</vt:lpstr>
      <vt:lpstr>Мотив одиночества</vt:lpstr>
      <vt:lpstr>1909 год - Рождение и смерть ребёнка, который не был ребёнком Блока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Александр Александрович Блок</dc:title>
  <dc:creator>Инесса</dc:creator>
  <cp:lastModifiedBy>Инесса</cp:lastModifiedBy>
  <cp:revision>11</cp:revision>
  <dcterms:created xsi:type="dcterms:W3CDTF">2013-10-25T10:54:29Z</dcterms:created>
  <dcterms:modified xsi:type="dcterms:W3CDTF">2013-10-25T12:18:35Z</dcterms:modified>
</cp:coreProperties>
</file>