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0" r:id="rId5"/>
    <p:sldId id="261" r:id="rId6"/>
    <p:sldId id="259" r:id="rId7"/>
    <p:sldId id="262" r:id="rId8"/>
    <p:sldId id="263" r:id="rId9"/>
    <p:sldId id="264" r:id="rId10"/>
    <p:sldId id="268" r:id="rId11"/>
    <p:sldId id="269" r:id="rId12"/>
    <p:sldId id="271" r:id="rId13"/>
    <p:sldId id="270" r:id="rId14"/>
    <p:sldId id="272" r:id="rId15"/>
    <p:sldId id="273" r:id="rId16"/>
    <p:sldId id="265" r:id="rId17"/>
    <p:sldId id="266"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Светлый стиль 2 - акцент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10" d="100"/>
          <a:sy n="110" d="100"/>
        </p:scale>
        <p:origin x="-16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3">
        <a:schemeClr val="bg1"/>
      </p:bgRef>
    </p:bg>
    <p:spTree>
      <p:nvGrpSpPr>
        <p:cNvPr id="1" name=""/>
        <p:cNvGrpSpPr/>
        <p:nvPr/>
      </p:nvGrpSpPr>
      <p:grpSpPr>
        <a:xfrm>
          <a:off x="0" y="0"/>
          <a:ext cx="0" cy="0"/>
          <a:chOff x="0" y="0"/>
          <a:chExt cx="0" cy="0"/>
        </a:xfrm>
      </p:grpSpPr>
      <p:sp>
        <p:nvSpPr>
          <p:cNvPr id="12" name="Прямоугольник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Скругленный прямоугольник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Подзаголовок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5B106E36-FD25-4E2D-B0AA-010F637433A0}" type="datetimeFigureOut">
              <a:rPr lang="ru-RU" smtClean="0"/>
              <a:pPr/>
              <a:t>16.11.2016</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lIns="0" tIns="0" rIns="0" bIns="0">
            <a:noAutofit/>
          </a:bodyPr>
          <a:lstStyle>
            <a:lvl1pPr>
              <a:defRPr sz="1400">
                <a:solidFill>
                  <a:srgbClr val="FFFFFF"/>
                </a:solidFill>
              </a:defRPr>
            </a:lvl1pPr>
          </a:lstStyle>
          <a:p>
            <a:fld id="{725C68B6-61C2-468F-89AB-4B9F7531AA68}" type="slidenum">
              <a:rPr lang="ru-RU" smtClean="0"/>
              <a:pPr/>
              <a:t>‹#›</a:t>
            </a:fld>
            <a:endParaRPr lang="ru-RU"/>
          </a:p>
        </p:txBody>
      </p:sp>
      <p:sp>
        <p:nvSpPr>
          <p:cNvPr id="7" name="Прямоугольник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transition>
    <p:zoom dir="in"/>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16.11.2016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
        <p:nvSpPr>
          <p:cNvPr id="8" name="Содержимое 7"/>
          <p:cNvSpPr>
            <a:spLocks noGrp="1"/>
          </p:cNvSpPr>
          <p:nvPr>
            <p:ph sz="quarter" idx="1"/>
          </p:nvPr>
        </p:nvSpPr>
        <p:spPr>
          <a:xfrm>
            <a:off x="914400" y="1447800"/>
            <a:ext cx="777240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transition>
    <p:zoom dir="in"/>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1"/>
      </p:bgRef>
    </p:bg>
    <p:spTree>
      <p:nvGrpSpPr>
        <p:cNvPr id="1" name=""/>
        <p:cNvGrpSpPr/>
        <p:nvPr/>
      </p:nvGrpSpPr>
      <p:grpSpPr>
        <a:xfrm>
          <a:off x="0" y="0"/>
          <a:ext cx="0" cy="0"/>
          <a:chOff x="0" y="0"/>
          <a:chExt cx="0" cy="0"/>
        </a:xfrm>
      </p:grpSpPr>
      <p:sp>
        <p:nvSpPr>
          <p:cNvPr id="11" name="Прямоугольник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Скругленный прямоугольник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722313" y="952500"/>
            <a:ext cx="7772400" cy="1362075"/>
          </a:xfrm>
        </p:spPr>
        <p:txBody>
          <a:bodyPr anchor="b" anchorCtr="0"/>
          <a:lstStyle>
            <a:lvl1pPr algn="l">
              <a:buNone/>
              <a:defRPr sz="4000" b="0" cap="none"/>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16.11.2016</a:t>
            </a:fld>
            <a:endParaRPr lang="ru-RU"/>
          </a:p>
        </p:txBody>
      </p:sp>
      <p:sp>
        <p:nvSpPr>
          <p:cNvPr id="5" name="Нижний колонтитул 4"/>
          <p:cNvSpPr>
            <a:spLocks noGrp="1"/>
          </p:cNvSpPr>
          <p:nvPr>
            <p:ph type="ftr" sz="quarter" idx="11"/>
          </p:nvPr>
        </p:nvSpPr>
        <p:spPr>
          <a:xfrm>
            <a:off x="800100" y="6172200"/>
            <a:ext cx="4000500" cy="457200"/>
          </a:xfrm>
        </p:spPr>
        <p:txBody>
          <a:bodyPr/>
          <a:lstStyle/>
          <a:p>
            <a:endParaRPr lang="ru-RU"/>
          </a:p>
        </p:txBody>
      </p:sp>
      <p:sp>
        <p:nvSpPr>
          <p:cNvPr id="7" name="Прямоугольник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146304" y="6208776"/>
            <a:ext cx="457200" cy="457200"/>
          </a:xfrm>
        </p:spPr>
        <p:txBody>
          <a:bodyPr/>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transition>
    <p:zoom dir="in"/>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16.11.2016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9" name="Содержимое 8"/>
          <p:cNvSpPr>
            <a:spLocks noGrp="1"/>
          </p:cNvSpPr>
          <p:nvPr>
            <p:ph sz="quarter" idx="1"/>
          </p:nvPr>
        </p:nvSpPr>
        <p:spPr>
          <a:xfrm>
            <a:off x="914400" y="1447800"/>
            <a:ext cx="374904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933950" y="1447800"/>
            <a:ext cx="374904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transition>
    <p:zoom dir="in"/>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3050"/>
            <a:ext cx="7772400" cy="1143000"/>
          </a:xfrm>
        </p:spPr>
        <p:txBody>
          <a:bodyPr anchor="b" anchorCtr="0"/>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5B106E36-FD25-4E2D-B0AA-010F637433A0}" type="datetimeFigureOut">
              <a:rPr lang="ru-RU" smtClean="0"/>
              <a:pPr/>
              <a:t>16.11.2016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
        <p:nvSpPr>
          <p:cNvPr id="11" name="Содержимое 10"/>
          <p:cNvSpPr>
            <a:spLocks noGrp="1"/>
          </p:cNvSpPr>
          <p:nvPr>
            <p:ph sz="half" idx="2"/>
          </p:nvPr>
        </p:nvSpPr>
        <p:spPr>
          <a:xfrm>
            <a:off x="914400" y="2247900"/>
            <a:ext cx="3733800" cy="38862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4"/>
          </p:nvPr>
        </p:nvSpPr>
        <p:spPr>
          <a:xfrm>
            <a:off x="4953000" y="2247900"/>
            <a:ext cx="3733800" cy="38862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transition>
    <p:zoom dir="in"/>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16.11.2016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zoom dir="in"/>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16.11.2016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zoom dir="in"/>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Прямоугольник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Скругленный прямоугольник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914400" y="273050"/>
            <a:ext cx="7772400" cy="1143000"/>
          </a:xfrm>
        </p:spPr>
        <p:txBody>
          <a:bodyPr anchor="b" anchorCtr="0"/>
          <a:lstStyle>
            <a:lvl1pPr algn="l">
              <a:buNone/>
              <a:defRPr sz="4000" b="0"/>
            </a:lvl1pPr>
          </a:lstStyle>
          <a:p>
            <a:r>
              <a:rPr kumimoji="0" lang="ru-RU" smtClean="0"/>
              <a:t>Образец заголовка</a:t>
            </a:r>
            <a:endParaRPr kumimoji="0" lang="en-US"/>
          </a:p>
        </p:txBody>
      </p:sp>
      <p:sp>
        <p:nvSpPr>
          <p:cNvPr id="3" name="Текст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16.11.2016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11" name="Содержимое 10"/>
          <p:cNvSpPr>
            <a:spLocks noGrp="1"/>
          </p:cNvSpPr>
          <p:nvPr>
            <p:ph sz="quarter" idx="1"/>
          </p:nvPr>
        </p:nvSpPr>
        <p:spPr>
          <a:xfrm>
            <a:off x="2971800" y="1600200"/>
            <a:ext cx="5715000" cy="44958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transition>
    <p:zoom dir="in"/>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16.11.2016</a:t>
            </a:fld>
            <a:endParaRPr lang="ru-RU"/>
          </a:p>
        </p:txBody>
      </p:sp>
      <p:sp>
        <p:nvSpPr>
          <p:cNvPr id="6" name="Нижний колонтитул 5"/>
          <p:cNvSpPr>
            <a:spLocks noGrp="1"/>
          </p:cNvSpPr>
          <p:nvPr>
            <p:ph type="ftr" sz="quarter" idx="11"/>
          </p:nvPr>
        </p:nvSpPr>
        <p:spPr>
          <a:xfrm>
            <a:off x="914400" y="6172200"/>
            <a:ext cx="3886200" cy="457200"/>
          </a:xfrm>
        </p:spPr>
        <p:txBody>
          <a:bodyPr/>
          <a:lstStyle/>
          <a:p>
            <a:endParaRPr lang="ru-RU"/>
          </a:p>
        </p:txBody>
      </p:sp>
      <p:sp>
        <p:nvSpPr>
          <p:cNvPr id="7" name="Номер слайда 6"/>
          <p:cNvSpPr>
            <a:spLocks noGrp="1"/>
          </p:cNvSpPr>
          <p:nvPr>
            <p:ph type="sldNum" sz="quarter" idx="12"/>
          </p:nvPr>
        </p:nvSpPr>
        <p:spPr>
          <a:xfrm>
            <a:off x="146304" y="6208776"/>
            <a:ext cx="457200" cy="457200"/>
          </a:xfrm>
        </p:spPr>
        <p:txBody>
          <a:bodyPr/>
          <a:lstStyle/>
          <a:p>
            <a:fld id="{725C68B6-61C2-468F-89AB-4B9F7531AA68}" type="slidenum">
              <a:rPr lang="ru-RU" smtClean="0"/>
              <a:pPr/>
              <a:t>‹#›</a:t>
            </a:fld>
            <a:endParaRPr lang="ru-RU"/>
          </a:p>
        </p:txBody>
      </p:sp>
      <p:sp>
        <p:nvSpPr>
          <p:cNvPr id="11" name="Прямоугольник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Рисунок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ru-RU" smtClean="0"/>
              <a:t>Вставка рисунка</a:t>
            </a:r>
            <a:endParaRPr kumimoji="0" lang="en-US" dirty="0"/>
          </a:p>
        </p:txBody>
      </p:sp>
    </p:spTree>
  </p:cSld>
  <p:clrMapOvr>
    <a:masterClrMapping/>
  </p:clrMapOvr>
  <p:transition>
    <p:zoom dir="in"/>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16.11.2016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zoom dir="in"/>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41"/>
            <a:ext cx="201168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914400" y="274640"/>
            <a:ext cx="55626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16.11.2016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zoom dir="in"/>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Скругленный прямоугольник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Заголовок 21"/>
          <p:cNvSpPr>
            <a:spLocks noGrp="1"/>
          </p:cNvSpPr>
          <p:nvPr>
            <p:ph type="title"/>
          </p:nvPr>
        </p:nvSpPr>
        <p:spPr>
          <a:xfrm>
            <a:off x="914400" y="274638"/>
            <a:ext cx="7772400" cy="1143000"/>
          </a:xfrm>
          <a:prstGeom prst="rect">
            <a:avLst/>
          </a:prstGeom>
        </p:spPr>
        <p:txBody>
          <a:bodyPr bIns="91440" anchor="b" anchorCtr="0">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5B106E36-FD25-4E2D-B0AA-010F637433A0}" type="datetimeFigureOut">
              <a:rPr lang="ru-RU" smtClean="0"/>
              <a:pPr/>
              <a:t>16.11.2016</a:t>
            </a:fld>
            <a:endParaRPr lang="ru-RU"/>
          </a:p>
        </p:txBody>
      </p:sp>
      <p:sp>
        <p:nvSpPr>
          <p:cNvPr id="3" name="Нижний колонтитул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ru-RU"/>
          </a:p>
        </p:txBody>
      </p:sp>
      <p:sp>
        <p:nvSpPr>
          <p:cNvPr id="23" name="Номер слайда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zoom dir="in"/>
  </p:transition>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p:txBody>
          <a:bodyPr/>
          <a:lstStyle/>
          <a:p>
            <a:endParaRPr lang="ru-RU"/>
          </a:p>
        </p:txBody>
      </p:sp>
      <p:sp>
        <p:nvSpPr>
          <p:cNvPr id="2" name="Заголовок 1"/>
          <p:cNvSpPr>
            <a:spLocks noGrp="1"/>
          </p:cNvSpPr>
          <p:nvPr>
            <p:ph type="ctrTitle"/>
          </p:nvPr>
        </p:nvSpPr>
        <p:spPr/>
        <p:txBody>
          <a:bodyPr/>
          <a:lstStyle/>
          <a:p>
            <a:endParaRPr lang="ru-RU"/>
          </a:p>
        </p:txBody>
      </p:sp>
      <p:pic>
        <p:nvPicPr>
          <p:cNvPr id="5" name="Рисунок 4" descr="art-civil-war.jpeg1-460x307.jpg"/>
          <p:cNvPicPr>
            <a:picLocks noChangeAspect="1"/>
          </p:cNvPicPr>
          <p:nvPr/>
        </p:nvPicPr>
        <p:blipFill>
          <a:blip r:embed="rId2" cstate="print"/>
          <a:stretch>
            <a:fillRect/>
          </a:stretch>
        </p:blipFill>
        <p:spPr>
          <a:xfrm>
            <a:off x="0" y="0"/>
            <a:ext cx="9144000" cy="6858000"/>
          </a:xfrm>
          <a:prstGeom prst="rect">
            <a:avLst/>
          </a:prstGeom>
        </p:spPr>
      </p:pic>
      <p:sp>
        <p:nvSpPr>
          <p:cNvPr id="6" name="TextBox 5"/>
          <p:cNvSpPr txBox="1"/>
          <p:nvPr/>
        </p:nvSpPr>
        <p:spPr>
          <a:xfrm>
            <a:off x="2627784" y="188640"/>
            <a:ext cx="6120680" cy="2308324"/>
          </a:xfrm>
          <a:prstGeom prst="rect">
            <a:avLst/>
          </a:prstGeom>
          <a:noFill/>
        </p:spPr>
        <p:txBody>
          <a:bodyPr wrap="square" rtlCol="0">
            <a:spAutoFit/>
          </a:bodyPr>
          <a:lstStyle/>
          <a:p>
            <a:r>
              <a:rPr lang="ru-RU" sz="3600" b="1" dirty="0" smtClean="0"/>
              <a:t>В тех и в других война вдохнула... мрачный хмель разгула...</a:t>
            </a:r>
          </a:p>
          <a:p>
            <a:r>
              <a:rPr lang="ru-RU" sz="3600" b="1" dirty="0" smtClean="0"/>
              <a:t>И.Э.Бабель."Конармия»</a:t>
            </a:r>
            <a:endParaRPr lang="ru-RU" sz="3600" b="1" dirty="0"/>
          </a:p>
        </p:txBody>
      </p:sp>
    </p:spTree>
  </p:cSld>
  <p:clrMapOvr>
    <a:masterClrMapping/>
  </p:clrMapOvr>
  <p:transition>
    <p:zoom dir="in"/>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44481188_455290139.jpg"/>
          <p:cNvPicPr>
            <a:picLocks noGrp="1" noChangeAspect="1"/>
          </p:cNvPicPr>
          <p:nvPr>
            <p:ph sz="quarter" idx="1"/>
          </p:nvPr>
        </p:nvPicPr>
        <p:blipFill>
          <a:blip r:embed="rId2" cstate="print"/>
          <a:stretch>
            <a:fillRect/>
          </a:stretch>
        </p:blipFill>
        <p:spPr>
          <a:xfrm>
            <a:off x="0" y="0"/>
            <a:ext cx="9144000" cy="6858000"/>
          </a:xfrm>
        </p:spPr>
      </p:pic>
      <p:sp>
        <p:nvSpPr>
          <p:cNvPr id="5" name="TextBox 4"/>
          <p:cNvSpPr txBox="1"/>
          <p:nvPr/>
        </p:nvSpPr>
        <p:spPr>
          <a:xfrm>
            <a:off x="3563888" y="0"/>
            <a:ext cx="5580112" cy="1569660"/>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r>
              <a:rPr lang="ru-RU" sz="2400" dirty="0" smtClean="0"/>
              <a:t>Не приведи Бог увидеть русский бунт, бессмысленный и беспощадный.</a:t>
            </a:r>
          </a:p>
          <a:p>
            <a:endParaRPr lang="ru-RU" sz="2400" dirty="0" smtClean="0"/>
          </a:p>
          <a:p>
            <a:r>
              <a:rPr lang="ru-RU" sz="2400" dirty="0" smtClean="0"/>
              <a:t>                                                   А.С.Пушкин</a:t>
            </a:r>
            <a:endParaRPr lang="ru-RU" sz="2400" dirty="0"/>
          </a:p>
        </p:txBody>
      </p:sp>
      <p:sp>
        <p:nvSpPr>
          <p:cNvPr id="6" name="TextBox 5"/>
          <p:cNvSpPr txBox="1"/>
          <p:nvPr/>
        </p:nvSpPr>
        <p:spPr>
          <a:xfrm>
            <a:off x="0" y="3717032"/>
            <a:ext cx="6084168" cy="3140969"/>
          </a:xfrm>
          <a:prstGeom prst="rect">
            <a:avLst/>
          </a:prstGeom>
        </p:spPr>
        <p:style>
          <a:lnRef idx="1">
            <a:schemeClr val="dk1"/>
          </a:lnRef>
          <a:fillRef idx="3">
            <a:schemeClr val="dk1"/>
          </a:fillRef>
          <a:effectRef idx="2">
            <a:schemeClr val="dk1"/>
          </a:effectRef>
          <a:fontRef idx="minor">
            <a:schemeClr val="lt1"/>
          </a:fontRef>
        </p:style>
        <p:txBody>
          <a:bodyPr wrap="square" rtlCol="0">
            <a:spAutoFit/>
          </a:bodyPr>
          <a:lstStyle/>
          <a:p>
            <a:r>
              <a:rPr lang="ru-RU" dirty="0" smtClean="0"/>
              <a:t>8 -13 млн. человек погибло от голода, холода, болезней, террора.</a:t>
            </a:r>
          </a:p>
          <a:p>
            <a:r>
              <a:rPr lang="ru-RU" dirty="0" smtClean="0"/>
              <a:t> Из них 1 млн. бойцов Красной Армии.</a:t>
            </a:r>
          </a:p>
          <a:p>
            <a:r>
              <a:rPr lang="ru-RU" dirty="0" smtClean="0"/>
              <a:t> Сколько погибло “белых”, крестьян-повстанцев – никто не считал.</a:t>
            </a:r>
          </a:p>
          <a:p>
            <a:r>
              <a:rPr lang="ru-RU" dirty="0" smtClean="0"/>
              <a:t> 2 млн. человек эмигрировали из России.</a:t>
            </a:r>
          </a:p>
          <a:p>
            <a:r>
              <a:rPr lang="ru-RU" dirty="0" smtClean="0"/>
              <a:t> Промышленное производство упало до 20% от уровня 1913 года..</a:t>
            </a:r>
          </a:p>
          <a:p>
            <a:r>
              <a:rPr lang="ru-RU" dirty="0" smtClean="0"/>
              <a:t> Сельское хозяйство сократилось вдвое.</a:t>
            </a:r>
          </a:p>
          <a:p>
            <a:r>
              <a:rPr lang="ru-RU" dirty="0" smtClean="0"/>
              <a:t> Ущерб народному хозяйству составил 50 млрд. золотых рублей.</a:t>
            </a:r>
            <a:endParaRPr lang="ru-RU" dirty="0"/>
          </a:p>
        </p:txBody>
      </p:sp>
    </p:spTree>
  </p:cSld>
  <p:clrMapOvr>
    <a:masterClrMapping/>
  </p:clrMapOvr>
  <p:transition>
    <p:zoom dir="in"/>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endParaRPr lang="ru-RU"/>
          </a:p>
        </p:txBody>
      </p:sp>
      <p:pic>
        <p:nvPicPr>
          <p:cNvPr id="6" name="Содержимое 5" descr="2b68105f4027d585d53705c1d8145125.jpg"/>
          <p:cNvPicPr>
            <a:picLocks noGrp="1" noChangeAspect="1"/>
          </p:cNvPicPr>
          <p:nvPr>
            <p:ph sz="quarter" idx="1"/>
          </p:nvPr>
        </p:nvPicPr>
        <p:blipFill>
          <a:blip r:embed="rId2" cstate="print"/>
          <a:stretch>
            <a:fillRect/>
          </a:stretch>
        </p:blipFill>
        <p:spPr>
          <a:xfrm>
            <a:off x="0" y="0"/>
            <a:ext cx="4355976" cy="2636912"/>
          </a:xfrm>
        </p:spPr>
      </p:pic>
      <p:pic>
        <p:nvPicPr>
          <p:cNvPr id="7" name="Рисунок 6" descr="690224.jpg"/>
          <p:cNvPicPr>
            <a:picLocks noChangeAspect="1"/>
          </p:cNvPicPr>
          <p:nvPr/>
        </p:nvPicPr>
        <p:blipFill>
          <a:blip r:embed="rId3" cstate="print"/>
          <a:stretch>
            <a:fillRect/>
          </a:stretch>
        </p:blipFill>
        <p:spPr>
          <a:xfrm>
            <a:off x="6029325" y="2636912"/>
            <a:ext cx="3114675" cy="4221088"/>
          </a:xfrm>
          <a:prstGeom prst="rect">
            <a:avLst/>
          </a:prstGeom>
        </p:spPr>
      </p:pic>
      <p:sp>
        <p:nvSpPr>
          <p:cNvPr id="8" name="TextBox 7"/>
          <p:cNvSpPr txBox="1"/>
          <p:nvPr/>
        </p:nvSpPr>
        <p:spPr>
          <a:xfrm>
            <a:off x="827584" y="3501008"/>
            <a:ext cx="4594602" cy="255454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ru-RU" sz="2000" b="1" dirty="0" smtClean="0"/>
              <a:t>И там и здесь между рядами</a:t>
            </a:r>
          </a:p>
          <a:p>
            <a:r>
              <a:rPr lang="ru-RU" sz="2000" b="1" dirty="0" smtClean="0"/>
              <a:t> Звучит один и тот же глас:</a:t>
            </a:r>
          </a:p>
          <a:p>
            <a:r>
              <a:rPr lang="ru-RU" sz="2000" b="1" dirty="0" smtClean="0"/>
              <a:t> “Кто не за нас — тот против нас.</a:t>
            </a:r>
          </a:p>
          <a:p>
            <a:r>
              <a:rPr lang="ru-RU" sz="2000" b="1" dirty="0" smtClean="0"/>
              <a:t> Нет безразличных: правда с нами”.</a:t>
            </a:r>
          </a:p>
          <a:p>
            <a:r>
              <a:rPr lang="ru-RU" sz="2000" b="1" dirty="0" smtClean="0"/>
              <a:t> А я стою один меж них</a:t>
            </a:r>
          </a:p>
          <a:p>
            <a:r>
              <a:rPr lang="ru-RU" sz="2000" b="1" dirty="0" smtClean="0"/>
              <a:t> В ревущем пламени и дыме</a:t>
            </a:r>
          </a:p>
          <a:p>
            <a:r>
              <a:rPr lang="ru-RU" sz="2000" b="1" dirty="0" smtClean="0"/>
              <a:t> И всеми силами своими</a:t>
            </a:r>
          </a:p>
          <a:p>
            <a:r>
              <a:rPr lang="ru-RU" sz="2000" b="1" dirty="0" smtClean="0"/>
              <a:t> Молюсь за тех и за других.</a:t>
            </a:r>
            <a:endParaRPr lang="ru-RU" sz="2000" b="1" dirty="0"/>
          </a:p>
        </p:txBody>
      </p:sp>
      <p:pic>
        <p:nvPicPr>
          <p:cNvPr id="9" name="Рисунок 8" descr="i.jpeg"/>
          <p:cNvPicPr>
            <a:picLocks noChangeAspect="1"/>
          </p:cNvPicPr>
          <p:nvPr/>
        </p:nvPicPr>
        <p:blipFill>
          <a:blip r:embed="rId4" cstate="print"/>
          <a:stretch>
            <a:fillRect/>
          </a:stretch>
        </p:blipFill>
        <p:spPr>
          <a:xfrm>
            <a:off x="4355976" y="0"/>
            <a:ext cx="4788024" cy="2636912"/>
          </a:xfrm>
          <a:prstGeom prst="rect">
            <a:avLst/>
          </a:prstGeom>
        </p:spPr>
      </p:pic>
    </p:spTree>
  </p:cSld>
  <p:clrMapOvr>
    <a:masterClrMapping/>
  </p:clrMapOvr>
  <p:transition>
    <p:zoom dir="in"/>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a:xfrm>
            <a:off x="1331640" y="1988840"/>
            <a:ext cx="7355160" cy="4680520"/>
          </a:xfrm>
        </p:spPr>
        <p:txBody>
          <a:bodyPr/>
          <a:lstStyle/>
          <a:p>
            <a:r>
              <a:rPr lang="ru-RU" dirty="0" smtClean="0"/>
              <a:t>Исаак Эммануилович Бабель родился в Одессе в состоятельной семье. Окончив Одесское коммерческое училище и Киевский коммерческий институт, Бабель отправился в Петроград, надеясь опубликовать там свои рассказы, которых к тому времени было уже немало. Его долго не печатали, пока Бабель не попал к Горькому, он-то и разглядел в этом молодом человеке талант. Однако новые рассказы Бабеля Горькому не понравились, и он посоветовал ему отправиться “в люди”.</a:t>
            </a:r>
            <a:endParaRPr lang="ru-RU" dirty="0"/>
          </a:p>
        </p:txBody>
      </p:sp>
      <p:pic>
        <p:nvPicPr>
          <p:cNvPr id="4" name="Рисунок 3" descr="89319978_3437398_babel.jpg"/>
          <p:cNvPicPr>
            <a:picLocks noChangeAspect="1"/>
          </p:cNvPicPr>
          <p:nvPr/>
        </p:nvPicPr>
        <p:blipFill>
          <a:blip r:embed="rId2" cstate="print"/>
          <a:stretch>
            <a:fillRect/>
          </a:stretch>
        </p:blipFill>
        <p:spPr>
          <a:xfrm>
            <a:off x="179512" y="0"/>
            <a:ext cx="5904656" cy="2132856"/>
          </a:xfrm>
          <a:prstGeom prst="rect">
            <a:avLst/>
          </a:prstGeom>
        </p:spPr>
      </p:pic>
    </p:spTree>
  </p:cSld>
  <p:clrMapOvr>
    <a:masterClrMapping/>
  </p:clrMapOvr>
  <p:transition>
    <p:zoom dir="in"/>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Picture 2" descr="D:\Документы\МОРОЗОВА Н.Т\img418.jpg"/>
          <p:cNvPicPr>
            <a:picLocks noGrp="1" noChangeAspect="1" noChangeArrowheads="1"/>
          </p:cNvPicPr>
          <p:nvPr>
            <p:ph sz="quarter" idx="1"/>
          </p:nvPr>
        </p:nvPicPr>
        <p:blipFill>
          <a:blip r:embed="rId2" cstate="print"/>
          <a:srcRect/>
          <a:stretch>
            <a:fillRect/>
          </a:stretch>
        </p:blipFill>
        <p:spPr bwMode="auto">
          <a:xfrm>
            <a:off x="6288578" y="0"/>
            <a:ext cx="2855422" cy="4355869"/>
          </a:xfrm>
          <a:prstGeom prst="rect">
            <a:avLst/>
          </a:prstGeom>
          <a:noFill/>
          <a:ln w="9525">
            <a:noFill/>
            <a:miter lim="800000"/>
            <a:headEnd/>
            <a:tailEnd/>
          </a:ln>
        </p:spPr>
      </p:pic>
      <p:sp>
        <p:nvSpPr>
          <p:cNvPr id="5" name="Прямоугольник 4"/>
          <p:cNvSpPr/>
          <p:nvPr/>
        </p:nvSpPr>
        <p:spPr>
          <a:xfrm>
            <a:off x="251520" y="0"/>
            <a:ext cx="5832648" cy="5693866"/>
          </a:xfrm>
          <a:prstGeom prst="rect">
            <a:avLst/>
          </a:prstGeom>
        </p:spPr>
        <p:txBody>
          <a:bodyPr wrap="square">
            <a:spAutoFit/>
          </a:bodyPr>
          <a:lstStyle/>
          <a:p>
            <a:r>
              <a:rPr lang="ru-RU" sz="2600" dirty="0" smtClean="0"/>
              <a:t>В течение 7 лет Бабель испробовал множество профессий и многое познал. Он был солдатом на румынском фронте, служил в ЧК, в </a:t>
            </a:r>
            <a:r>
              <a:rPr lang="ru-RU" sz="2600" dirty="0" err="1" smtClean="0"/>
              <a:t>Наркомпросе</a:t>
            </a:r>
            <a:r>
              <a:rPr lang="ru-RU" sz="2600" dirty="0" smtClean="0"/>
              <a:t>, </a:t>
            </a:r>
            <a:r>
              <a:rPr lang="ru-RU" sz="2600" dirty="0" err="1" smtClean="0"/>
              <a:t>в</a:t>
            </a:r>
            <a:r>
              <a:rPr lang="ru-RU" sz="2600" dirty="0" smtClean="0"/>
              <a:t> продовольственных экспедициях, воевал в Северной армии против Юденича, в Первой Конной армии Буденного, работал в Одесском </a:t>
            </a:r>
            <a:r>
              <a:rPr lang="ru-RU" sz="2600" dirty="0" err="1" smtClean="0"/>
              <a:t>губкоме</a:t>
            </a:r>
            <a:r>
              <a:rPr lang="ru-RU" sz="2600" dirty="0" smtClean="0"/>
              <a:t>, был репортером различных газет. Как вспоминал сам Бабель, “только в 1923 году я научился выражать мои мыли ясно и не очень длинно. Тогда я вновь принялся сочинять”.</a:t>
            </a:r>
          </a:p>
        </p:txBody>
      </p:sp>
    </p:spTree>
  </p:cSld>
  <p:clrMapOvr>
    <a:masterClrMapping/>
  </p:clrMapOvr>
  <p:transition>
    <p:zoom dir="in"/>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Анка-пулеметчица Варшавская битва.png"/>
          <p:cNvPicPr>
            <a:picLocks noGrp="1" noChangeAspect="1"/>
          </p:cNvPicPr>
          <p:nvPr>
            <p:ph sz="quarter" idx="1"/>
          </p:nvPr>
        </p:nvPicPr>
        <p:blipFill>
          <a:blip r:embed="rId2" cstate="print"/>
          <a:stretch>
            <a:fillRect/>
          </a:stretch>
        </p:blipFill>
        <p:spPr>
          <a:xfrm>
            <a:off x="0" y="0"/>
            <a:ext cx="9144000" cy="6858000"/>
          </a:xfrm>
        </p:spPr>
      </p:pic>
      <p:sp>
        <p:nvSpPr>
          <p:cNvPr id="5" name="Прямоугольник 4"/>
          <p:cNvSpPr/>
          <p:nvPr/>
        </p:nvSpPr>
        <p:spPr>
          <a:xfrm>
            <a:off x="0" y="0"/>
            <a:ext cx="9144000" cy="1815882"/>
          </a:xfrm>
          <a:prstGeom prst="rect">
            <a:avLst/>
          </a:prstGeom>
          <a:solidFill>
            <a:srgbClr val="C00000"/>
          </a:solidFill>
        </p:spPr>
        <p:txBody>
          <a:bodyPr wrap="square">
            <a:spAutoFit/>
          </a:bodyPr>
          <a:lstStyle/>
          <a:p>
            <a:pPr fontAlgn="auto">
              <a:spcAft>
                <a:spcPts val="0"/>
              </a:spcAft>
              <a:buFont typeface="Wingdings 2"/>
              <a:buNone/>
              <a:defRPr/>
            </a:pPr>
            <a:r>
              <a:rPr lang="ru-RU" sz="2800" dirty="0" smtClean="0"/>
              <a:t>В  основу «Конармии» лег материал, накопленный во время  службы Бабеля, с июня по сентябрь 1920 г., в газете «Красный кавалерист» знаменитой Первой конной. </a:t>
            </a:r>
            <a:endParaRPr lang="ru-RU" sz="2800" dirty="0"/>
          </a:p>
        </p:txBody>
      </p:sp>
    </p:spTree>
  </p:cSld>
  <p:clrMapOvr>
    <a:masterClrMapping/>
  </p:clrMapOvr>
  <p:transition>
    <p:zoom dir="in"/>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SoldatGL.jpg"/>
          <p:cNvPicPr>
            <a:picLocks noGrp="1" noChangeAspect="1"/>
          </p:cNvPicPr>
          <p:nvPr>
            <p:ph sz="quarter" idx="1"/>
          </p:nvPr>
        </p:nvPicPr>
        <p:blipFill>
          <a:blip r:embed="rId2" cstate="print"/>
          <a:stretch>
            <a:fillRect/>
          </a:stretch>
        </p:blipFill>
        <p:spPr>
          <a:xfrm>
            <a:off x="0" y="0"/>
            <a:ext cx="9144000" cy="6858000"/>
          </a:xfrm>
        </p:spPr>
      </p:pic>
      <p:sp>
        <p:nvSpPr>
          <p:cNvPr id="5" name="Прямоугольник 4"/>
          <p:cNvSpPr/>
          <p:nvPr/>
        </p:nvSpPr>
        <p:spPr>
          <a:xfrm>
            <a:off x="3059832" y="0"/>
            <a:ext cx="6084168" cy="6370975"/>
          </a:xfrm>
          <a:prstGeom prst="rect">
            <a:avLst/>
          </a:prstGeom>
          <a:solidFill>
            <a:schemeClr val="accent6"/>
          </a:solidFill>
        </p:spPr>
        <p:txBody>
          <a:bodyPr wrap="square">
            <a:spAutoFit/>
          </a:bodyPr>
          <a:lstStyle/>
          <a:p>
            <a:pPr fontAlgn="auto">
              <a:spcAft>
                <a:spcPts val="0"/>
              </a:spcAft>
              <a:buFont typeface="Arial" pitchFamily="34" charset="0"/>
              <a:buChar char="•"/>
              <a:defRPr/>
            </a:pPr>
            <a:r>
              <a:rPr lang="ru-RU" sz="2400" dirty="0" smtClean="0">
                <a:solidFill>
                  <a:srgbClr val="FF0000"/>
                </a:solidFill>
              </a:rPr>
              <a:t>Доминантой стало изображение персонажей конармейцев изнутри, с помощью их собственных голосов. Писателя интересовало их самосознание. В такой сказовой стилистике были написаны новеллы «Соль», «Измена», «Жизнеописание </a:t>
            </a:r>
            <a:r>
              <a:rPr lang="ru-RU" sz="2400" dirty="0" err="1" smtClean="0">
                <a:solidFill>
                  <a:srgbClr val="FF0000"/>
                </a:solidFill>
              </a:rPr>
              <a:t>Павличенки</a:t>
            </a:r>
            <a:r>
              <a:rPr lang="ru-RU" sz="2400" dirty="0" smtClean="0">
                <a:solidFill>
                  <a:srgbClr val="FF0000"/>
                </a:solidFill>
              </a:rPr>
              <a:t>, Матвея Родионовича», «Письмо» и др.</a:t>
            </a:r>
          </a:p>
          <a:p>
            <a:pPr fontAlgn="auto">
              <a:spcAft>
                <a:spcPts val="0"/>
              </a:spcAft>
              <a:buFont typeface="Arial" pitchFamily="34" charset="0"/>
              <a:buChar char="•"/>
              <a:defRPr/>
            </a:pPr>
            <a:r>
              <a:rPr lang="ru-RU" sz="2400" dirty="0" smtClean="0">
                <a:solidFill>
                  <a:srgbClr val="FF0000"/>
                </a:solidFill>
              </a:rPr>
              <a:t>Много новелл было написано от имени интеллигентного рассказчика Лютова. Его одиночество, его отчужденность, его содрогающееся при виде жестокости сердце, его стремление слиться с массой, которая грубее, чем он, но и </a:t>
            </a:r>
            <a:r>
              <a:rPr lang="ru-RU" sz="2400" dirty="0" err="1" smtClean="0">
                <a:solidFill>
                  <a:srgbClr val="FF0000"/>
                </a:solidFill>
              </a:rPr>
              <a:t>победительнее</a:t>
            </a:r>
            <a:r>
              <a:rPr lang="ru-RU" sz="2400" dirty="0" smtClean="0">
                <a:solidFill>
                  <a:srgbClr val="FF0000"/>
                </a:solidFill>
              </a:rPr>
              <a:t>, его любопытство, его внешний вид — все это </a:t>
            </a:r>
            <a:r>
              <a:rPr lang="ru-RU" sz="2400" dirty="0" err="1" smtClean="0">
                <a:solidFill>
                  <a:srgbClr val="FF0000"/>
                </a:solidFill>
              </a:rPr>
              <a:t>биографически</a:t>
            </a:r>
            <a:r>
              <a:rPr lang="ru-RU" sz="2400" dirty="0" smtClean="0">
                <a:solidFill>
                  <a:srgbClr val="FF0000"/>
                </a:solidFill>
              </a:rPr>
              <a:t> напоминало Бабеля 1920 года.</a:t>
            </a:r>
          </a:p>
        </p:txBody>
      </p:sp>
    </p:spTree>
  </p:cSld>
  <p:clrMapOvr>
    <a:masterClrMapping/>
  </p:clrMapOvr>
  <p:transition>
    <p:zoom dir="in"/>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1.jpeg"/>
          <p:cNvPicPr>
            <a:picLocks noGrp="1" noChangeAspect="1"/>
          </p:cNvPicPr>
          <p:nvPr>
            <p:ph sz="quarter" idx="1"/>
          </p:nvPr>
        </p:nvPicPr>
        <p:blipFill>
          <a:blip r:embed="rId2" cstate="print"/>
          <a:stretch>
            <a:fillRect/>
          </a:stretch>
        </p:blipFill>
        <p:spPr>
          <a:xfrm>
            <a:off x="0" y="0"/>
            <a:ext cx="6062663" cy="4448175"/>
          </a:xfrm>
        </p:spPr>
      </p:pic>
      <p:sp>
        <p:nvSpPr>
          <p:cNvPr id="5" name="Прямоугольник 4"/>
          <p:cNvSpPr/>
          <p:nvPr/>
        </p:nvSpPr>
        <p:spPr>
          <a:xfrm>
            <a:off x="6012160" y="260648"/>
            <a:ext cx="3131840" cy="4708981"/>
          </a:xfrm>
          <a:prstGeom prst="rect">
            <a:avLst/>
          </a:prstGeom>
        </p:spPr>
        <p:txBody>
          <a:bodyPr wrap="square">
            <a:spAutoFit/>
          </a:bodyPr>
          <a:lstStyle/>
          <a:p>
            <a:pPr fontAlgn="auto">
              <a:spcBef>
                <a:spcPts val="0"/>
              </a:spcBef>
              <a:spcAft>
                <a:spcPts val="0"/>
              </a:spcAft>
              <a:defRPr/>
            </a:pPr>
            <a:r>
              <a:rPr lang="ru-RU" sz="2000" dirty="0" smtClean="0">
                <a:effectLst>
                  <a:outerShdw blurRad="38100" dist="38100" dir="2700000" algn="tl">
                    <a:srgbClr val="000000">
                      <a:alpha val="43137"/>
                    </a:srgbClr>
                  </a:outerShdw>
                </a:effectLst>
              </a:rPr>
              <a:t>Рассказчик – корреспондент Лютов, чужой в армейской среде, </a:t>
            </a:r>
          </a:p>
          <a:p>
            <a:pPr fontAlgn="auto">
              <a:spcBef>
                <a:spcPts val="0"/>
              </a:spcBef>
              <a:spcAft>
                <a:spcPts val="0"/>
              </a:spcAft>
              <a:defRPr/>
            </a:pPr>
            <a:r>
              <a:rPr lang="ru-RU" sz="2000" dirty="0" smtClean="0">
                <a:effectLst>
                  <a:outerShdw blurRad="38100" dist="38100" dir="2700000" algn="tl">
                    <a:srgbClr val="000000">
                      <a:alpha val="43137"/>
                    </a:srgbClr>
                  </a:outerShdw>
                </a:effectLst>
              </a:rPr>
              <a:t>неуклюжий, близорукий, с противоречивыми чувствами впитывает</a:t>
            </a:r>
          </a:p>
          <a:p>
            <a:pPr fontAlgn="auto">
              <a:spcBef>
                <a:spcPts val="0"/>
              </a:spcBef>
              <a:spcAft>
                <a:spcPts val="0"/>
              </a:spcAft>
              <a:defRPr/>
            </a:pPr>
            <a:r>
              <a:rPr lang="ru-RU" sz="2000" dirty="0" smtClean="0">
                <a:effectLst>
                  <a:outerShdw blurRad="38100" dist="38100" dir="2700000" algn="tl">
                    <a:srgbClr val="000000">
                      <a:alpha val="43137"/>
                    </a:srgbClr>
                  </a:outerShdw>
                </a:effectLst>
              </a:rPr>
              <a:t>страшный опыт войны, постигает нрав бойцов. Лютов и страшится</a:t>
            </a:r>
          </a:p>
          <a:p>
            <a:pPr fontAlgn="auto">
              <a:spcBef>
                <a:spcPts val="0"/>
              </a:spcBef>
              <a:spcAft>
                <a:spcPts val="0"/>
              </a:spcAft>
              <a:defRPr/>
            </a:pPr>
            <a:r>
              <a:rPr lang="ru-RU" sz="2000" dirty="0" smtClean="0">
                <a:effectLst>
                  <a:outerShdw blurRad="38100" dist="38100" dir="2700000" algn="tl">
                    <a:srgbClr val="000000">
                      <a:alpha val="43137"/>
                    </a:srgbClr>
                  </a:outerShdw>
                </a:effectLst>
              </a:rPr>
              <a:t>их жестокости, и восхищается силой, решительностью, умением </a:t>
            </a:r>
          </a:p>
          <a:p>
            <a:pPr fontAlgn="auto">
              <a:spcBef>
                <a:spcPts val="0"/>
              </a:spcBef>
              <a:spcAft>
                <a:spcPts val="0"/>
              </a:spcAft>
              <a:defRPr/>
            </a:pPr>
            <a:r>
              <a:rPr lang="ru-RU" sz="2000" dirty="0" smtClean="0">
                <a:effectLst>
                  <a:outerShdw blurRad="38100" dist="38100" dir="2700000" algn="tl">
                    <a:srgbClr val="000000">
                      <a:alpha val="43137"/>
                    </a:srgbClr>
                  </a:outerShdw>
                </a:effectLst>
              </a:rPr>
              <a:t>презирать смерть.</a:t>
            </a:r>
            <a:endParaRPr lang="ru-RU" sz="2000" dirty="0">
              <a:effectLst>
                <a:outerShdw blurRad="38100" dist="38100" dir="2700000" algn="tl">
                  <a:srgbClr val="000000">
                    <a:alpha val="43137"/>
                  </a:srgbClr>
                </a:outerShdw>
              </a:effectLst>
            </a:endParaRPr>
          </a:p>
        </p:txBody>
      </p:sp>
      <p:pic>
        <p:nvPicPr>
          <p:cNvPr id="6" name="Рисунок 5" descr="58949082_Smert_komissara.jpg"/>
          <p:cNvPicPr>
            <a:picLocks noChangeAspect="1"/>
          </p:cNvPicPr>
          <p:nvPr/>
        </p:nvPicPr>
        <p:blipFill>
          <a:blip r:embed="rId3" cstate="print"/>
          <a:stretch>
            <a:fillRect/>
          </a:stretch>
        </p:blipFill>
        <p:spPr>
          <a:xfrm>
            <a:off x="1" y="4437112"/>
            <a:ext cx="6084167" cy="2221235"/>
          </a:xfrm>
          <a:prstGeom prst="rect">
            <a:avLst/>
          </a:prstGeom>
        </p:spPr>
      </p:pic>
    </p:spTree>
  </p:cSld>
  <p:clrMapOvr>
    <a:masterClrMapping/>
  </p:clrMapOvr>
  <p:transition>
    <p:zoom dir="in"/>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img_157.jpg"/>
          <p:cNvPicPr>
            <a:picLocks noGrp="1" noChangeAspect="1"/>
          </p:cNvPicPr>
          <p:nvPr>
            <p:ph sz="quarter" idx="1"/>
          </p:nvPr>
        </p:nvPicPr>
        <p:blipFill>
          <a:blip r:embed="rId2" cstate="print"/>
          <a:stretch>
            <a:fillRect/>
          </a:stretch>
        </p:blipFill>
        <p:spPr>
          <a:xfrm>
            <a:off x="0" y="0"/>
            <a:ext cx="3275856" cy="3284984"/>
          </a:xfrm>
        </p:spPr>
      </p:pic>
      <p:pic>
        <p:nvPicPr>
          <p:cNvPr id="5" name="Рисунок 4" descr="9976611.jpg"/>
          <p:cNvPicPr>
            <a:picLocks noChangeAspect="1"/>
          </p:cNvPicPr>
          <p:nvPr/>
        </p:nvPicPr>
        <p:blipFill>
          <a:blip r:embed="rId3" cstate="print"/>
          <a:stretch>
            <a:fillRect/>
          </a:stretch>
        </p:blipFill>
        <p:spPr>
          <a:xfrm>
            <a:off x="3571875" y="3429001"/>
            <a:ext cx="5572125" cy="3240359"/>
          </a:xfrm>
          <a:prstGeom prst="rect">
            <a:avLst/>
          </a:prstGeom>
        </p:spPr>
      </p:pic>
      <p:sp>
        <p:nvSpPr>
          <p:cNvPr id="6" name="Прямоугольник 5"/>
          <p:cNvSpPr/>
          <p:nvPr/>
        </p:nvSpPr>
        <p:spPr>
          <a:xfrm>
            <a:off x="3419872" y="404664"/>
            <a:ext cx="5724128" cy="2677656"/>
          </a:xfrm>
          <a:prstGeom prst="rect">
            <a:avLst/>
          </a:prstGeom>
        </p:spPr>
        <p:txBody>
          <a:bodyPr wrap="square">
            <a:spAutoFit/>
          </a:bodyPr>
          <a:lstStyle/>
          <a:p>
            <a:r>
              <a:rPr lang="ru-RU" sz="2800" dirty="0" smtClean="0"/>
              <a:t>Вся страна тогда распевала  бравурный марш. Бойцы Первой Конной армии были героями эпохи. А какими их увидел Бабель? Какими показал в своей знаменитой книге?</a:t>
            </a:r>
            <a:endParaRPr lang="ru-RU" sz="2800" dirty="0"/>
          </a:p>
        </p:txBody>
      </p:sp>
    </p:spTree>
  </p:cSld>
  <p:clrMapOvr>
    <a:masterClrMapping/>
  </p:clrMapOvr>
  <p:transition>
    <p:zoom dir="in"/>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art-civil-war.jpeg1-460x307.jpg"/>
          <p:cNvPicPr>
            <a:picLocks noGrp="1" noChangeAspect="1"/>
          </p:cNvPicPr>
          <p:nvPr>
            <p:ph sz="quarter" idx="1"/>
          </p:nvPr>
        </p:nvPicPr>
        <p:blipFill>
          <a:blip r:embed="rId2" cstate="print"/>
          <a:stretch>
            <a:fillRect/>
          </a:stretch>
        </p:blipFill>
        <p:spPr>
          <a:xfrm>
            <a:off x="0" y="0"/>
            <a:ext cx="9144000" cy="6858000"/>
          </a:xfrm>
        </p:spPr>
      </p:pic>
      <p:sp>
        <p:nvSpPr>
          <p:cNvPr id="5" name="Прямоугольник 4"/>
          <p:cNvSpPr/>
          <p:nvPr/>
        </p:nvSpPr>
        <p:spPr>
          <a:xfrm>
            <a:off x="683569" y="260648"/>
            <a:ext cx="7344816" cy="523220"/>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r>
              <a:rPr lang="ru-RU" sz="2800" dirty="0" smtClean="0"/>
              <a:t>АНАЛИЗ РАССКАЗА “ПИСЬМО”.</a:t>
            </a:r>
            <a:endParaRPr lang="ru-RU" sz="2800" dirty="0"/>
          </a:p>
        </p:txBody>
      </p:sp>
      <p:graphicFrame>
        <p:nvGraphicFramePr>
          <p:cNvPr id="8" name="Таблица 7"/>
          <p:cNvGraphicFramePr>
            <a:graphicFrameLocks noGrp="1"/>
          </p:cNvGraphicFramePr>
          <p:nvPr/>
        </p:nvGraphicFramePr>
        <p:xfrm>
          <a:off x="0" y="1340768"/>
          <a:ext cx="9144000" cy="5184576"/>
        </p:xfrm>
        <a:graphic>
          <a:graphicData uri="http://schemas.openxmlformats.org/drawingml/2006/table">
            <a:tbl>
              <a:tblPr firstRow="1" bandRow="1">
                <a:tableStyleId>{72833802-FEF1-4C79-8D5D-14CF1EAF98D9}</a:tableStyleId>
              </a:tblPr>
              <a:tblGrid>
                <a:gridCol w="4572000"/>
                <a:gridCol w="4572000"/>
              </a:tblGrid>
              <a:tr h="2592288">
                <a:tc>
                  <a:txBody>
                    <a:bodyPr/>
                    <a:lstStyle/>
                    <a:p>
                      <a:r>
                        <a:rPr lang="ru-RU" sz="2000" dirty="0" smtClean="0"/>
                        <a:t>-Что составляет основу сюжета </a:t>
                      </a:r>
                    </a:p>
                    <a:p>
                      <a:endParaRPr lang="ru-RU" sz="2000" dirty="0" smtClean="0"/>
                    </a:p>
                    <a:p>
                      <a:r>
                        <a:rPr lang="ru-RU" sz="2000" dirty="0" smtClean="0"/>
                        <a:t>данного  рассказа?</a:t>
                      </a:r>
                    </a:p>
                    <a:p>
                      <a:endParaRPr lang="ru-RU" sz="2000" dirty="0" smtClean="0"/>
                    </a:p>
                    <a:p>
                      <a:r>
                        <a:rPr lang="ru-RU" sz="2000" dirty="0" smtClean="0"/>
                        <a:t>-Какова композиция рассказа?</a:t>
                      </a:r>
                      <a:endParaRPr lang="ru-RU" sz="2000" dirty="0"/>
                    </a:p>
                  </a:txBody>
                  <a:tcPr/>
                </a:tc>
                <a:tc>
                  <a:txBody>
                    <a:bodyPr/>
                    <a:lstStyle/>
                    <a:p>
                      <a:endParaRPr lang="ru-RU" dirty="0"/>
                    </a:p>
                  </a:txBody>
                  <a:tcPr/>
                </a:tc>
              </a:tr>
              <a:tr h="2592288">
                <a:tc>
                  <a:txBody>
                    <a:bodyPr/>
                    <a:lstStyle/>
                    <a:p>
                      <a:endParaRPr lang="ru-RU"/>
                    </a:p>
                  </a:txBody>
                  <a:tcPr/>
                </a:tc>
                <a:tc>
                  <a:txBody>
                    <a:bodyPr/>
                    <a:lstStyle/>
                    <a:p>
                      <a:endParaRPr lang="ru-RU" dirty="0"/>
                    </a:p>
                  </a:txBody>
                  <a:tcPr/>
                </a:tc>
              </a:tr>
            </a:tbl>
          </a:graphicData>
        </a:graphic>
      </p:graphicFrame>
      <p:pic>
        <p:nvPicPr>
          <p:cNvPr id="9" name="Рисунок 8" descr="0_66370_7fffb5ef_XL.gif"/>
          <p:cNvPicPr>
            <a:picLocks noChangeAspect="1"/>
          </p:cNvPicPr>
          <p:nvPr/>
        </p:nvPicPr>
        <p:blipFill>
          <a:blip r:embed="rId3" cstate="print"/>
          <a:stretch>
            <a:fillRect/>
          </a:stretch>
        </p:blipFill>
        <p:spPr>
          <a:xfrm>
            <a:off x="5300347" y="1340768"/>
            <a:ext cx="3843653" cy="2304256"/>
          </a:xfrm>
          <a:prstGeom prst="rect">
            <a:avLst/>
          </a:prstGeom>
        </p:spPr>
      </p:pic>
    </p:spTree>
  </p:cSld>
  <p:clrMapOvr>
    <a:masterClrMapping/>
  </p:clrMapOvr>
  <p:transition>
    <p:zoom dir="in"/>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art-civil-war.jpeg1-460x307.jpg"/>
          <p:cNvPicPr>
            <a:picLocks noGrp="1" noChangeAspect="1"/>
          </p:cNvPicPr>
          <p:nvPr>
            <p:ph sz="quarter" idx="1"/>
          </p:nvPr>
        </p:nvPicPr>
        <p:blipFill>
          <a:blip r:embed="rId2" cstate="print"/>
          <a:stretch>
            <a:fillRect/>
          </a:stretch>
        </p:blipFill>
        <p:spPr>
          <a:xfrm>
            <a:off x="0" y="0"/>
            <a:ext cx="9144000" cy="6858000"/>
          </a:xfrm>
        </p:spPr>
      </p:pic>
      <p:sp>
        <p:nvSpPr>
          <p:cNvPr id="5" name="Прямоугольник 4"/>
          <p:cNvSpPr/>
          <p:nvPr/>
        </p:nvSpPr>
        <p:spPr>
          <a:xfrm>
            <a:off x="683569" y="260648"/>
            <a:ext cx="7344816" cy="523220"/>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r>
              <a:rPr lang="ru-RU" sz="2800" dirty="0" smtClean="0"/>
              <a:t>АНАЛИЗ РАССКАЗА “ПИСЬМО”.</a:t>
            </a:r>
            <a:endParaRPr lang="ru-RU" sz="2800" dirty="0"/>
          </a:p>
        </p:txBody>
      </p:sp>
      <p:graphicFrame>
        <p:nvGraphicFramePr>
          <p:cNvPr id="8" name="Таблица 7"/>
          <p:cNvGraphicFramePr>
            <a:graphicFrameLocks noGrp="1"/>
          </p:cNvGraphicFramePr>
          <p:nvPr/>
        </p:nvGraphicFramePr>
        <p:xfrm>
          <a:off x="0" y="1340768"/>
          <a:ext cx="9144000" cy="5184576"/>
        </p:xfrm>
        <a:graphic>
          <a:graphicData uri="http://schemas.openxmlformats.org/drawingml/2006/table">
            <a:tbl>
              <a:tblPr firstRow="1" bandRow="1">
                <a:tableStyleId>{72833802-FEF1-4C79-8D5D-14CF1EAF98D9}</a:tableStyleId>
              </a:tblPr>
              <a:tblGrid>
                <a:gridCol w="4572000"/>
                <a:gridCol w="4572000"/>
              </a:tblGrid>
              <a:tr h="2592288">
                <a:tc>
                  <a:txBody>
                    <a:bodyPr/>
                    <a:lstStyle/>
                    <a:p>
                      <a:r>
                        <a:rPr lang="ru-RU" sz="2000" dirty="0" smtClean="0"/>
                        <a:t>-Почему автор посчитал важным в цикл рассказов о Конармии включить письмо мальчика на родину?</a:t>
                      </a:r>
                    </a:p>
                    <a:p>
                      <a:r>
                        <a:rPr lang="ru-RU" sz="2000" dirty="0" smtClean="0"/>
                        <a:t>-Какие герои показаны в данном рассказе?</a:t>
                      </a:r>
                    </a:p>
                  </a:txBody>
                  <a:tcPr/>
                </a:tc>
                <a:tc>
                  <a:txBody>
                    <a:bodyPr/>
                    <a:lstStyle/>
                    <a:p>
                      <a:endParaRPr lang="ru-RU" dirty="0"/>
                    </a:p>
                  </a:txBody>
                  <a:tcPr/>
                </a:tc>
              </a:tr>
              <a:tr h="2592288">
                <a:tc>
                  <a:txBody>
                    <a:bodyPr/>
                    <a:lstStyle/>
                    <a:p>
                      <a:endParaRPr lang="ru-RU"/>
                    </a:p>
                  </a:txBody>
                  <a:tcPr/>
                </a:tc>
                <a:tc>
                  <a:txBody>
                    <a:bodyPr/>
                    <a:lstStyle/>
                    <a:p>
                      <a:endParaRPr lang="ru-RU" dirty="0"/>
                    </a:p>
                  </a:txBody>
                  <a:tcPr/>
                </a:tc>
              </a:tr>
            </a:tbl>
          </a:graphicData>
        </a:graphic>
      </p:graphicFrame>
      <p:pic>
        <p:nvPicPr>
          <p:cNvPr id="9" name="Рисунок 8" descr="0_66370_7fffb5ef_XL.gif"/>
          <p:cNvPicPr>
            <a:picLocks noChangeAspect="1"/>
          </p:cNvPicPr>
          <p:nvPr/>
        </p:nvPicPr>
        <p:blipFill>
          <a:blip r:embed="rId3" cstate="print"/>
          <a:stretch>
            <a:fillRect/>
          </a:stretch>
        </p:blipFill>
        <p:spPr>
          <a:xfrm>
            <a:off x="5300347" y="1340768"/>
            <a:ext cx="3843653" cy="2304256"/>
          </a:xfrm>
          <a:prstGeom prst="rect">
            <a:avLst/>
          </a:prstGeom>
        </p:spPr>
      </p:pic>
    </p:spTree>
  </p:cSld>
  <p:clrMapOvr>
    <a:masterClrMapping/>
  </p:clrMapOvr>
  <p:transition>
    <p:zoom dir="in"/>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art-civil-war.jpeg1-460x307.jpg"/>
          <p:cNvPicPr>
            <a:picLocks noGrp="1" noChangeAspect="1"/>
          </p:cNvPicPr>
          <p:nvPr>
            <p:ph sz="quarter" idx="1"/>
          </p:nvPr>
        </p:nvPicPr>
        <p:blipFill>
          <a:blip r:embed="rId2" cstate="print"/>
          <a:stretch>
            <a:fillRect/>
          </a:stretch>
        </p:blipFill>
        <p:spPr>
          <a:xfrm>
            <a:off x="0" y="0"/>
            <a:ext cx="9144000" cy="6858000"/>
          </a:xfrm>
        </p:spPr>
      </p:pic>
      <p:sp>
        <p:nvSpPr>
          <p:cNvPr id="5" name="Прямоугольник 4"/>
          <p:cNvSpPr/>
          <p:nvPr/>
        </p:nvSpPr>
        <p:spPr>
          <a:xfrm>
            <a:off x="683569" y="260648"/>
            <a:ext cx="7344816" cy="523220"/>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r>
              <a:rPr lang="ru-RU" sz="2800" dirty="0" smtClean="0"/>
              <a:t>АНАЛИЗ РАССКАЗА “ПИСЬМО”.</a:t>
            </a:r>
            <a:endParaRPr lang="ru-RU" sz="2800" dirty="0"/>
          </a:p>
        </p:txBody>
      </p:sp>
      <p:graphicFrame>
        <p:nvGraphicFramePr>
          <p:cNvPr id="8" name="Таблица 7"/>
          <p:cNvGraphicFramePr>
            <a:graphicFrameLocks noGrp="1"/>
          </p:cNvGraphicFramePr>
          <p:nvPr/>
        </p:nvGraphicFramePr>
        <p:xfrm>
          <a:off x="0" y="1340768"/>
          <a:ext cx="9144000" cy="5184576"/>
        </p:xfrm>
        <a:graphic>
          <a:graphicData uri="http://schemas.openxmlformats.org/drawingml/2006/table">
            <a:tbl>
              <a:tblPr firstRow="1" bandRow="1">
                <a:tableStyleId>{72833802-FEF1-4C79-8D5D-14CF1EAF98D9}</a:tableStyleId>
              </a:tblPr>
              <a:tblGrid>
                <a:gridCol w="4572000"/>
                <a:gridCol w="4572000"/>
              </a:tblGrid>
              <a:tr h="2592288">
                <a:tc>
                  <a:txBody>
                    <a:bodyPr/>
                    <a:lstStyle/>
                    <a:p>
                      <a:r>
                        <a:rPr lang="ru-RU" sz="2000" dirty="0" smtClean="0"/>
                        <a:t>-С чего начинается письмо?</a:t>
                      </a:r>
                    </a:p>
                    <a:p>
                      <a:endParaRPr lang="ru-RU" sz="2000" dirty="0" smtClean="0"/>
                    </a:p>
                    <a:p>
                      <a:r>
                        <a:rPr lang="ru-RU" sz="2000" dirty="0" smtClean="0"/>
                        <a:t>-О чем беспокоится Вася?</a:t>
                      </a:r>
                    </a:p>
                    <a:p>
                      <a:endParaRPr lang="ru-RU" sz="2000" dirty="0" smtClean="0"/>
                    </a:p>
                    <a:p>
                      <a:r>
                        <a:rPr lang="ru-RU" sz="2000" dirty="0" smtClean="0"/>
                        <a:t>-Как Вася относится к матери?</a:t>
                      </a:r>
                    </a:p>
                    <a:p>
                      <a:endParaRPr lang="ru-RU" sz="2000" dirty="0" smtClean="0"/>
                    </a:p>
                    <a:p>
                      <a:r>
                        <a:rPr lang="ru-RU" sz="2000" dirty="0" smtClean="0"/>
                        <a:t>-Как живется на самом деле мальчику?</a:t>
                      </a:r>
                    </a:p>
                  </a:txBody>
                  <a:tcPr/>
                </a:tc>
                <a:tc>
                  <a:txBody>
                    <a:bodyPr/>
                    <a:lstStyle/>
                    <a:p>
                      <a:endParaRPr lang="ru-RU" dirty="0"/>
                    </a:p>
                  </a:txBody>
                  <a:tcPr/>
                </a:tc>
              </a:tr>
              <a:tr h="2592288">
                <a:tc>
                  <a:txBody>
                    <a:bodyPr/>
                    <a:lstStyle/>
                    <a:p>
                      <a:endParaRPr lang="ru-RU"/>
                    </a:p>
                  </a:txBody>
                  <a:tcPr/>
                </a:tc>
                <a:tc>
                  <a:txBody>
                    <a:bodyPr/>
                    <a:lstStyle/>
                    <a:p>
                      <a:endParaRPr lang="ru-RU" dirty="0"/>
                    </a:p>
                  </a:txBody>
                  <a:tcPr/>
                </a:tc>
              </a:tr>
            </a:tbl>
          </a:graphicData>
        </a:graphic>
      </p:graphicFrame>
      <p:pic>
        <p:nvPicPr>
          <p:cNvPr id="9" name="Рисунок 8" descr="0_66370_7fffb5ef_XL.gif"/>
          <p:cNvPicPr>
            <a:picLocks noChangeAspect="1"/>
          </p:cNvPicPr>
          <p:nvPr/>
        </p:nvPicPr>
        <p:blipFill>
          <a:blip r:embed="rId3" cstate="print"/>
          <a:stretch>
            <a:fillRect/>
          </a:stretch>
        </p:blipFill>
        <p:spPr>
          <a:xfrm>
            <a:off x="5300347" y="1340768"/>
            <a:ext cx="3843653" cy="2304256"/>
          </a:xfrm>
          <a:prstGeom prst="rect">
            <a:avLst/>
          </a:prstGeom>
        </p:spPr>
      </p:pic>
    </p:spTree>
  </p:cSld>
  <p:clrMapOvr>
    <a:masterClrMapping/>
  </p:clrMapOvr>
  <p:transition>
    <p:zoom dir="in"/>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art-civil-war.jpeg1-460x307.jpg"/>
          <p:cNvPicPr>
            <a:picLocks noGrp="1" noChangeAspect="1"/>
          </p:cNvPicPr>
          <p:nvPr>
            <p:ph sz="quarter" idx="1"/>
          </p:nvPr>
        </p:nvPicPr>
        <p:blipFill>
          <a:blip r:embed="rId2" cstate="print"/>
          <a:stretch>
            <a:fillRect/>
          </a:stretch>
        </p:blipFill>
        <p:spPr>
          <a:xfrm>
            <a:off x="0" y="0"/>
            <a:ext cx="9144000" cy="6858000"/>
          </a:xfrm>
        </p:spPr>
      </p:pic>
      <p:sp>
        <p:nvSpPr>
          <p:cNvPr id="5" name="Прямоугольник 4"/>
          <p:cNvSpPr/>
          <p:nvPr/>
        </p:nvSpPr>
        <p:spPr>
          <a:xfrm>
            <a:off x="683569" y="260648"/>
            <a:ext cx="7344816" cy="523220"/>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r>
              <a:rPr lang="ru-RU" sz="2800" dirty="0" smtClean="0"/>
              <a:t>АНАЛИЗ РАССКАЗА “ПИСЬМО”.</a:t>
            </a:r>
            <a:endParaRPr lang="ru-RU" sz="2800" dirty="0"/>
          </a:p>
        </p:txBody>
      </p:sp>
      <p:graphicFrame>
        <p:nvGraphicFramePr>
          <p:cNvPr id="8" name="Таблица 7"/>
          <p:cNvGraphicFramePr>
            <a:graphicFrameLocks noGrp="1"/>
          </p:cNvGraphicFramePr>
          <p:nvPr/>
        </p:nvGraphicFramePr>
        <p:xfrm>
          <a:off x="0" y="1340768"/>
          <a:ext cx="9144000" cy="5184576"/>
        </p:xfrm>
        <a:graphic>
          <a:graphicData uri="http://schemas.openxmlformats.org/drawingml/2006/table">
            <a:tbl>
              <a:tblPr firstRow="1" bandRow="1">
                <a:tableStyleId>{72833802-FEF1-4C79-8D5D-14CF1EAF98D9}</a:tableStyleId>
              </a:tblPr>
              <a:tblGrid>
                <a:gridCol w="4572000"/>
                <a:gridCol w="4572000"/>
              </a:tblGrid>
              <a:tr h="2592288">
                <a:tc>
                  <a:txBody>
                    <a:bodyPr/>
                    <a:lstStyle/>
                    <a:p>
                      <a:r>
                        <a:rPr lang="ru-RU" sz="2000" dirty="0" smtClean="0"/>
                        <a:t>-Как относится мальчик к бойцам красной Конной?</a:t>
                      </a:r>
                    </a:p>
                    <a:p>
                      <a:endParaRPr lang="ru-RU" sz="2000" dirty="0" smtClean="0"/>
                    </a:p>
                    <a:p>
                      <a:r>
                        <a:rPr lang="ru-RU" sz="2000" dirty="0" smtClean="0"/>
                        <a:t>-Как описывает Вася матери местность, в которой он находится вместе с Конармией?</a:t>
                      </a:r>
                    </a:p>
                    <a:p>
                      <a:r>
                        <a:rPr lang="ru-RU" sz="2000" dirty="0" smtClean="0"/>
                        <a:t>-Что описывает Вася в основной части своего письма?</a:t>
                      </a:r>
                    </a:p>
                  </a:txBody>
                  <a:tcPr/>
                </a:tc>
                <a:tc>
                  <a:txBody>
                    <a:bodyPr/>
                    <a:lstStyle/>
                    <a:p>
                      <a:endParaRPr lang="ru-RU" dirty="0"/>
                    </a:p>
                  </a:txBody>
                  <a:tcPr/>
                </a:tc>
              </a:tr>
              <a:tr h="2592288">
                <a:tc>
                  <a:txBody>
                    <a:bodyPr/>
                    <a:lstStyle/>
                    <a:p>
                      <a:endParaRPr lang="ru-RU"/>
                    </a:p>
                  </a:txBody>
                  <a:tcPr/>
                </a:tc>
                <a:tc>
                  <a:txBody>
                    <a:bodyPr/>
                    <a:lstStyle/>
                    <a:p>
                      <a:endParaRPr lang="ru-RU" dirty="0"/>
                    </a:p>
                  </a:txBody>
                  <a:tcPr/>
                </a:tc>
              </a:tr>
            </a:tbl>
          </a:graphicData>
        </a:graphic>
      </p:graphicFrame>
      <p:pic>
        <p:nvPicPr>
          <p:cNvPr id="9" name="Рисунок 8" descr="0_66370_7fffb5ef_XL.gif"/>
          <p:cNvPicPr>
            <a:picLocks noChangeAspect="1"/>
          </p:cNvPicPr>
          <p:nvPr/>
        </p:nvPicPr>
        <p:blipFill>
          <a:blip r:embed="rId3" cstate="print"/>
          <a:stretch>
            <a:fillRect/>
          </a:stretch>
        </p:blipFill>
        <p:spPr>
          <a:xfrm>
            <a:off x="5300347" y="1340768"/>
            <a:ext cx="3843653" cy="2304256"/>
          </a:xfrm>
          <a:prstGeom prst="rect">
            <a:avLst/>
          </a:prstGeom>
        </p:spPr>
      </p:pic>
    </p:spTree>
  </p:cSld>
  <p:clrMapOvr>
    <a:masterClrMapping/>
  </p:clrMapOvr>
  <p:transition>
    <p:zoom dir="in"/>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art-civil-war.jpeg1-460x307.jpg"/>
          <p:cNvPicPr>
            <a:picLocks noGrp="1" noChangeAspect="1"/>
          </p:cNvPicPr>
          <p:nvPr>
            <p:ph sz="quarter" idx="1"/>
          </p:nvPr>
        </p:nvPicPr>
        <p:blipFill>
          <a:blip r:embed="rId2" cstate="print"/>
          <a:stretch>
            <a:fillRect/>
          </a:stretch>
        </p:blipFill>
        <p:spPr>
          <a:xfrm>
            <a:off x="0" y="0"/>
            <a:ext cx="9144000" cy="6858000"/>
          </a:xfrm>
        </p:spPr>
      </p:pic>
      <p:sp>
        <p:nvSpPr>
          <p:cNvPr id="5" name="Прямоугольник 4"/>
          <p:cNvSpPr/>
          <p:nvPr/>
        </p:nvSpPr>
        <p:spPr>
          <a:xfrm>
            <a:off x="683569" y="260648"/>
            <a:ext cx="7344816" cy="523220"/>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r>
              <a:rPr lang="ru-RU" sz="2800" dirty="0" smtClean="0"/>
              <a:t>АНАЛИЗ РАССКАЗА “ПИСЬМО”.</a:t>
            </a:r>
            <a:endParaRPr lang="ru-RU" sz="2800" dirty="0"/>
          </a:p>
        </p:txBody>
      </p:sp>
      <p:graphicFrame>
        <p:nvGraphicFramePr>
          <p:cNvPr id="8" name="Таблица 7"/>
          <p:cNvGraphicFramePr>
            <a:graphicFrameLocks noGrp="1"/>
          </p:cNvGraphicFramePr>
          <p:nvPr/>
        </p:nvGraphicFramePr>
        <p:xfrm>
          <a:off x="0" y="1340768"/>
          <a:ext cx="9144000" cy="5184576"/>
        </p:xfrm>
        <a:graphic>
          <a:graphicData uri="http://schemas.openxmlformats.org/drawingml/2006/table">
            <a:tbl>
              <a:tblPr firstRow="1" bandRow="1">
                <a:tableStyleId>{72833802-FEF1-4C79-8D5D-14CF1EAF98D9}</a:tableStyleId>
              </a:tblPr>
              <a:tblGrid>
                <a:gridCol w="4572000"/>
                <a:gridCol w="4572000"/>
              </a:tblGrid>
              <a:tr h="2592288">
                <a:tc>
                  <a:txBody>
                    <a:bodyPr/>
                    <a:lstStyle/>
                    <a:p>
                      <a:r>
                        <a:rPr lang="ru-RU" sz="2000" dirty="0" smtClean="0"/>
                        <a:t>-Какова интонация этой части письма?</a:t>
                      </a:r>
                    </a:p>
                    <a:p>
                      <a:endParaRPr lang="ru-RU" sz="2000" dirty="0" smtClean="0"/>
                    </a:p>
                    <a:p>
                      <a:r>
                        <a:rPr lang="ru-RU" sz="2000" dirty="0" smtClean="0"/>
                        <a:t>-Каким показан в письме старший брат Семен, как к нему относится Вася?</a:t>
                      </a:r>
                    </a:p>
                    <a:p>
                      <a:r>
                        <a:rPr lang="ru-RU" sz="2000" dirty="0" smtClean="0"/>
                        <a:t>-Как вы восприняли это кровное убийство?</a:t>
                      </a:r>
                    </a:p>
                  </a:txBody>
                  <a:tcPr/>
                </a:tc>
                <a:tc>
                  <a:txBody>
                    <a:bodyPr/>
                    <a:lstStyle/>
                    <a:p>
                      <a:endParaRPr lang="ru-RU" dirty="0"/>
                    </a:p>
                  </a:txBody>
                  <a:tcPr/>
                </a:tc>
              </a:tr>
              <a:tr h="2592288">
                <a:tc>
                  <a:txBody>
                    <a:bodyPr/>
                    <a:lstStyle/>
                    <a:p>
                      <a:endParaRPr lang="ru-RU"/>
                    </a:p>
                  </a:txBody>
                  <a:tcPr/>
                </a:tc>
                <a:tc>
                  <a:txBody>
                    <a:bodyPr/>
                    <a:lstStyle/>
                    <a:p>
                      <a:endParaRPr lang="ru-RU" dirty="0"/>
                    </a:p>
                  </a:txBody>
                  <a:tcPr/>
                </a:tc>
              </a:tr>
            </a:tbl>
          </a:graphicData>
        </a:graphic>
      </p:graphicFrame>
      <p:pic>
        <p:nvPicPr>
          <p:cNvPr id="9" name="Рисунок 8" descr="0_66370_7fffb5ef_XL.gif"/>
          <p:cNvPicPr>
            <a:picLocks noChangeAspect="1"/>
          </p:cNvPicPr>
          <p:nvPr/>
        </p:nvPicPr>
        <p:blipFill>
          <a:blip r:embed="rId3" cstate="print"/>
          <a:stretch>
            <a:fillRect/>
          </a:stretch>
        </p:blipFill>
        <p:spPr>
          <a:xfrm>
            <a:off x="5300347" y="1340768"/>
            <a:ext cx="3843653" cy="2304256"/>
          </a:xfrm>
          <a:prstGeom prst="rect">
            <a:avLst/>
          </a:prstGeom>
        </p:spPr>
      </p:pic>
    </p:spTree>
  </p:cSld>
  <p:clrMapOvr>
    <a:masterClrMapping/>
  </p:clrMapOvr>
  <p:transition>
    <p:zoom dir="in"/>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art-civil-war.jpeg1-460x307.jpg"/>
          <p:cNvPicPr>
            <a:picLocks noGrp="1" noChangeAspect="1"/>
          </p:cNvPicPr>
          <p:nvPr>
            <p:ph sz="quarter" idx="1"/>
          </p:nvPr>
        </p:nvPicPr>
        <p:blipFill>
          <a:blip r:embed="rId2" cstate="print"/>
          <a:stretch>
            <a:fillRect/>
          </a:stretch>
        </p:blipFill>
        <p:spPr>
          <a:xfrm>
            <a:off x="0" y="0"/>
            <a:ext cx="9144000" cy="6858000"/>
          </a:xfrm>
        </p:spPr>
      </p:pic>
      <p:sp>
        <p:nvSpPr>
          <p:cNvPr id="5" name="Прямоугольник 4"/>
          <p:cNvSpPr/>
          <p:nvPr/>
        </p:nvSpPr>
        <p:spPr>
          <a:xfrm>
            <a:off x="683569" y="260648"/>
            <a:ext cx="7344816" cy="523220"/>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r>
              <a:rPr lang="ru-RU" sz="2800" dirty="0" smtClean="0"/>
              <a:t>АНАЛИЗ РАССКАЗА “ПИСЬМО”.</a:t>
            </a:r>
            <a:endParaRPr lang="ru-RU" sz="2800" dirty="0"/>
          </a:p>
        </p:txBody>
      </p:sp>
      <p:graphicFrame>
        <p:nvGraphicFramePr>
          <p:cNvPr id="8" name="Таблица 7"/>
          <p:cNvGraphicFramePr>
            <a:graphicFrameLocks noGrp="1"/>
          </p:cNvGraphicFramePr>
          <p:nvPr/>
        </p:nvGraphicFramePr>
        <p:xfrm>
          <a:off x="0" y="1340768"/>
          <a:ext cx="9144000" cy="5426928"/>
        </p:xfrm>
        <a:graphic>
          <a:graphicData uri="http://schemas.openxmlformats.org/drawingml/2006/table">
            <a:tbl>
              <a:tblPr firstRow="1" bandRow="1">
                <a:tableStyleId>{72833802-FEF1-4C79-8D5D-14CF1EAF98D9}</a:tableStyleId>
              </a:tblPr>
              <a:tblGrid>
                <a:gridCol w="4572000"/>
                <a:gridCol w="4572000"/>
              </a:tblGrid>
              <a:tr h="2592288">
                <a:tc>
                  <a:txBody>
                    <a:bodyPr/>
                    <a:lstStyle/>
                    <a:p>
                      <a:r>
                        <a:rPr lang="ru-RU" sz="2000" dirty="0" smtClean="0"/>
                        <a:t>-Почему в конце рассказа автор дает описание фотографии семьи </a:t>
                      </a:r>
                      <a:r>
                        <a:rPr lang="ru-RU" sz="2000" dirty="0" err="1" smtClean="0"/>
                        <a:t>Курдюковых</a:t>
                      </a:r>
                      <a:r>
                        <a:rPr lang="ru-RU" sz="2000" dirty="0" smtClean="0"/>
                        <a:t>?</a:t>
                      </a:r>
                    </a:p>
                    <a:p>
                      <a:endParaRPr lang="ru-RU" sz="2000" dirty="0" smtClean="0"/>
                    </a:p>
                    <a:p>
                      <a:r>
                        <a:rPr lang="ru-RU" sz="2000" dirty="0" smtClean="0"/>
                        <a:t>-Как описана эта фотография?</a:t>
                      </a:r>
                    </a:p>
                    <a:p>
                      <a:endParaRPr lang="ru-RU" sz="2000" dirty="0" smtClean="0"/>
                    </a:p>
                    <a:p>
                      <a:r>
                        <a:rPr lang="ru-RU" sz="2000" dirty="0" smtClean="0"/>
                        <a:t>-Можем ли мы сказать, какова авторская позиция к описываемым в письме событиям?</a:t>
                      </a:r>
                    </a:p>
                  </a:txBody>
                  <a:tcPr/>
                </a:tc>
                <a:tc>
                  <a:txBody>
                    <a:bodyPr/>
                    <a:lstStyle/>
                    <a:p>
                      <a:endParaRPr lang="ru-RU" dirty="0"/>
                    </a:p>
                  </a:txBody>
                  <a:tcPr/>
                </a:tc>
              </a:tr>
              <a:tr h="2592288">
                <a:tc>
                  <a:txBody>
                    <a:bodyPr/>
                    <a:lstStyle/>
                    <a:p>
                      <a:endParaRPr lang="ru-RU"/>
                    </a:p>
                  </a:txBody>
                  <a:tcPr/>
                </a:tc>
                <a:tc>
                  <a:txBody>
                    <a:bodyPr/>
                    <a:lstStyle/>
                    <a:p>
                      <a:endParaRPr lang="ru-RU" dirty="0"/>
                    </a:p>
                  </a:txBody>
                  <a:tcPr/>
                </a:tc>
              </a:tr>
            </a:tbl>
          </a:graphicData>
        </a:graphic>
      </p:graphicFrame>
      <p:pic>
        <p:nvPicPr>
          <p:cNvPr id="9" name="Рисунок 8" descr="0_66370_7fffb5ef_XL.gif"/>
          <p:cNvPicPr>
            <a:picLocks noChangeAspect="1"/>
          </p:cNvPicPr>
          <p:nvPr/>
        </p:nvPicPr>
        <p:blipFill>
          <a:blip r:embed="rId3" cstate="print"/>
          <a:stretch>
            <a:fillRect/>
          </a:stretch>
        </p:blipFill>
        <p:spPr>
          <a:xfrm>
            <a:off x="5300347" y="1340768"/>
            <a:ext cx="3843653" cy="2304256"/>
          </a:xfrm>
          <a:prstGeom prst="rect">
            <a:avLst/>
          </a:prstGeom>
        </p:spPr>
      </p:pic>
    </p:spTree>
  </p:cSld>
  <p:clrMapOvr>
    <a:masterClrMapping/>
  </p:clrMapOvr>
  <p:transition>
    <p:zoom dir="in"/>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photo_406.jpg"/>
          <p:cNvPicPr>
            <a:picLocks noGrp="1" noChangeAspect="1"/>
          </p:cNvPicPr>
          <p:nvPr>
            <p:ph sz="quarter" idx="1"/>
          </p:nvPr>
        </p:nvPicPr>
        <p:blipFill>
          <a:blip r:embed="rId2" cstate="print"/>
          <a:stretch>
            <a:fillRect/>
          </a:stretch>
        </p:blipFill>
        <p:spPr>
          <a:xfrm>
            <a:off x="0" y="0"/>
            <a:ext cx="3995936" cy="6858000"/>
          </a:xfrm>
        </p:spPr>
      </p:pic>
      <p:sp>
        <p:nvSpPr>
          <p:cNvPr id="5" name="Прямоугольник 4"/>
          <p:cNvSpPr/>
          <p:nvPr/>
        </p:nvSpPr>
        <p:spPr>
          <a:xfrm>
            <a:off x="3995936" y="0"/>
            <a:ext cx="5148064" cy="6186309"/>
          </a:xfrm>
          <a:prstGeom prst="rect">
            <a:avLst/>
          </a:prstGeom>
        </p:spPr>
        <p:txBody>
          <a:bodyPr wrap="square">
            <a:spAutoFit/>
          </a:bodyPr>
          <a:lstStyle/>
          <a:p>
            <a:r>
              <a:rPr lang="ru-RU" b="1" dirty="0" smtClean="0"/>
              <a:t>-Так о чем же книга Бабеля?</a:t>
            </a:r>
          </a:p>
          <a:p>
            <a:r>
              <a:rPr lang="ru-RU" dirty="0" smtClean="0"/>
              <a:t>Это книга о страданиях человеческой души, которая исступленно ищет истину в несправедливом, истекающем кровью мире. Любая война – это страшная трагедия, а гражданская вдвойне, потому что она братоубийственная. Война губительна для обеих воюющих сторон – вот итог размышлений Бабеля на страницах своей книги.</a:t>
            </a:r>
          </a:p>
          <a:p>
            <a:r>
              <a:rPr lang="ru-RU" b="1" dirty="0" smtClean="0"/>
              <a:t>– В чем особенность изображения Бабелем ему современных исторических событий?</a:t>
            </a:r>
          </a:p>
          <a:p>
            <a:r>
              <a:rPr lang="ru-RU" dirty="0" smtClean="0"/>
              <a:t>У Бабеля показаны живые люди со всеми их достоинствами и недостатками. Наряду с героизмом писатель без всякого умалчивания пишет о грубости и даже жестокости солдат конармии Буденного по отношению к мирным жителям. Бабель видит как положительные, так и отрицательные стороны революции и не замалчивает их. Он за новую, светлую, прекрасную жизнь, но против насилия и жестокости.</a:t>
            </a:r>
            <a:endParaRPr lang="ru-RU" dirty="0"/>
          </a:p>
        </p:txBody>
      </p:sp>
    </p:spTree>
  </p:cSld>
  <p:clrMapOvr>
    <a:masterClrMapping/>
  </p:clrMapOvr>
  <p:transition>
    <p:zoom dir="in"/>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2.jpeg"/>
          <p:cNvPicPr>
            <a:picLocks noChangeAspect="1"/>
          </p:cNvPicPr>
          <p:nvPr/>
        </p:nvPicPr>
        <p:blipFill>
          <a:blip r:embed="rId2" cstate="print"/>
          <a:stretch>
            <a:fillRect/>
          </a:stretch>
        </p:blipFill>
        <p:spPr>
          <a:xfrm>
            <a:off x="1" y="0"/>
            <a:ext cx="5652119" cy="4239089"/>
          </a:xfrm>
          <a:prstGeom prst="rect">
            <a:avLst/>
          </a:prstGeom>
        </p:spPr>
      </p:pic>
      <p:sp>
        <p:nvSpPr>
          <p:cNvPr id="3" name="Содержимое 2"/>
          <p:cNvSpPr>
            <a:spLocks noGrp="1"/>
          </p:cNvSpPr>
          <p:nvPr>
            <p:ph sz="quarter" idx="4294967295"/>
          </p:nvPr>
        </p:nvSpPr>
        <p:spPr>
          <a:xfrm>
            <a:off x="2195513" y="2781300"/>
            <a:ext cx="6948487" cy="4076700"/>
          </a:xfrm>
          <a:solidFill>
            <a:srgbClr val="FF0000"/>
          </a:solidFill>
        </p:spPr>
        <p:txBody>
          <a:bodyPr>
            <a:normAutofit fontScale="92500" lnSpcReduction="20000"/>
          </a:bodyPr>
          <a:lstStyle/>
          <a:p>
            <a:pPr fontAlgn="auto">
              <a:spcAft>
                <a:spcPts val="0"/>
              </a:spcAft>
              <a:buFont typeface="Arial" pitchFamily="34" charset="0"/>
              <a:buChar char="•"/>
              <a:defRPr/>
            </a:pPr>
            <a:r>
              <a:rPr lang="ru-RU" dirty="0" smtClean="0"/>
              <a:t>15 мая 1939 Бабель был арестован на даче в </a:t>
            </a:r>
            <a:r>
              <a:rPr lang="ru-RU" dirty="0" err="1" smtClean="0"/>
              <a:t>Переделкине</a:t>
            </a:r>
            <a:r>
              <a:rPr lang="ru-RU" dirty="0" smtClean="0"/>
              <a:t> под Москвой. Писатель обвинялся в «антисоветской заговорщической террористической деятельности в подготовке террористических актов... в отношении руководителей ВКП(б) и Советского правительства. Под пытками Бабель дал ложные показания, но на последнем судебном заседании Военной коллегии Верховного Суда СССР 21 января 1940 отказался от них. 27 января 1940 Бабель был расстрелян, тело его было сожжено в крематории Донского монастыря.</a:t>
            </a:r>
          </a:p>
        </p:txBody>
      </p:sp>
    </p:spTree>
  </p:cSld>
  <p:clrMapOvr>
    <a:masterClrMapping/>
  </p:clrMapOvr>
  <p:transition>
    <p:zoom dir="in"/>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Справедливость">
  <a:themeElements>
    <a:clrScheme name="Аспект">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Справедливость">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2">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150</TotalTime>
  <Words>918</Words>
  <Application>Microsoft Office PowerPoint</Application>
  <PresentationFormat>Экран (4:3)</PresentationFormat>
  <Paragraphs>69</Paragraphs>
  <Slides>17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Справедливость</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Лариса</dc:creator>
  <cp:lastModifiedBy>ПК</cp:lastModifiedBy>
  <cp:revision>18</cp:revision>
  <dcterms:created xsi:type="dcterms:W3CDTF">2013-06-03T10:46:51Z</dcterms:created>
  <dcterms:modified xsi:type="dcterms:W3CDTF">2016-11-16T17:04:53Z</dcterms:modified>
</cp:coreProperties>
</file>