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6" r:id="rId7"/>
    <p:sldId id="270" r:id="rId8"/>
    <p:sldId id="271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69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hPercent val="42"/>
      <c:depthPercent val="100"/>
      <c:rAngAx val="1"/>
    </c:view3D>
    <c:floor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spPr>
        <a:noFill/>
        <a:ln w="12700">
          <a:solidFill>
            <a:srgbClr val="808080"/>
          </a:solidFill>
          <a:prstDash val="solid"/>
        </a:ln>
      </c:spPr>
    </c:sideWall>
    <c:backWall>
      <c:spPr>
        <a:noFill/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2494669509594906E-2"/>
          <c:y val="4.5918367346938833E-2"/>
          <c:w val="0.84434968017057654"/>
          <c:h val="0.85204081632653172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а</c:v>
                </c:pt>
              </c:strCache>
            </c:strRef>
          </c:tx>
          <c:spPr>
            <a:solidFill>
              <a:srgbClr val="9999FF"/>
            </a:solidFill>
            <a:ln w="12683">
              <a:solidFill>
                <a:srgbClr val="000000"/>
              </a:solidFill>
              <a:prstDash val="solid"/>
            </a:ln>
          </c:spPr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Sheet1!$B$2:$B$2</c:f>
              <c:numCache>
                <c:formatCode>General</c:formatCode>
                <c:ptCount val="1"/>
                <c:pt idx="0">
                  <c:v>55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б</c:v>
                </c:pt>
              </c:strCache>
            </c:strRef>
          </c:tx>
          <c:spPr>
            <a:solidFill>
              <a:srgbClr val="993366"/>
            </a:solidFill>
            <a:ln w="12683">
              <a:solidFill>
                <a:srgbClr val="000000"/>
              </a:solidFill>
              <a:prstDash val="solid"/>
            </a:ln>
          </c:spPr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Sheet1!$B$3:$B$3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в</c:v>
                </c:pt>
              </c:strCache>
            </c:strRef>
          </c:tx>
          <c:spPr>
            <a:solidFill>
              <a:srgbClr val="FFFFCC"/>
            </a:solidFill>
            <a:ln w="12683">
              <a:solidFill>
                <a:srgbClr val="000000"/>
              </a:solidFill>
              <a:prstDash val="solid"/>
            </a:ln>
          </c:spPr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Sheet1!$B$4:$B$4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г</c:v>
                </c:pt>
              </c:strCache>
            </c:strRef>
          </c:tx>
          <c:spPr>
            <a:solidFill>
              <a:srgbClr val="CCFFFF"/>
            </a:solidFill>
            <a:ln w="12683">
              <a:solidFill>
                <a:srgbClr val="000000"/>
              </a:solidFill>
              <a:prstDash val="solid"/>
            </a:ln>
          </c:spPr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Sheet1!$B$5:$B$5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д</c:v>
                </c:pt>
              </c:strCache>
            </c:strRef>
          </c:tx>
          <c:spPr>
            <a:solidFill>
              <a:srgbClr val="00FF00"/>
            </a:solidFill>
            <a:ln w="12683">
              <a:solidFill>
                <a:srgbClr val="000000"/>
              </a:solidFill>
              <a:prstDash val="solid"/>
            </a:ln>
          </c:spPr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Sheet1!$B$6:$B$6</c:f>
              <c:numCache>
                <c:formatCode>General</c:formatCode>
                <c:ptCount val="1"/>
                <c:pt idx="0">
                  <c:v>99</c:v>
                </c:pt>
              </c:numCache>
            </c:numRef>
          </c:val>
        </c:ser>
        <c:gapDepth val="0"/>
        <c:shape val="box"/>
        <c:axId val="143064448"/>
        <c:axId val="154543232"/>
        <c:axId val="0"/>
      </c:bar3DChart>
      <c:catAx>
        <c:axId val="143064448"/>
        <c:scaling>
          <c:orientation val="minMax"/>
        </c:scaling>
        <c:axPos val="b"/>
        <c:numFmt formatCode="General" sourceLinked="1"/>
        <c:tickLblPos val="low"/>
        <c:spPr>
          <a:ln w="317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49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54543232"/>
        <c:crosses val="autoZero"/>
        <c:auto val="1"/>
        <c:lblAlgn val="ctr"/>
        <c:lblOffset val="100"/>
        <c:tickLblSkip val="1"/>
        <c:tickMarkSkip val="1"/>
      </c:catAx>
      <c:valAx>
        <c:axId val="154543232"/>
        <c:scaling>
          <c:orientation val="minMax"/>
        </c:scaling>
        <c:axPos val="l"/>
        <c:majorGridlines>
          <c:spPr>
            <a:ln w="3171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317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49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43064448"/>
        <c:crosses val="autoZero"/>
        <c:crossBetween val="between"/>
      </c:valAx>
      <c:spPr>
        <a:noFill/>
        <a:ln w="25365">
          <a:noFill/>
        </a:ln>
      </c:spPr>
    </c:plotArea>
    <c:legend>
      <c:legendPos val="r"/>
      <c:layout>
        <c:manualLayout>
          <c:xMode val="edge"/>
          <c:yMode val="edge"/>
          <c:x val="0.94029850746268662"/>
          <c:y val="0.2551020408163262"/>
          <c:w val="5.1172707889125819E-2"/>
          <c:h val="0.48979591836734698"/>
        </c:manualLayout>
      </c:layout>
      <c:spPr>
        <a:noFill/>
        <a:ln w="3171">
          <a:solidFill>
            <a:srgbClr val="000000"/>
          </a:solidFill>
          <a:prstDash val="solid"/>
        </a:ln>
      </c:spPr>
      <c:txPr>
        <a:bodyPr/>
        <a:lstStyle/>
        <a:p>
          <a:pPr>
            <a:defRPr sz="779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849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A344EF-8B74-4313-9B71-C1B9521DDC9C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12FF8B-D9DF-43BC-8D01-B59ED66DCF5D}">
      <dgm:prSet phldrT="[Текст]" custT="1"/>
      <dgm:spPr/>
      <dgm:t>
        <a:bodyPr/>
        <a:lstStyle/>
        <a:p>
          <a:r>
            <a:rPr lang="ru-RU" sz="2800" dirty="0" smtClean="0"/>
            <a:t>Благородный разбойник</a:t>
          </a:r>
          <a:endParaRPr lang="ru-RU" sz="2800" dirty="0"/>
        </a:p>
      </dgm:t>
    </dgm:pt>
    <dgm:pt modelId="{380B9CE7-B429-4FC9-A573-F70FBC14CA35}" type="parTrans" cxnId="{FE3F4592-994E-463C-8A5B-DC478C2BEBF9}">
      <dgm:prSet/>
      <dgm:spPr/>
      <dgm:t>
        <a:bodyPr/>
        <a:lstStyle/>
        <a:p>
          <a:endParaRPr lang="ru-RU"/>
        </a:p>
      </dgm:t>
    </dgm:pt>
    <dgm:pt modelId="{D32A293D-C08F-4F03-9D28-2EC22F7C528C}" type="sibTrans" cxnId="{FE3F4592-994E-463C-8A5B-DC478C2BEBF9}">
      <dgm:prSet/>
      <dgm:spPr/>
      <dgm:t>
        <a:bodyPr/>
        <a:lstStyle/>
        <a:p>
          <a:endParaRPr lang="ru-RU"/>
        </a:p>
      </dgm:t>
    </dgm:pt>
    <dgm:pt modelId="{3D1878AD-1E21-4DF2-821B-12D8CCA8D86C}">
      <dgm:prSet phldrT="[Текст]" custT="1"/>
      <dgm:spPr/>
      <dgm:t>
        <a:bodyPr/>
        <a:lstStyle/>
        <a:p>
          <a:r>
            <a:rPr lang="ru-RU" sz="2800" dirty="0" smtClean="0"/>
            <a:t>Герой средневековых английских легенд</a:t>
          </a:r>
          <a:endParaRPr lang="ru-RU" sz="2800" dirty="0"/>
        </a:p>
      </dgm:t>
    </dgm:pt>
    <dgm:pt modelId="{6CB762D3-683E-4339-AB4D-97DD29B16421}" type="parTrans" cxnId="{76BEF093-0EB9-491D-BF78-F0882FB10466}">
      <dgm:prSet/>
      <dgm:spPr/>
      <dgm:t>
        <a:bodyPr/>
        <a:lstStyle/>
        <a:p>
          <a:endParaRPr lang="ru-RU"/>
        </a:p>
      </dgm:t>
    </dgm:pt>
    <dgm:pt modelId="{117A31C4-F594-458D-9D3D-BFF9D545A35A}" type="sibTrans" cxnId="{76BEF093-0EB9-491D-BF78-F0882FB10466}">
      <dgm:prSet/>
      <dgm:spPr/>
      <dgm:t>
        <a:bodyPr/>
        <a:lstStyle/>
        <a:p>
          <a:endParaRPr lang="ru-RU"/>
        </a:p>
      </dgm:t>
    </dgm:pt>
    <dgm:pt modelId="{E93AC9B9-82EB-4033-B189-1C8C8B66C78E}">
      <dgm:prSet phldrT="[Текст]" custT="1"/>
      <dgm:spPr/>
      <dgm:t>
        <a:bodyPr/>
        <a:lstStyle/>
        <a:p>
          <a:r>
            <a:rPr lang="ru-RU" sz="2800" dirty="0" smtClean="0"/>
            <a:t>Храбрый любитель легенд</a:t>
          </a:r>
          <a:endParaRPr lang="ru-RU" sz="2800" dirty="0"/>
        </a:p>
      </dgm:t>
    </dgm:pt>
    <dgm:pt modelId="{9EFF15EF-7927-4A98-9126-44CAA8279F96}" type="parTrans" cxnId="{EC5D0C8D-DC2E-473B-8775-C1F207C5D3FD}">
      <dgm:prSet/>
      <dgm:spPr/>
      <dgm:t>
        <a:bodyPr/>
        <a:lstStyle/>
        <a:p>
          <a:endParaRPr lang="ru-RU"/>
        </a:p>
      </dgm:t>
    </dgm:pt>
    <dgm:pt modelId="{8B557A87-0DB2-4AA7-BDFF-CE070B0328EA}" type="sibTrans" cxnId="{EC5D0C8D-DC2E-473B-8775-C1F207C5D3FD}">
      <dgm:prSet/>
      <dgm:spPr/>
      <dgm:t>
        <a:bodyPr/>
        <a:lstStyle/>
        <a:p>
          <a:endParaRPr lang="ru-RU"/>
        </a:p>
      </dgm:t>
    </dgm:pt>
    <dgm:pt modelId="{F98AECF0-1703-4A85-BBD9-3F0431953988}">
      <dgm:prSet phldrT="[Текст]" custT="1"/>
      <dgm:spPr/>
      <dgm:t>
        <a:bodyPr/>
        <a:lstStyle/>
        <a:p>
          <a:r>
            <a:rPr lang="ru-RU" sz="2800" dirty="0" smtClean="0"/>
            <a:t>Робин Гуд</a:t>
          </a:r>
          <a:endParaRPr lang="ru-RU" sz="2800" dirty="0"/>
        </a:p>
      </dgm:t>
    </dgm:pt>
    <dgm:pt modelId="{CDE01F64-0FFB-454C-8284-CB4E46F232CF}" type="parTrans" cxnId="{9A7CAE51-A549-420F-8E7E-C3C16A47DCC4}">
      <dgm:prSet/>
      <dgm:spPr/>
      <dgm:t>
        <a:bodyPr/>
        <a:lstStyle/>
        <a:p>
          <a:endParaRPr lang="ru-RU"/>
        </a:p>
      </dgm:t>
    </dgm:pt>
    <dgm:pt modelId="{008AF9A7-1368-4EBA-8660-C85F8E4F905D}" type="sibTrans" cxnId="{9A7CAE51-A549-420F-8E7E-C3C16A47DCC4}">
      <dgm:prSet/>
      <dgm:spPr/>
      <dgm:t>
        <a:bodyPr/>
        <a:lstStyle/>
        <a:p>
          <a:endParaRPr lang="ru-RU"/>
        </a:p>
      </dgm:t>
    </dgm:pt>
    <dgm:pt modelId="{E828AD25-7E38-43E0-9067-4869AA930FA8}">
      <dgm:prSet phldrT="[Текст]" custT="1"/>
      <dgm:spPr/>
      <dgm:t>
        <a:bodyPr/>
        <a:lstStyle/>
        <a:p>
          <a:r>
            <a:rPr lang="ru-RU" sz="2800" dirty="0" smtClean="0"/>
            <a:t>Честный, справедливый, щедрый</a:t>
          </a:r>
          <a:endParaRPr lang="ru-RU" sz="2800" dirty="0"/>
        </a:p>
      </dgm:t>
    </dgm:pt>
    <dgm:pt modelId="{2FFFA4A8-365A-420C-B860-30848402BAEA}" type="parTrans" cxnId="{A776EF62-2EB6-449A-BEC2-D527389D79E5}">
      <dgm:prSet/>
      <dgm:spPr/>
      <dgm:t>
        <a:bodyPr/>
        <a:lstStyle/>
        <a:p>
          <a:endParaRPr lang="ru-RU"/>
        </a:p>
      </dgm:t>
    </dgm:pt>
    <dgm:pt modelId="{9CEF70BB-15DC-46F8-A72C-55EFFF31B531}" type="sibTrans" cxnId="{A776EF62-2EB6-449A-BEC2-D527389D79E5}">
      <dgm:prSet/>
      <dgm:spPr/>
      <dgm:t>
        <a:bodyPr/>
        <a:lstStyle/>
        <a:p>
          <a:endParaRPr lang="ru-RU"/>
        </a:p>
      </dgm:t>
    </dgm:pt>
    <dgm:pt modelId="{854F1DB5-74D4-4020-A4B0-C3D16E9C83A7}">
      <dgm:prSet phldrT="[Текст]" custT="1"/>
      <dgm:spPr/>
      <dgm:t>
        <a:bodyPr/>
        <a:lstStyle/>
        <a:p>
          <a:r>
            <a:rPr lang="ru-RU" sz="2800" dirty="0" smtClean="0"/>
            <a:t>Защитник обездоленных и униженных</a:t>
          </a:r>
          <a:endParaRPr lang="ru-RU" sz="2800" dirty="0"/>
        </a:p>
      </dgm:t>
    </dgm:pt>
    <dgm:pt modelId="{144E74C7-8BCF-4748-A353-3E370D7B6BF8}" type="parTrans" cxnId="{CB984F68-D150-4685-9DB6-53C665502DB6}">
      <dgm:prSet/>
      <dgm:spPr/>
      <dgm:t>
        <a:bodyPr/>
        <a:lstStyle/>
        <a:p>
          <a:endParaRPr lang="ru-RU"/>
        </a:p>
      </dgm:t>
    </dgm:pt>
    <dgm:pt modelId="{16D89623-4E36-44C1-8227-217710F2722D}" type="sibTrans" cxnId="{CB984F68-D150-4685-9DB6-53C665502DB6}">
      <dgm:prSet/>
      <dgm:spPr/>
      <dgm:t>
        <a:bodyPr/>
        <a:lstStyle/>
        <a:p>
          <a:endParaRPr lang="ru-RU"/>
        </a:p>
      </dgm:t>
    </dgm:pt>
    <dgm:pt modelId="{207AAE72-4008-46F0-A4DF-16242AA19A88}" type="pres">
      <dgm:prSet presAssocID="{FBA344EF-8B74-4313-9B71-C1B9521DDC9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D157551-894B-4B4F-BAB8-1E99D1E45572}" type="pres">
      <dgm:prSet presAssocID="{3012FF8B-D9DF-43BC-8D01-B59ED66DCF5D}" presName="root" presStyleCnt="0"/>
      <dgm:spPr/>
    </dgm:pt>
    <dgm:pt modelId="{D6BEC8BC-7150-487C-9F78-5507CC10FEA7}" type="pres">
      <dgm:prSet presAssocID="{3012FF8B-D9DF-43BC-8D01-B59ED66DCF5D}" presName="rootComposite" presStyleCnt="0"/>
      <dgm:spPr/>
    </dgm:pt>
    <dgm:pt modelId="{E4DB31CD-DB72-499A-AF4F-0F01C032BA0F}" type="pres">
      <dgm:prSet presAssocID="{3012FF8B-D9DF-43BC-8D01-B59ED66DCF5D}" presName="rootText" presStyleLbl="node1" presStyleIdx="0" presStyleCnt="2"/>
      <dgm:spPr/>
      <dgm:t>
        <a:bodyPr/>
        <a:lstStyle/>
        <a:p>
          <a:endParaRPr lang="ru-RU"/>
        </a:p>
      </dgm:t>
    </dgm:pt>
    <dgm:pt modelId="{E1E9A208-A50C-45B9-B813-45D92AB2A19A}" type="pres">
      <dgm:prSet presAssocID="{3012FF8B-D9DF-43BC-8D01-B59ED66DCF5D}" presName="rootConnector" presStyleLbl="node1" presStyleIdx="0" presStyleCnt="2"/>
      <dgm:spPr/>
      <dgm:t>
        <a:bodyPr/>
        <a:lstStyle/>
        <a:p>
          <a:endParaRPr lang="ru-RU"/>
        </a:p>
      </dgm:t>
    </dgm:pt>
    <dgm:pt modelId="{F42132D4-3283-45F8-8158-4518F537A775}" type="pres">
      <dgm:prSet presAssocID="{3012FF8B-D9DF-43BC-8D01-B59ED66DCF5D}" presName="childShape" presStyleCnt="0"/>
      <dgm:spPr/>
    </dgm:pt>
    <dgm:pt modelId="{90EC9F3B-649C-4252-AF3E-D5C0B260C0EF}" type="pres">
      <dgm:prSet presAssocID="{6CB762D3-683E-4339-AB4D-97DD29B16421}" presName="Name13" presStyleLbl="parChTrans1D2" presStyleIdx="0" presStyleCnt="4"/>
      <dgm:spPr/>
      <dgm:t>
        <a:bodyPr/>
        <a:lstStyle/>
        <a:p>
          <a:endParaRPr lang="ru-RU"/>
        </a:p>
      </dgm:t>
    </dgm:pt>
    <dgm:pt modelId="{CFA4FAE5-704B-4690-A01B-B7E36F8B635A}" type="pres">
      <dgm:prSet presAssocID="{3D1878AD-1E21-4DF2-821B-12D8CCA8D86C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BEAC78-3A61-46E1-8878-BA869D300B23}" type="pres">
      <dgm:prSet presAssocID="{9EFF15EF-7927-4A98-9126-44CAA8279F96}" presName="Name13" presStyleLbl="parChTrans1D2" presStyleIdx="1" presStyleCnt="4"/>
      <dgm:spPr/>
      <dgm:t>
        <a:bodyPr/>
        <a:lstStyle/>
        <a:p>
          <a:endParaRPr lang="ru-RU"/>
        </a:p>
      </dgm:t>
    </dgm:pt>
    <dgm:pt modelId="{E30931DC-08A6-4A21-81E4-2272A5753A81}" type="pres">
      <dgm:prSet presAssocID="{E93AC9B9-82EB-4033-B189-1C8C8B66C78E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74A581-BA20-427B-B3FB-C6E37F9367F5}" type="pres">
      <dgm:prSet presAssocID="{F98AECF0-1703-4A85-BBD9-3F0431953988}" presName="root" presStyleCnt="0"/>
      <dgm:spPr/>
    </dgm:pt>
    <dgm:pt modelId="{CEE79593-F7EB-4CEB-A2C2-BC8B4FF3653B}" type="pres">
      <dgm:prSet presAssocID="{F98AECF0-1703-4A85-BBD9-3F0431953988}" presName="rootComposite" presStyleCnt="0"/>
      <dgm:spPr/>
    </dgm:pt>
    <dgm:pt modelId="{7AE206F5-CA9D-41A9-89B6-F5C3E297E127}" type="pres">
      <dgm:prSet presAssocID="{F98AECF0-1703-4A85-BBD9-3F0431953988}" presName="rootText" presStyleLbl="node1" presStyleIdx="1" presStyleCnt="2"/>
      <dgm:spPr/>
      <dgm:t>
        <a:bodyPr/>
        <a:lstStyle/>
        <a:p>
          <a:endParaRPr lang="ru-RU"/>
        </a:p>
      </dgm:t>
    </dgm:pt>
    <dgm:pt modelId="{9F74D02C-C21D-4F6D-A2F0-9BD73D0C5F9E}" type="pres">
      <dgm:prSet presAssocID="{F98AECF0-1703-4A85-BBD9-3F0431953988}" presName="rootConnector" presStyleLbl="node1" presStyleIdx="1" presStyleCnt="2"/>
      <dgm:spPr/>
      <dgm:t>
        <a:bodyPr/>
        <a:lstStyle/>
        <a:p>
          <a:endParaRPr lang="ru-RU"/>
        </a:p>
      </dgm:t>
    </dgm:pt>
    <dgm:pt modelId="{E7C82A68-358D-4D61-88E0-B62ABE52CE28}" type="pres">
      <dgm:prSet presAssocID="{F98AECF0-1703-4A85-BBD9-3F0431953988}" presName="childShape" presStyleCnt="0"/>
      <dgm:spPr/>
    </dgm:pt>
    <dgm:pt modelId="{DA008C5D-478A-4ED6-B57A-4B2B795FFB4B}" type="pres">
      <dgm:prSet presAssocID="{2FFFA4A8-365A-420C-B860-30848402BAEA}" presName="Name13" presStyleLbl="parChTrans1D2" presStyleIdx="2" presStyleCnt="4"/>
      <dgm:spPr/>
      <dgm:t>
        <a:bodyPr/>
        <a:lstStyle/>
        <a:p>
          <a:endParaRPr lang="ru-RU"/>
        </a:p>
      </dgm:t>
    </dgm:pt>
    <dgm:pt modelId="{677468D5-75E1-4FF8-9EE7-FF748D5D29F9}" type="pres">
      <dgm:prSet presAssocID="{E828AD25-7E38-43E0-9067-4869AA930FA8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2DB446-DDD3-4124-B391-27FD3E7CF9FF}" type="pres">
      <dgm:prSet presAssocID="{144E74C7-8BCF-4748-A353-3E370D7B6BF8}" presName="Name13" presStyleLbl="parChTrans1D2" presStyleIdx="3" presStyleCnt="4"/>
      <dgm:spPr/>
      <dgm:t>
        <a:bodyPr/>
        <a:lstStyle/>
        <a:p>
          <a:endParaRPr lang="ru-RU"/>
        </a:p>
      </dgm:t>
    </dgm:pt>
    <dgm:pt modelId="{0868C2A7-AF71-483F-B138-39F32BE4E83E}" type="pres">
      <dgm:prSet presAssocID="{854F1DB5-74D4-4020-A4B0-C3D16E9C83A7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A752619-F904-4F4C-A9A4-9FEBBF141B2D}" type="presOf" srcId="{3D1878AD-1E21-4DF2-821B-12D8CCA8D86C}" destId="{CFA4FAE5-704B-4690-A01B-B7E36F8B635A}" srcOrd="0" destOrd="0" presId="urn:microsoft.com/office/officeart/2005/8/layout/hierarchy3"/>
    <dgm:cxn modelId="{FE3F4592-994E-463C-8A5B-DC478C2BEBF9}" srcId="{FBA344EF-8B74-4313-9B71-C1B9521DDC9C}" destId="{3012FF8B-D9DF-43BC-8D01-B59ED66DCF5D}" srcOrd="0" destOrd="0" parTransId="{380B9CE7-B429-4FC9-A573-F70FBC14CA35}" sibTransId="{D32A293D-C08F-4F03-9D28-2EC22F7C528C}"/>
    <dgm:cxn modelId="{E5659F48-73FE-406D-A88E-8221F99B835F}" type="presOf" srcId="{9EFF15EF-7927-4A98-9126-44CAA8279F96}" destId="{D7BEAC78-3A61-46E1-8878-BA869D300B23}" srcOrd="0" destOrd="0" presId="urn:microsoft.com/office/officeart/2005/8/layout/hierarchy3"/>
    <dgm:cxn modelId="{EC5D0C8D-DC2E-473B-8775-C1F207C5D3FD}" srcId="{3012FF8B-D9DF-43BC-8D01-B59ED66DCF5D}" destId="{E93AC9B9-82EB-4033-B189-1C8C8B66C78E}" srcOrd="1" destOrd="0" parTransId="{9EFF15EF-7927-4A98-9126-44CAA8279F96}" sibTransId="{8B557A87-0DB2-4AA7-BDFF-CE070B0328EA}"/>
    <dgm:cxn modelId="{792AA7F2-8D99-4B5E-ABF0-4DBC5C406EF9}" type="presOf" srcId="{F98AECF0-1703-4A85-BBD9-3F0431953988}" destId="{9F74D02C-C21D-4F6D-A2F0-9BD73D0C5F9E}" srcOrd="1" destOrd="0" presId="urn:microsoft.com/office/officeart/2005/8/layout/hierarchy3"/>
    <dgm:cxn modelId="{735B451D-568E-4423-8466-3C3467BEDAD6}" type="presOf" srcId="{3012FF8B-D9DF-43BC-8D01-B59ED66DCF5D}" destId="{E4DB31CD-DB72-499A-AF4F-0F01C032BA0F}" srcOrd="0" destOrd="0" presId="urn:microsoft.com/office/officeart/2005/8/layout/hierarchy3"/>
    <dgm:cxn modelId="{53BF1271-90C6-4C8E-A0EE-DBD65ED75BDB}" type="presOf" srcId="{3012FF8B-D9DF-43BC-8D01-B59ED66DCF5D}" destId="{E1E9A208-A50C-45B9-B813-45D92AB2A19A}" srcOrd="1" destOrd="0" presId="urn:microsoft.com/office/officeart/2005/8/layout/hierarchy3"/>
    <dgm:cxn modelId="{0FA1C216-AAAB-4DEB-9CA1-18A43818FF6E}" type="presOf" srcId="{FBA344EF-8B74-4313-9B71-C1B9521DDC9C}" destId="{207AAE72-4008-46F0-A4DF-16242AA19A88}" srcOrd="0" destOrd="0" presId="urn:microsoft.com/office/officeart/2005/8/layout/hierarchy3"/>
    <dgm:cxn modelId="{7F8B6585-417D-4228-9560-0876B799EA87}" type="presOf" srcId="{144E74C7-8BCF-4748-A353-3E370D7B6BF8}" destId="{BE2DB446-DDD3-4124-B391-27FD3E7CF9FF}" srcOrd="0" destOrd="0" presId="urn:microsoft.com/office/officeart/2005/8/layout/hierarchy3"/>
    <dgm:cxn modelId="{A4BAA423-B284-45A7-A1D3-F3CC0B4E6EAF}" type="presOf" srcId="{6CB762D3-683E-4339-AB4D-97DD29B16421}" destId="{90EC9F3B-649C-4252-AF3E-D5C0B260C0EF}" srcOrd="0" destOrd="0" presId="urn:microsoft.com/office/officeart/2005/8/layout/hierarchy3"/>
    <dgm:cxn modelId="{76BEF093-0EB9-491D-BF78-F0882FB10466}" srcId="{3012FF8B-D9DF-43BC-8D01-B59ED66DCF5D}" destId="{3D1878AD-1E21-4DF2-821B-12D8CCA8D86C}" srcOrd="0" destOrd="0" parTransId="{6CB762D3-683E-4339-AB4D-97DD29B16421}" sibTransId="{117A31C4-F594-458D-9D3D-BFF9D545A35A}"/>
    <dgm:cxn modelId="{2789327D-CDE4-49BD-9106-8B4AAABC4EAB}" type="presOf" srcId="{2FFFA4A8-365A-420C-B860-30848402BAEA}" destId="{DA008C5D-478A-4ED6-B57A-4B2B795FFB4B}" srcOrd="0" destOrd="0" presId="urn:microsoft.com/office/officeart/2005/8/layout/hierarchy3"/>
    <dgm:cxn modelId="{A776EF62-2EB6-449A-BEC2-D527389D79E5}" srcId="{F98AECF0-1703-4A85-BBD9-3F0431953988}" destId="{E828AD25-7E38-43E0-9067-4869AA930FA8}" srcOrd="0" destOrd="0" parTransId="{2FFFA4A8-365A-420C-B860-30848402BAEA}" sibTransId="{9CEF70BB-15DC-46F8-A72C-55EFFF31B531}"/>
    <dgm:cxn modelId="{CB984F68-D150-4685-9DB6-53C665502DB6}" srcId="{F98AECF0-1703-4A85-BBD9-3F0431953988}" destId="{854F1DB5-74D4-4020-A4B0-C3D16E9C83A7}" srcOrd="1" destOrd="0" parTransId="{144E74C7-8BCF-4748-A353-3E370D7B6BF8}" sibTransId="{16D89623-4E36-44C1-8227-217710F2722D}"/>
    <dgm:cxn modelId="{6F4E8A92-AE9C-4643-9C97-E058FC69C646}" type="presOf" srcId="{E93AC9B9-82EB-4033-B189-1C8C8B66C78E}" destId="{E30931DC-08A6-4A21-81E4-2272A5753A81}" srcOrd="0" destOrd="0" presId="urn:microsoft.com/office/officeart/2005/8/layout/hierarchy3"/>
    <dgm:cxn modelId="{3CF2923F-DCAA-45E3-A2E0-96BC762ECE7B}" type="presOf" srcId="{E828AD25-7E38-43E0-9067-4869AA930FA8}" destId="{677468D5-75E1-4FF8-9EE7-FF748D5D29F9}" srcOrd="0" destOrd="0" presId="urn:microsoft.com/office/officeart/2005/8/layout/hierarchy3"/>
    <dgm:cxn modelId="{4D77F0F9-F412-49CD-A135-E45B6D7B0600}" type="presOf" srcId="{854F1DB5-74D4-4020-A4B0-C3D16E9C83A7}" destId="{0868C2A7-AF71-483F-B138-39F32BE4E83E}" srcOrd="0" destOrd="0" presId="urn:microsoft.com/office/officeart/2005/8/layout/hierarchy3"/>
    <dgm:cxn modelId="{389C42B7-7376-4445-87F6-11FD56B2D2A5}" type="presOf" srcId="{F98AECF0-1703-4A85-BBD9-3F0431953988}" destId="{7AE206F5-CA9D-41A9-89B6-F5C3E297E127}" srcOrd="0" destOrd="0" presId="urn:microsoft.com/office/officeart/2005/8/layout/hierarchy3"/>
    <dgm:cxn modelId="{9A7CAE51-A549-420F-8E7E-C3C16A47DCC4}" srcId="{FBA344EF-8B74-4313-9B71-C1B9521DDC9C}" destId="{F98AECF0-1703-4A85-BBD9-3F0431953988}" srcOrd="1" destOrd="0" parTransId="{CDE01F64-0FFB-454C-8284-CB4E46F232CF}" sibTransId="{008AF9A7-1368-4EBA-8660-C85F8E4F905D}"/>
    <dgm:cxn modelId="{DAF78321-D80B-4732-82F6-5C1A52FA3713}" type="presParOf" srcId="{207AAE72-4008-46F0-A4DF-16242AA19A88}" destId="{DD157551-894B-4B4F-BAB8-1E99D1E45572}" srcOrd="0" destOrd="0" presId="urn:microsoft.com/office/officeart/2005/8/layout/hierarchy3"/>
    <dgm:cxn modelId="{2F16929B-3AE2-4670-A76D-0469162A30B8}" type="presParOf" srcId="{DD157551-894B-4B4F-BAB8-1E99D1E45572}" destId="{D6BEC8BC-7150-487C-9F78-5507CC10FEA7}" srcOrd="0" destOrd="0" presId="urn:microsoft.com/office/officeart/2005/8/layout/hierarchy3"/>
    <dgm:cxn modelId="{CBB07127-C359-4CA9-B5C5-0322B16821B4}" type="presParOf" srcId="{D6BEC8BC-7150-487C-9F78-5507CC10FEA7}" destId="{E4DB31CD-DB72-499A-AF4F-0F01C032BA0F}" srcOrd="0" destOrd="0" presId="urn:microsoft.com/office/officeart/2005/8/layout/hierarchy3"/>
    <dgm:cxn modelId="{46FF9137-5404-4105-8C1B-1A47617F01AC}" type="presParOf" srcId="{D6BEC8BC-7150-487C-9F78-5507CC10FEA7}" destId="{E1E9A208-A50C-45B9-B813-45D92AB2A19A}" srcOrd="1" destOrd="0" presId="urn:microsoft.com/office/officeart/2005/8/layout/hierarchy3"/>
    <dgm:cxn modelId="{F93EFF2A-418C-45BB-BB20-C0FBEC2B62F7}" type="presParOf" srcId="{DD157551-894B-4B4F-BAB8-1E99D1E45572}" destId="{F42132D4-3283-45F8-8158-4518F537A775}" srcOrd="1" destOrd="0" presId="urn:microsoft.com/office/officeart/2005/8/layout/hierarchy3"/>
    <dgm:cxn modelId="{FA0500F3-FE10-4BA3-9AE4-C9FE80FBD2D4}" type="presParOf" srcId="{F42132D4-3283-45F8-8158-4518F537A775}" destId="{90EC9F3B-649C-4252-AF3E-D5C0B260C0EF}" srcOrd="0" destOrd="0" presId="urn:microsoft.com/office/officeart/2005/8/layout/hierarchy3"/>
    <dgm:cxn modelId="{AB361EF4-A246-44E5-8A1C-A94CF51A4C2E}" type="presParOf" srcId="{F42132D4-3283-45F8-8158-4518F537A775}" destId="{CFA4FAE5-704B-4690-A01B-B7E36F8B635A}" srcOrd="1" destOrd="0" presId="urn:microsoft.com/office/officeart/2005/8/layout/hierarchy3"/>
    <dgm:cxn modelId="{9A1ED081-4BEA-476E-A3D0-1061B0EF1B02}" type="presParOf" srcId="{F42132D4-3283-45F8-8158-4518F537A775}" destId="{D7BEAC78-3A61-46E1-8878-BA869D300B23}" srcOrd="2" destOrd="0" presId="urn:microsoft.com/office/officeart/2005/8/layout/hierarchy3"/>
    <dgm:cxn modelId="{F74E09D2-DD12-4948-A8E1-8BD75F9EDB3F}" type="presParOf" srcId="{F42132D4-3283-45F8-8158-4518F537A775}" destId="{E30931DC-08A6-4A21-81E4-2272A5753A81}" srcOrd="3" destOrd="0" presId="urn:microsoft.com/office/officeart/2005/8/layout/hierarchy3"/>
    <dgm:cxn modelId="{B2286DEE-F07F-4DE6-AE4A-7191E6B5DB1E}" type="presParOf" srcId="{207AAE72-4008-46F0-A4DF-16242AA19A88}" destId="{CD74A581-BA20-427B-B3FB-C6E37F9367F5}" srcOrd="1" destOrd="0" presId="urn:microsoft.com/office/officeart/2005/8/layout/hierarchy3"/>
    <dgm:cxn modelId="{D90C66FA-B129-49DA-B896-AB974195E6BF}" type="presParOf" srcId="{CD74A581-BA20-427B-B3FB-C6E37F9367F5}" destId="{CEE79593-F7EB-4CEB-A2C2-BC8B4FF3653B}" srcOrd="0" destOrd="0" presId="urn:microsoft.com/office/officeart/2005/8/layout/hierarchy3"/>
    <dgm:cxn modelId="{02634BCF-25DE-4FE3-AD57-7E54B8953D5B}" type="presParOf" srcId="{CEE79593-F7EB-4CEB-A2C2-BC8B4FF3653B}" destId="{7AE206F5-CA9D-41A9-89B6-F5C3E297E127}" srcOrd="0" destOrd="0" presId="urn:microsoft.com/office/officeart/2005/8/layout/hierarchy3"/>
    <dgm:cxn modelId="{DBD339FB-41A8-4F88-A923-7978BFC3D0C9}" type="presParOf" srcId="{CEE79593-F7EB-4CEB-A2C2-BC8B4FF3653B}" destId="{9F74D02C-C21D-4F6D-A2F0-9BD73D0C5F9E}" srcOrd="1" destOrd="0" presId="urn:microsoft.com/office/officeart/2005/8/layout/hierarchy3"/>
    <dgm:cxn modelId="{E38DC69C-185B-4FBF-B312-54D61AC33234}" type="presParOf" srcId="{CD74A581-BA20-427B-B3FB-C6E37F9367F5}" destId="{E7C82A68-358D-4D61-88E0-B62ABE52CE28}" srcOrd="1" destOrd="0" presId="urn:microsoft.com/office/officeart/2005/8/layout/hierarchy3"/>
    <dgm:cxn modelId="{BC4A5F69-214D-42BC-9C8A-783FC3CCB056}" type="presParOf" srcId="{E7C82A68-358D-4D61-88E0-B62ABE52CE28}" destId="{DA008C5D-478A-4ED6-B57A-4B2B795FFB4B}" srcOrd="0" destOrd="0" presId="urn:microsoft.com/office/officeart/2005/8/layout/hierarchy3"/>
    <dgm:cxn modelId="{EE08E55B-85DF-42A4-A42A-A4AE55C4FA5A}" type="presParOf" srcId="{E7C82A68-358D-4D61-88E0-B62ABE52CE28}" destId="{677468D5-75E1-4FF8-9EE7-FF748D5D29F9}" srcOrd="1" destOrd="0" presId="urn:microsoft.com/office/officeart/2005/8/layout/hierarchy3"/>
    <dgm:cxn modelId="{D32B4BD2-F487-46A6-A79D-16FDECE4B9A5}" type="presParOf" srcId="{E7C82A68-358D-4D61-88E0-B62ABE52CE28}" destId="{BE2DB446-DDD3-4124-B391-27FD3E7CF9FF}" srcOrd="2" destOrd="0" presId="urn:microsoft.com/office/officeart/2005/8/layout/hierarchy3"/>
    <dgm:cxn modelId="{A41D402F-3D01-4053-8AD0-C6C394146579}" type="presParOf" srcId="{E7C82A68-358D-4D61-88E0-B62ABE52CE28}" destId="{0868C2A7-AF71-483F-B138-39F32BE4E83E}" srcOrd="3" destOrd="0" presId="urn:microsoft.com/office/officeart/2005/8/layout/hierarchy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04.04.2014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0070C0"/>
                </a:solidFill>
              </a:rPr>
              <a:t>  </a:t>
            </a:r>
            <a:r>
              <a:rPr lang="ru-RU" dirty="0">
                <a:solidFill>
                  <a:srgbClr val="0000CC"/>
                </a:solidFill>
                <a:latin typeface="Comic Sans MS" panose="030F0702030302020204" pitchFamily="66" charset="0"/>
              </a:rPr>
              <a:t>ИСПОЛЬЗОВАНИЕ КОМПЕТЕНТНОСТНО - ОРИЕНТИРОВАННЫХ ЗАДАНИЙ В НАЧАЛЬНОЙ ШКОЛЕ </a:t>
            </a:r>
          </a:p>
        </p:txBody>
      </p:sp>
    </p:spTree>
    <p:extLst>
      <p:ext uri="{BB962C8B-B14F-4D97-AF65-F5344CB8AC3E}">
        <p14:creationId xmlns:p14="http://schemas.microsoft.com/office/powerpoint/2010/main" xmlns="" val="303744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531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00CC"/>
                </a:solidFill>
              </a:rPr>
              <a:t>Отличия традиционного и </a:t>
            </a:r>
            <a:r>
              <a:rPr lang="ru-RU" sz="2800" b="1" i="1" dirty="0" smtClean="0">
                <a:solidFill>
                  <a:srgbClr val="0000CC"/>
                </a:solidFill>
              </a:rPr>
              <a:t/>
            </a:r>
            <a:br>
              <a:rPr lang="ru-RU" sz="2800" b="1" i="1" dirty="0" smtClean="0">
                <a:solidFill>
                  <a:srgbClr val="0000CC"/>
                </a:solidFill>
              </a:rPr>
            </a:br>
            <a:r>
              <a:rPr lang="ru-RU" sz="2800" b="1" i="1" dirty="0" err="1" smtClean="0">
                <a:solidFill>
                  <a:srgbClr val="0000CC"/>
                </a:solidFill>
              </a:rPr>
              <a:t>компетентностного</a:t>
            </a:r>
            <a:r>
              <a:rPr lang="ru-RU" sz="2800" b="1" i="1" dirty="0" smtClean="0">
                <a:solidFill>
                  <a:srgbClr val="0000CC"/>
                </a:solidFill>
              </a:rPr>
              <a:t> </a:t>
            </a:r>
            <a:r>
              <a:rPr lang="ru-RU" sz="2800" b="1" i="1" dirty="0">
                <a:solidFill>
                  <a:srgbClr val="0000CC"/>
                </a:solidFill>
              </a:rPr>
              <a:t>подходов в образовании</a:t>
            </a:r>
            <a:r>
              <a:rPr lang="ru-RU" sz="2800" b="1" dirty="0">
                <a:solidFill>
                  <a:srgbClr val="0000CC"/>
                </a:solidFill>
              </a:rPr>
              <a:t> </a:t>
            </a:r>
            <a:endParaRPr lang="ru-RU" sz="2800" dirty="0">
              <a:solidFill>
                <a:srgbClr val="0000CC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911184099"/>
              </p:ext>
            </p:extLst>
          </p:nvPr>
        </p:nvGraphicFramePr>
        <p:xfrm>
          <a:off x="467544" y="1412775"/>
          <a:ext cx="8229600" cy="5119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8104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Традиционный 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Компетентностный</a:t>
                      </a:r>
                      <a:r>
                        <a:rPr lang="ru-RU" sz="1800" b="1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</a:tr>
              <a:tr h="11274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Главная идея: знания приводят к личностному успеху.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333333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Главная идея: к личностному успеху приводит опыт самостоятельного решения проблем.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</a:tr>
              <a:tr h="11274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Решение проблем рассматривается как способ закрепления знаний.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333333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Решение проблем – смысл образовательной деятельности. </a:t>
                      </a:r>
                      <a:endParaRPr lang="ru-RU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</a:tr>
              <a:tr h="20544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Признак высокого уровня образованности – способность воспроизвести большой объём сложного по своему содержанию материала.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333333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Уровень образованности человека тем выше, чем шире сфера деятельности и выше степень неопределённости ситуаций, в которых он способен действовать самостоятельно. 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4715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584175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00CC"/>
                </a:solidFill>
              </a:rPr>
              <a:t>Компетентность в начальном общем образовании</a:t>
            </a:r>
            <a:r>
              <a:rPr lang="ru-RU" sz="2800" b="1" dirty="0">
                <a:solidFill>
                  <a:srgbClr val="0000CC"/>
                </a:solidFill>
              </a:rPr>
              <a:t> 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95536" y="1844824"/>
            <a:ext cx="8280920" cy="4536504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1.Ценностно-смысловые</a:t>
            </a:r>
            <a:r>
              <a:rPr lang="ru-RU" dirty="0" smtClean="0">
                <a:solidFill>
                  <a:schemeClr val="tx1"/>
                </a:solidFill>
              </a:rPr>
              <a:t> </a:t>
            </a:r>
          </a:p>
          <a:p>
            <a:r>
              <a:rPr lang="ru-RU" b="1" i="1" dirty="0" smtClean="0">
                <a:solidFill>
                  <a:schemeClr val="tx1"/>
                </a:solidFill>
              </a:rPr>
              <a:t>2. Общекультурные </a:t>
            </a:r>
            <a:r>
              <a:rPr lang="ru-RU" dirty="0" smtClean="0">
                <a:solidFill>
                  <a:schemeClr val="tx1"/>
                </a:solidFill>
              </a:rPr>
              <a:t> </a:t>
            </a:r>
            <a:r>
              <a:rPr lang="ru-RU" b="1" i="1" dirty="0" smtClean="0">
                <a:solidFill>
                  <a:schemeClr val="tx1"/>
                </a:solidFill>
              </a:rPr>
              <a:t/>
            </a:r>
            <a:br>
              <a:rPr lang="ru-RU" b="1" i="1" dirty="0" smtClean="0">
                <a:solidFill>
                  <a:schemeClr val="tx1"/>
                </a:solidFill>
              </a:rPr>
            </a:br>
            <a:r>
              <a:rPr lang="ru-RU" b="1" i="1" dirty="0" smtClean="0">
                <a:solidFill>
                  <a:schemeClr val="tx1"/>
                </a:solidFill>
              </a:rPr>
              <a:t>3.  Учебно-познавательные </a:t>
            </a:r>
            <a:r>
              <a:rPr lang="ru-RU" dirty="0" smtClean="0">
                <a:solidFill>
                  <a:schemeClr val="tx1"/>
                </a:solidFill>
              </a:rPr>
              <a:t>  </a:t>
            </a:r>
            <a:r>
              <a:rPr lang="ru-RU" b="1" i="1" dirty="0" smtClean="0">
                <a:solidFill>
                  <a:schemeClr val="tx1"/>
                </a:solidFill>
              </a:rPr>
              <a:t/>
            </a:r>
            <a:br>
              <a:rPr lang="ru-RU" b="1" i="1" dirty="0" smtClean="0">
                <a:solidFill>
                  <a:schemeClr val="tx1"/>
                </a:solidFill>
              </a:rPr>
            </a:br>
            <a:r>
              <a:rPr lang="ru-RU" b="1" i="1" dirty="0" smtClean="0">
                <a:solidFill>
                  <a:schemeClr val="tx1"/>
                </a:solidFill>
              </a:rPr>
              <a:t>4. Информационные 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r>
              <a:rPr lang="ru-RU" b="1" i="1" dirty="0" smtClean="0">
                <a:solidFill>
                  <a:schemeClr val="tx1"/>
                </a:solidFill>
              </a:rPr>
              <a:t>5. Коммуникативные </a:t>
            </a:r>
            <a:r>
              <a:rPr lang="ru-RU" dirty="0" smtClean="0">
                <a:solidFill>
                  <a:schemeClr val="tx1"/>
                </a:solidFill>
              </a:rPr>
              <a:t> </a:t>
            </a:r>
          </a:p>
          <a:p>
            <a:r>
              <a:rPr lang="ru-RU" b="1" i="1" dirty="0" smtClean="0">
                <a:solidFill>
                  <a:schemeClr val="tx1"/>
                </a:solidFill>
              </a:rPr>
              <a:t>6. Социально-трудовые  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i="1" dirty="0" smtClean="0">
                <a:solidFill>
                  <a:schemeClr val="tx1"/>
                </a:solidFill>
              </a:rPr>
              <a:t>7. Компетенции личностного самосовершенствования</a:t>
            </a:r>
            <a:r>
              <a:rPr lang="ru-RU" dirty="0" smtClean="0">
                <a:solidFill>
                  <a:schemeClr val="tx1"/>
                </a:solidFill>
              </a:rPr>
              <a:t> 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835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00CC"/>
                </a:solidFill>
              </a:rPr>
              <a:t>Как определить</a:t>
            </a:r>
            <a:br>
              <a:rPr lang="ru-RU" sz="3200" dirty="0" smtClean="0">
                <a:solidFill>
                  <a:srgbClr val="0000CC"/>
                </a:solidFill>
              </a:rPr>
            </a:br>
            <a:r>
              <a:rPr lang="ru-RU" sz="3200" dirty="0" smtClean="0">
                <a:solidFill>
                  <a:srgbClr val="0000CC"/>
                </a:solidFill>
              </a:rPr>
              <a:t> </a:t>
            </a:r>
            <a:r>
              <a:rPr lang="ru-RU" sz="3200" dirty="0" err="1" smtClean="0">
                <a:solidFill>
                  <a:srgbClr val="0000CC"/>
                </a:solidFill>
              </a:rPr>
              <a:t>компетентностно</a:t>
            </a:r>
            <a:r>
              <a:rPr lang="ru-RU" sz="3200" dirty="0" smtClean="0">
                <a:solidFill>
                  <a:srgbClr val="0000CC"/>
                </a:solidFill>
              </a:rPr>
              <a:t> - ориентированное </a:t>
            </a:r>
            <a:br>
              <a:rPr lang="ru-RU" sz="3200" dirty="0" smtClean="0">
                <a:solidFill>
                  <a:srgbClr val="0000CC"/>
                </a:solidFill>
              </a:rPr>
            </a:br>
            <a:r>
              <a:rPr lang="ru-RU" sz="3200" dirty="0" smtClean="0">
                <a:solidFill>
                  <a:srgbClr val="0000CC"/>
                </a:solidFill>
              </a:rPr>
              <a:t>задание</a:t>
            </a:r>
            <a:r>
              <a:rPr lang="ru-RU" sz="3200" dirty="0">
                <a:solidFill>
                  <a:srgbClr val="0000CC"/>
                </a:solidFill>
              </a:rPr>
              <a:t>? </a:t>
            </a:r>
            <a:r>
              <a:rPr lang="ru-RU" sz="3200" dirty="0" smtClean="0"/>
              <a:t> </a:t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1.  это </a:t>
            </a:r>
            <a:r>
              <a:rPr lang="ru-RU" sz="3200" b="1" dirty="0" err="1"/>
              <a:t>деятельностное</a:t>
            </a:r>
            <a:r>
              <a:rPr lang="ru-RU" sz="3200" dirty="0"/>
              <a:t> задание; </a:t>
            </a:r>
            <a:br>
              <a:rPr lang="ru-RU" sz="3200" dirty="0"/>
            </a:br>
            <a:r>
              <a:rPr lang="ru-RU" sz="3200" dirty="0" smtClean="0"/>
              <a:t>2.  </a:t>
            </a:r>
            <a:r>
              <a:rPr lang="ru-RU" sz="3200" dirty="0"/>
              <a:t>оно моделирует практическую,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жизненную </a:t>
            </a:r>
            <a:r>
              <a:rPr lang="ru-RU" sz="3200" dirty="0"/>
              <a:t>ситуацию; </a:t>
            </a:r>
            <a:br>
              <a:rPr lang="ru-RU" sz="3200" dirty="0"/>
            </a:br>
            <a:r>
              <a:rPr lang="ru-RU" sz="3200" dirty="0" smtClean="0"/>
              <a:t>3. оно </a:t>
            </a:r>
            <a:r>
              <a:rPr lang="ru-RU" sz="3200" dirty="0"/>
              <a:t>строится на </a:t>
            </a:r>
            <a:r>
              <a:rPr lang="ru-RU" sz="3200" b="1" dirty="0"/>
              <a:t>актуальном</a:t>
            </a:r>
            <a:r>
              <a:rPr lang="ru-RU" sz="3200" dirty="0"/>
              <a:t> для учащихся материале; </a:t>
            </a:r>
            <a:br>
              <a:rPr lang="ru-RU" sz="3200" dirty="0"/>
            </a:br>
            <a:r>
              <a:rPr lang="ru-RU" sz="3200" dirty="0" smtClean="0"/>
              <a:t>4.  </a:t>
            </a:r>
            <a:r>
              <a:rPr lang="ru-RU" sz="3200" dirty="0" smtClean="0"/>
              <a:t>имеет определённую: 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 smtClean="0"/>
              <a:t>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302503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-6098"/>
            <a:ext cx="5899414" cy="6864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9600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00CC"/>
                </a:solidFill>
              </a:rPr>
              <a:t>СТРУКТУРА КОЗ</a:t>
            </a:r>
            <a:endParaRPr lang="ru-RU" dirty="0">
              <a:solidFill>
                <a:srgbClr val="0000CC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i="1" u="sng" dirty="0" smtClean="0">
                <a:solidFill>
                  <a:srgbClr val="0000CC"/>
                </a:solidFill>
              </a:rPr>
              <a:t>1.Характеристика </a:t>
            </a:r>
            <a:r>
              <a:rPr lang="ru-RU" i="1" u="sng" dirty="0">
                <a:solidFill>
                  <a:srgbClr val="0000CC"/>
                </a:solidFill>
              </a:rPr>
              <a:t>задания</a:t>
            </a:r>
          </a:p>
          <a:p>
            <a:r>
              <a:rPr lang="ru-RU" b="1" dirty="0" smtClean="0"/>
              <a:t>Название: </a:t>
            </a:r>
            <a:r>
              <a:rPr lang="ru-RU" dirty="0" smtClean="0"/>
              <a:t>«Безударные гласные……»</a:t>
            </a:r>
            <a:endParaRPr lang="ru-RU" dirty="0"/>
          </a:p>
          <a:p>
            <a:r>
              <a:rPr lang="ru-RU" b="1" dirty="0" smtClean="0"/>
              <a:t>Предмет: </a:t>
            </a:r>
            <a:r>
              <a:rPr lang="ru-RU" dirty="0" smtClean="0"/>
              <a:t>русский язык</a:t>
            </a:r>
            <a:endParaRPr lang="ru-RU" dirty="0"/>
          </a:p>
          <a:p>
            <a:r>
              <a:rPr lang="ru-RU" b="1" dirty="0" smtClean="0"/>
              <a:t>Класс: </a:t>
            </a:r>
            <a:r>
              <a:rPr lang="ru-RU" dirty="0" smtClean="0"/>
              <a:t>2 </a:t>
            </a:r>
          </a:p>
          <a:p>
            <a:r>
              <a:rPr lang="ru-RU" b="1" dirty="0" smtClean="0"/>
              <a:t>Формируемая к</a:t>
            </a:r>
            <a:r>
              <a:rPr lang="ru-RU" altLang="ru-RU" b="1" dirty="0" smtClean="0"/>
              <a:t>омпетентность</a:t>
            </a:r>
            <a:r>
              <a:rPr lang="ru-RU" altLang="ru-RU" b="1" dirty="0"/>
              <a:t>:</a:t>
            </a:r>
            <a:r>
              <a:rPr lang="ru-RU" altLang="ru-RU" dirty="0"/>
              <a:t> </a:t>
            </a:r>
            <a:r>
              <a:rPr lang="ru-RU" altLang="ru-RU" i="1" dirty="0" smtClean="0"/>
              <a:t>информационная</a:t>
            </a:r>
          </a:p>
          <a:p>
            <a:r>
              <a:rPr lang="ru-RU" altLang="ru-RU" b="1" dirty="0" smtClean="0"/>
              <a:t>Аспект</a:t>
            </a:r>
            <a:r>
              <a:rPr lang="ru-RU" altLang="ru-RU" b="1" dirty="0"/>
              <a:t>: </a:t>
            </a:r>
            <a:r>
              <a:rPr lang="ru-RU" altLang="ru-RU" i="1" dirty="0"/>
              <a:t>первичная обработка информации</a:t>
            </a:r>
            <a:endParaRPr lang="ru-RU" altLang="ru-RU" b="1" dirty="0"/>
          </a:p>
          <a:p>
            <a:r>
              <a:rPr lang="ru-RU" b="1" dirty="0" smtClean="0"/>
              <a:t>Уровень: 2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80437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9263" y="125310"/>
            <a:ext cx="8892480" cy="669674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800" b="1" i="1" u="sng" dirty="0" smtClean="0">
                <a:solidFill>
                  <a:srgbClr val="0000CC"/>
                </a:solidFill>
              </a:rPr>
              <a:t>2. Стимул  </a:t>
            </a:r>
            <a:endParaRPr lang="ru-RU" sz="2800" b="1" i="1" u="sng" dirty="0" smtClean="0">
              <a:solidFill>
                <a:srgbClr val="0000CC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2800" dirty="0" smtClean="0">
                <a:solidFill>
                  <a:schemeClr val="tx1"/>
                </a:solidFill>
              </a:rPr>
              <a:t>погружает </a:t>
            </a:r>
            <a:r>
              <a:rPr lang="ru-RU" sz="2800" dirty="0" smtClean="0">
                <a:solidFill>
                  <a:schemeClr val="tx1"/>
                </a:solidFill>
              </a:rPr>
              <a:t>в контекст задания и мотивирует на его выполнение </a:t>
            </a:r>
            <a:endParaRPr lang="ru-RU" sz="2800" dirty="0" smtClean="0">
              <a:solidFill>
                <a:schemeClr val="tx1"/>
              </a:solidFill>
            </a:endParaRPr>
          </a:p>
          <a:p>
            <a:pPr>
              <a:lnSpc>
                <a:spcPct val="80000"/>
              </a:lnSpc>
            </a:pPr>
            <a:endParaRPr lang="ru-RU" altLang="ru-RU" sz="2800" b="1" dirty="0" smtClean="0">
              <a:solidFill>
                <a:srgbClr val="0000CC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800" b="1" dirty="0" smtClean="0">
                <a:solidFill>
                  <a:srgbClr val="0000CC"/>
                </a:solidFill>
              </a:rPr>
              <a:t>3. </a:t>
            </a:r>
            <a:r>
              <a:rPr lang="ru-RU" altLang="ru-RU" sz="2800" b="1" i="1" u="sng" dirty="0">
                <a:solidFill>
                  <a:srgbClr val="0000CC"/>
                </a:solidFill>
              </a:rPr>
              <a:t>Задачная формулировка</a:t>
            </a:r>
            <a:r>
              <a:rPr lang="ru-RU" altLang="ru-RU" sz="2800" dirty="0">
                <a:solidFill>
                  <a:srgbClr val="0000CC"/>
                </a:solidFill>
              </a:rPr>
              <a:t> </a:t>
            </a:r>
            <a:endParaRPr lang="ru-RU" altLang="ru-RU" sz="2800" dirty="0" smtClean="0">
              <a:solidFill>
                <a:srgbClr val="0000CC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800" dirty="0" smtClean="0">
                <a:solidFill>
                  <a:schemeClr val="tx1"/>
                </a:solidFill>
              </a:rPr>
              <a:t> содержит </a:t>
            </a:r>
            <a:r>
              <a:rPr lang="ru-RU" altLang="ru-RU" sz="2800" dirty="0">
                <a:solidFill>
                  <a:schemeClr val="tx1"/>
                </a:solidFill>
              </a:rPr>
              <a:t>указания учащемуся на его действия по выполнению </a:t>
            </a:r>
            <a:r>
              <a:rPr lang="ru-RU" altLang="ru-RU" sz="2800" dirty="0" smtClean="0">
                <a:solidFill>
                  <a:schemeClr val="tx1"/>
                </a:solidFill>
              </a:rPr>
              <a:t>задания:</a:t>
            </a:r>
          </a:p>
          <a:p>
            <a:pPr>
              <a:lnSpc>
                <a:spcPct val="80000"/>
              </a:lnSpc>
            </a:pPr>
            <a:endParaRPr lang="ru-RU" altLang="ru-RU" sz="2800" i="1" dirty="0">
              <a:solidFill>
                <a:srgbClr val="0000CC"/>
              </a:solidFill>
            </a:endParaRPr>
          </a:p>
          <a:p>
            <a:pPr>
              <a:lnSpc>
                <a:spcPct val="80000"/>
              </a:lnSpc>
            </a:pPr>
            <a:r>
              <a:rPr lang="ru-RU" altLang="ru-RU" sz="2800" dirty="0">
                <a:solidFill>
                  <a:schemeClr val="tx1"/>
                </a:solidFill>
              </a:rPr>
              <a:t>A) прочитай текст и составь памятку, инструкцию, таблицу… </a:t>
            </a:r>
          </a:p>
          <a:p>
            <a:pPr>
              <a:lnSpc>
                <a:spcPct val="80000"/>
              </a:lnSpc>
            </a:pPr>
            <a:r>
              <a:rPr lang="ru-RU" altLang="ru-RU" sz="2800" dirty="0">
                <a:solidFill>
                  <a:schemeClr val="tx1"/>
                </a:solidFill>
              </a:rPr>
              <a:t>Б) прослушай задачу и ответь на вопрос… </a:t>
            </a:r>
          </a:p>
          <a:p>
            <a:pPr>
              <a:lnSpc>
                <a:spcPct val="80000"/>
              </a:lnSpc>
            </a:pPr>
            <a:r>
              <a:rPr lang="ru-RU" altLang="ru-RU" sz="2800" dirty="0">
                <a:solidFill>
                  <a:schemeClr val="tx1"/>
                </a:solidFill>
              </a:rPr>
              <a:t>B) внимательно прочитай и найди 2 главных принципа… </a:t>
            </a:r>
          </a:p>
          <a:p>
            <a:pPr>
              <a:lnSpc>
                <a:spcPct val="80000"/>
              </a:lnSpc>
            </a:pPr>
            <a:r>
              <a:rPr lang="ru-RU" altLang="ru-RU" sz="2800" dirty="0">
                <a:solidFill>
                  <a:schemeClr val="tx1"/>
                </a:solidFill>
              </a:rPr>
              <a:t>Г) бегло просмотри текст и выбери непонятные слова, объясни их при помощи </a:t>
            </a:r>
            <a:r>
              <a:rPr lang="ru-RU" altLang="ru-RU" sz="2800" dirty="0" smtClean="0">
                <a:solidFill>
                  <a:schemeClr val="tx1"/>
                </a:solidFill>
              </a:rPr>
              <a:t>...</a:t>
            </a:r>
          </a:p>
          <a:p>
            <a:pPr>
              <a:lnSpc>
                <a:spcPct val="80000"/>
              </a:lnSpc>
            </a:pPr>
            <a:r>
              <a:rPr lang="ru-RU" altLang="ru-RU" sz="2800" dirty="0" smtClean="0">
                <a:solidFill>
                  <a:schemeClr val="tx1"/>
                </a:solidFill>
              </a:rPr>
              <a:t> </a:t>
            </a:r>
            <a:endParaRPr lang="ru-RU" altLang="ru-RU" sz="2800" b="1" dirty="0">
              <a:solidFill>
                <a:schemeClr val="tx1"/>
              </a:solidFill>
            </a:endParaRPr>
          </a:p>
          <a:p>
            <a:pPr indent="446088"/>
            <a:endParaRPr lang="ru-RU" altLang="ru-RU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61386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r>
              <a:rPr lang="ru-RU" altLang="ru-RU" sz="3200" i="1" dirty="0" smtClean="0">
                <a:solidFill>
                  <a:srgbClr val="0000CC"/>
                </a:solidFill>
              </a:rPr>
              <a:t>3. Источник </a:t>
            </a:r>
            <a:r>
              <a:rPr lang="ru-RU" altLang="ru-RU" sz="3200" i="1" dirty="0">
                <a:solidFill>
                  <a:srgbClr val="0000CC"/>
                </a:solidFill>
              </a:rPr>
              <a:t>информации </a:t>
            </a:r>
            <a:r>
              <a:rPr lang="ru-RU" altLang="ru-RU" sz="3200" i="1" dirty="0" smtClean="0">
                <a:solidFill>
                  <a:srgbClr val="0000CC"/>
                </a:solidFill>
              </a:rPr>
              <a:t/>
            </a:r>
            <a:br>
              <a:rPr lang="ru-RU" altLang="ru-RU" sz="3200" i="1" dirty="0" smtClean="0">
                <a:solidFill>
                  <a:srgbClr val="0000CC"/>
                </a:solidFill>
              </a:rPr>
            </a:br>
            <a:r>
              <a:rPr lang="ru-RU" altLang="ru-RU" sz="3200" dirty="0" smtClean="0"/>
              <a:t>содержит </a:t>
            </a:r>
            <a:r>
              <a:rPr lang="ru-RU" altLang="ru-RU" sz="3200" dirty="0"/>
              <a:t>информацию, необходимую для успешной деятельности учащегося по выполнению задания </a:t>
            </a:r>
            <a:br>
              <a:rPr lang="ru-RU" altLang="ru-RU" sz="3200" dirty="0"/>
            </a:br>
            <a:r>
              <a:rPr lang="ru-RU" altLang="ru-RU" sz="3200" dirty="0" smtClean="0">
                <a:solidFill>
                  <a:srgbClr val="0000CC"/>
                </a:solidFill>
              </a:rPr>
              <a:t>4. </a:t>
            </a:r>
            <a:r>
              <a:rPr lang="ru-RU" altLang="ru-RU" sz="3200" i="1" dirty="0" smtClean="0">
                <a:solidFill>
                  <a:srgbClr val="0000CC"/>
                </a:solidFill>
              </a:rPr>
              <a:t>Инструмент </a:t>
            </a:r>
            <a:r>
              <a:rPr lang="ru-RU" altLang="ru-RU" sz="3200" i="1" dirty="0">
                <a:solidFill>
                  <a:srgbClr val="0000CC"/>
                </a:solidFill>
              </a:rPr>
              <a:t>проверки</a:t>
            </a:r>
            <a:br>
              <a:rPr lang="ru-RU" altLang="ru-RU" sz="3200" i="1" dirty="0">
                <a:solidFill>
                  <a:srgbClr val="0000CC"/>
                </a:solidFill>
              </a:rPr>
            </a:br>
            <a:r>
              <a:rPr lang="ru-RU" altLang="ru-RU" sz="3200" i="1" dirty="0" smtClean="0">
                <a:solidFill>
                  <a:srgbClr val="0000CC"/>
                </a:solidFill>
              </a:rPr>
              <a:t>5. Бланк </a:t>
            </a:r>
            <a:r>
              <a:rPr lang="ru-RU" altLang="ru-RU" sz="3200" i="1" dirty="0">
                <a:solidFill>
                  <a:srgbClr val="0000CC"/>
                </a:solidFill>
              </a:rPr>
              <a:t/>
            </a:r>
            <a:br>
              <a:rPr lang="ru-RU" altLang="ru-RU" sz="3200" i="1" dirty="0">
                <a:solidFill>
                  <a:srgbClr val="0000CC"/>
                </a:solidFill>
              </a:rPr>
            </a:br>
            <a:endParaRPr lang="ru-RU" sz="3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1070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4104456" cy="1152128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математика</a:t>
            </a:r>
            <a:endParaRPr lang="ru-RU" sz="5400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3094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/>
          </a:bodyPr>
          <a:lstStyle/>
          <a:p>
            <a:endParaRPr lang="ru-RU" i="1" u="sng" dirty="0" smtClean="0">
              <a:solidFill>
                <a:srgbClr val="0000CC"/>
              </a:solidFill>
            </a:endParaRPr>
          </a:p>
          <a:p>
            <a:r>
              <a:rPr lang="ru-RU" i="1" u="sng" dirty="0" smtClean="0">
                <a:solidFill>
                  <a:srgbClr val="0000CC"/>
                </a:solidFill>
              </a:rPr>
              <a:t>1.Характеристика задания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(информация для учителя)</a:t>
            </a:r>
          </a:p>
          <a:p>
            <a:endParaRPr lang="ru-RU" i="1" u="sng" dirty="0">
              <a:solidFill>
                <a:srgbClr val="0000CC"/>
              </a:solidFill>
            </a:endParaRPr>
          </a:p>
          <a:p>
            <a:r>
              <a:rPr lang="ru-RU" b="1" dirty="0">
                <a:solidFill>
                  <a:srgbClr val="0000CC"/>
                </a:solidFill>
              </a:rPr>
              <a:t>Название: </a:t>
            </a:r>
            <a:r>
              <a:rPr lang="ru-RU" i="1" dirty="0" smtClean="0">
                <a:solidFill>
                  <a:schemeClr val="tx1"/>
                </a:solidFill>
              </a:rPr>
              <a:t>«</a:t>
            </a:r>
            <a:r>
              <a:rPr lang="ru-RU" i="1" dirty="0">
                <a:solidFill>
                  <a:schemeClr val="tx1"/>
                </a:solidFill>
              </a:rPr>
              <a:t>Р</a:t>
            </a:r>
            <a:r>
              <a:rPr lang="ru-RU" i="1" dirty="0" smtClean="0">
                <a:solidFill>
                  <a:schemeClr val="tx1"/>
                </a:solidFill>
              </a:rPr>
              <a:t>ешение задач на  нахождение </a:t>
            </a:r>
            <a:r>
              <a:rPr lang="ru-RU" i="1" dirty="0">
                <a:solidFill>
                  <a:schemeClr val="tx1"/>
                </a:solidFill>
              </a:rPr>
              <a:t>периметра </a:t>
            </a:r>
            <a:r>
              <a:rPr lang="ru-RU" i="1" dirty="0" smtClean="0">
                <a:solidFill>
                  <a:schemeClr val="tx1"/>
                </a:solidFill>
              </a:rPr>
              <a:t>многоугольника»</a:t>
            </a:r>
            <a:endParaRPr lang="ru-RU" i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rgbClr val="0000CC"/>
                </a:solidFill>
              </a:rPr>
              <a:t>Предмет: </a:t>
            </a:r>
            <a:r>
              <a:rPr lang="ru-RU" i="1" dirty="0" smtClean="0">
                <a:solidFill>
                  <a:schemeClr val="tx1"/>
                </a:solidFill>
              </a:rPr>
              <a:t>математика</a:t>
            </a:r>
            <a:endParaRPr lang="ru-RU" i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rgbClr val="0000CC"/>
                </a:solidFill>
              </a:rPr>
              <a:t>Класс: </a:t>
            </a:r>
            <a:r>
              <a:rPr lang="ru-RU" i="1" dirty="0" smtClean="0">
                <a:solidFill>
                  <a:schemeClr val="tx1"/>
                </a:solidFill>
              </a:rPr>
              <a:t>4  </a:t>
            </a:r>
            <a:endParaRPr lang="ru-RU" i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rgbClr val="0000CC"/>
                </a:solidFill>
              </a:rPr>
              <a:t>Формируемая к</a:t>
            </a:r>
            <a:r>
              <a:rPr lang="ru-RU" altLang="ru-RU" b="1" dirty="0">
                <a:solidFill>
                  <a:srgbClr val="0000CC"/>
                </a:solidFill>
              </a:rPr>
              <a:t>омпетентность:</a:t>
            </a:r>
            <a:r>
              <a:rPr lang="ru-RU" altLang="ru-RU" dirty="0">
                <a:solidFill>
                  <a:srgbClr val="0000CC"/>
                </a:solidFill>
              </a:rPr>
              <a:t> </a:t>
            </a:r>
            <a:endParaRPr lang="ru-RU" altLang="ru-RU" dirty="0" smtClean="0">
              <a:solidFill>
                <a:srgbClr val="0000CC"/>
              </a:solidFill>
            </a:endParaRPr>
          </a:p>
          <a:p>
            <a:r>
              <a:rPr lang="ru-RU" altLang="ru-RU" i="1" dirty="0" smtClean="0">
                <a:solidFill>
                  <a:schemeClr val="tx1"/>
                </a:solidFill>
              </a:rPr>
              <a:t> </a:t>
            </a:r>
            <a:r>
              <a:rPr lang="ru-RU" altLang="ru-RU" i="1" dirty="0" err="1" smtClean="0">
                <a:solidFill>
                  <a:schemeClr val="tx1"/>
                </a:solidFill>
              </a:rPr>
              <a:t>самоорганизационная</a:t>
            </a:r>
            <a:r>
              <a:rPr lang="ru-RU" altLang="ru-RU" i="1" dirty="0" smtClean="0">
                <a:solidFill>
                  <a:schemeClr val="tx1"/>
                </a:solidFill>
              </a:rPr>
              <a:t>.</a:t>
            </a:r>
            <a:endParaRPr lang="ru-RU" altLang="ru-RU" i="1" dirty="0">
              <a:solidFill>
                <a:schemeClr val="tx1"/>
              </a:solidFill>
            </a:endParaRPr>
          </a:p>
          <a:p>
            <a:r>
              <a:rPr lang="ru-RU" altLang="ru-RU" b="1" dirty="0">
                <a:solidFill>
                  <a:srgbClr val="0000CC"/>
                </a:solidFill>
              </a:rPr>
              <a:t>Аспект</a:t>
            </a:r>
            <a:r>
              <a:rPr lang="ru-RU" altLang="ru-RU" b="1" dirty="0">
                <a:solidFill>
                  <a:schemeClr val="tx1"/>
                </a:solidFill>
              </a:rPr>
              <a:t>: </a:t>
            </a:r>
            <a:r>
              <a:rPr lang="ru-RU" altLang="ru-RU" dirty="0">
                <a:solidFill>
                  <a:schemeClr val="tx1"/>
                </a:solidFill>
              </a:rPr>
              <a:t>первичная обработка </a:t>
            </a:r>
            <a:r>
              <a:rPr lang="ru-RU" altLang="ru-RU" dirty="0" smtClean="0">
                <a:solidFill>
                  <a:schemeClr val="tx1"/>
                </a:solidFill>
              </a:rPr>
              <a:t>информации, </a:t>
            </a:r>
            <a:r>
              <a:rPr lang="ru-RU" dirty="0">
                <a:solidFill>
                  <a:schemeClr val="tx1"/>
                </a:solidFill>
              </a:rPr>
              <a:t>планирование </a:t>
            </a:r>
            <a:r>
              <a:rPr lang="ru-RU" dirty="0" err="1" smtClean="0">
                <a:solidFill>
                  <a:schemeClr val="tx1"/>
                </a:solidFill>
              </a:rPr>
              <a:t>деятельностного</a:t>
            </a:r>
            <a:r>
              <a:rPr lang="ru-RU" dirty="0" smtClean="0">
                <a:solidFill>
                  <a:schemeClr val="tx1"/>
                </a:solidFill>
              </a:rPr>
              <a:t> поиска. </a:t>
            </a:r>
            <a:endParaRPr lang="ru-RU" altLang="ru-RU" b="1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rgbClr val="0000CC"/>
                </a:solidFill>
              </a:rPr>
              <a:t>Уровень: </a:t>
            </a:r>
            <a:r>
              <a:rPr lang="ru-RU" i="1" dirty="0">
                <a:solidFill>
                  <a:schemeClr val="tx1"/>
                </a:solidFill>
              </a:rPr>
              <a:t>2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6526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4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6322714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00CC"/>
                </a:solidFill>
                <a:latin typeface="Comic Sans MS" panose="030F0702030302020204" pitchFamily="66" charset="0"/>
              </a:rPr>
              <a:t>Стимул:</a:t>
            </a:r>
            <a:r>
              <a:rPr lang="ru-RU" dirty="0">
                <a:solidFill>
                  <a:srgbClr val="0000CC"/>
                </a:solidFill>
                <a:latin typeface="Comic Sans MS" panose="030F0702030302020204" pitchFamily="66" charset="0"/>
              </a:rPr>
              <a:t> </a:t>
            </a:r>
            <a:r>
              <a:rPr lang="ru-RU" dirty="0"/>
              <a:t>В нашей школе объявлена акция по благоустройству школьного двора. Участники должны распланировать клумбу с цветами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Прими и ты участие в этой акции.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1276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42394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0000CC"/>
                </a:solidFill>
                <a:latin typeface="Comic Sans MS" panose="030F0702030302020204" pitchFamily="66" charset="0"/>
              </a:rPr>
              <a:t>Задачная формулировка</a:t>
            </a:r>
            <a:r>
              <a:rPr lang="ru-RU" sz="1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6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инструкция) </a:t>
            </a:r>
            <a:r>
              <a:rPr lang="ru-RU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/>
            </a:r>
            <a:br>
              <a:rPr lang="ru-RU" sz="2000" b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</a:br>
            <a:r>
              <a:rPr lang="ru-RU" sz="3600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 </a:t>
            </a:r>
            <a:r>
              <a:rPr lang="ru-RU" sz="3100" dirty="0"/>
              <a:t>Каждый класс имеет по 32 метра провода, которым нужно обозначить на земле границу клумбы. Форму клумбы предлагают выбрать из следующих вариантов:</a:t>
            </a:r>
            <a:br>
              <a:rPr lang="ru-RU" sz="3100" dirty="0"/>
            </a:br>
            <a:endParaRPr lang="ru-RU" sz="31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0" y="3501008"/>
            <a:ext cx="9144000" cy="2625155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pPr marL="0" indent="0">
              <a:buNone/>
            </a:pPr>
            <a:r>
              <a:rPr lang="ru-RU" sz="2400" dirty="0" smtClean="0"/>
              <a:t>                    10 м                                                                    10 м</a:t>
            </a:r>
          </a:p>
          <a:p>
            <a:pPr marL="0" indent="0">
              <a:buNone/>
            </a:pPr>
            <a:r>
              <a:rPr lang="ru-RU" sz="2400" dirty="0" smtClean="0"/>
              <a:t>              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          10 м                                             4 м                    10 м</a:t>
            </a:r>
          </a:p>
          <a:p>
            <a:pPr marL="0" indent="0">
              <a:buNone/>
            </a:pPr>
            <a:r>
              <a:rPr lang="ru-RU" sz="2400" dirty="0" smtClean="0"/>
              <a:t>                   </a:t>
            </a:r>
          </a:p>
          <a:p>
            <a:pPr marL="0" indent="0">
              <a:buNone/>
            </a:pPr>
            <a:r>
              <a:rPr lang="ru-RU" sz="2400" dirty="0" smtClean="0"/>
              <a:t> 6 м                                                                                          10 м                   6 м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4653136"/>
            <a:ext cx="1728192" cy="86409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4-конечная звезда 5"/>
          <p:cNvSpPr/>
          <p:nvPr/>
        </p:nvSpPr>
        <p:spPr>
          <a:xfrm>
            <a:off x="3345574" y="4518872"/>
            <a:ext cx="1800200" cy="1944216"/>
          </a:xfrm>
          <a:prstGeom prst="star4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Крест 6"/>
          <p:cNvSpPr/>
          <p:nvPr/>
        </p:nvSpPr>
        <p:spPr>
          <a:xfrm>
            <a:off x="5767358" y="4759691"/>
            <a:ext cx="2570584" cy="1152128"/>
          </a:xfrm>
          <a:prstGeom prst="plu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827584" y="4437112"/>
            <a:ext cx="172819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11560" y="4626884"/>
            <a:ext cx="0" cy="86409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427984" y="4490807"/>
            <a:ext cx="216024" cy="72008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037312" y="4437112"/>
            <a:ext cx="208823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8544335" y="5001967"/>
            <a:ext cx="0" cy="6480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6506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5841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Источник информации </a:t>
            </a:r>
            <a:r>
              <a:rPr lang="ru-RU" sz="1800" dirty="0" smtClean="0">
                <a:latin typeface="Comic Sans MS" panose="030F0702030302020204" pitchFamily="66" charset="0"/>
              </a:rPr>
              <a:t>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2800" b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1 </a:t>
            </a:r>
            <a:r>
              <a:rPr lang="ru-RU" sz="2800" b="1" dirty="0">
                <a:solidFill>
                  <a:srgbClr val="0000CC"/>
                </a:solidFill>
                <a:latin typeface="Comic Sans MS" panose="030F0702030302020204" pitchFamily="66" charset="0"/>
              </a:rPr>
              <a:t>задание</a:t>
            </a:r>
            <a:r>
              <a:rPr lang="ru-RU" sz="2800" b="1" dirty="0">
                <a:latin typeface="Comic Sans MS" panose="030F0702030302020204" pitchFamily="66" charset="0"/>
              </a:rPr>
              <a:t>:</a:t>
            </a:r>
            <a:r>
              <a:rPr lang="ru-RU" sz="2800" dirty="0">
                <a:latin typeface="Comic Sans MS" panose="030F0702030302020204" pitchFamily="66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Обведи слово «Да» или «Нет» в таблице около каждой формы клумбы в зависимости, от того, хватит или не хватит участникам 32 метра провода, чтобы обозначить её границу.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604385330"/>
              </p:ext>
            </p:extLst>
          </p:nvPr>
        </p:nvGraphicFramePr>
        <p:xfrm>
          <a:off x="467544" y="4193494"/>
          <a:ext cx="8229600" cy="21081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6224"/>
                <a:gridCol w="6213376"/>
              </a:tblGrid>
              <a:tr h="7870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форма клумбы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хватит ли 32 м провода, чтобы обозначить границу клумбы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23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форма А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да/нет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23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форма В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да/нет 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23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форма С</a:t>
                      </a:r>
                      <a:endParaRPr lang="ru-RU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да/нет</a:t>
                      </a:r>
                      <a:endParaRPr lang="ru-RU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9469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0000CC"/>
                </a:solidFill>
                <a:latin typeface="Comic Sans MS" panose="030F0702030302020204" pitchFamily="66" charset="0"/>
              </a:rPr>
              <a:t>2 задание:</a:t>
            </a:r>
            <a:r>
              <a:rPr lang="ru-RU" sz="2800" dirty="0">
                <a:solidFill>
                  <a:srgbClr val="0000CC"/>
                </a:solidFill>
                <a:latin typeface="Comic Sans MS" panose="030F0702030302020204" pitchFamily="66" charset="0"/>
              </a:rPr>
              <a:t> </a:t>
            </a:r>
            <a:r>
              <a:rPr lang="ru-RU" sz="2800" dirty="0">
                <a:latin typeface="Comic Sans MS" panose="030F0702030302020204" pitchFamily="66" charset="0"/>
              </a:rPr>
              <a:t>Укажи на чертеже размеры сторон клумб, если известно, что на их  разметку ушло 32 метра провода.</a:t>
            </a:r>
            <a:br>
              <a:rPr lang="ru-RU" sz="2800" dirty="0">
                <a:latin typeface="Comic Sans MS" panose="030F0702030302020204" pitchFamily="66" charset="0"/>
              </a:rPr>
            </a:br>
            <a:endParaRPr lang="ru-RU" sz="2800" dirty="0">
              <a:latin typeface="Comic Sans MS" panose="030F0702030302020204" pitchFamily="66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767" y="1844824"/>
            <a:ext cx="1728192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569722"/>
            <a:ext cx="257175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62205"/>
            <a:ext cx="1872208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7828" y="2597322"/>
            <a:ext cx="257175" cy="2571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3634413"/>
            <a:ext cx="77048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00CC"/>
                </a:solidFill>
                <a:latin typeface="Comic Sans MS" panose="030F0702030302020204" pitchFamily="66" charset="0"/>
              </a:rPr>
              <a:t>3 задание</a:t>
            </a:r>
            <a:r>
              <a:rPr lang="ru-RU" sz="2800" dirty="0">
                <a:latin typeface="Comic Sans MS" panose="030F0702030302020204" pitchFamily="66" charset="0"/>
              </a:rPr>
              <a:t>: Придумай свои формы клумб. Запиши размеры сторон. Помни, что на разметку каждой клумбы отводится только 32 метра провода</a:t>
            </a:r>
          </a:p>
        </p:txBody>
      </p:sp>
    </p:spTree>
    <p:extLst>
      <p:ext uri="{BB962C8B-B14F-4D97-AF65-F5344CB8AC3E}">
        <p14:creationId xmlns="" xmlns:p14="http://schemas.microsoft.com/office/powerpoint/2010/main" val="142909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6250706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2800" b="1" dirty="0">
                <a:solidFill>
                  <a:srgbClr val="0000CC"/>
                </a:solidFill>
              </a:rPr>
              <a:t>Инструменты </a:t>
            </a:r>
            <a:r>
              <a:rPr lang="ru-RU" sz="2800" b="1" dirty="0" smtClean="0">
                <a:solidFill>
                  <a:srgbClr val="0000CC"/>
                </a:solidFill>
              </a:rPr>
              <a:t>проверки</a:t>
            </a:r>
            <a:br>
              <a:rPr lang="ru-RU" sz="2800" b="1" dirty="0" smtClean="0">
                <a:solidFill>
                  <a:srgbClr val="0000CC"/>
                </a:solidFill>
              </a:rPr>
            </a:br>
            <a:r>
              <a:rPr lang="ru-RU" sz="2800" b="1" dirty="0" smtClean="0">
                <a:solidFill>
                  <a:srgbClr val="0000CC"/>
                </a:solidFill>
              </a:rPr>
              <a:t> </a:t>
            </a:r>
            <a:r>
              <a:rPr lang="ru-RU" dirty="0">
                <a:solidFill>
                  <a:srgbClr val="0000CC"/>
                </a:solidFill>
              </a:rPr>
              <a:t/>
            </a:r>
            <a:br>
              <a:rPr lang="ru-RU" dirty="0">
                <a:solidFill>
                  <a:srgbClr val="0000CC"/>
                </a:solidFill>
              </a:rPr>
            </a:br>
            <a:r>
              <a:rPr lang="ru-RU" sz="2400" dirty="0">
                <a:latin typeface="Comic Sans MS" panose="030F0702030302020204" pitchFamily="66" charset="0"/>
              </a:rPr>
              <a:t>За каждый правильный ответ по 3 балла;</a:t>
            </a:r>
            <a:br>
              <a:rPr lang="ru-RU" sz="2400" dirty="0">
                <a:latin typeface="Comic Sans MS" panose="030F0702030302020204" pitchFamily="66" charset="0"/>
              </a:rPr>
            </a:br>
            <a:r>
              <a:rPr lang="ru-RU" sz="2400" dirty="0">
                <a:latin typeface="Comic Sans MS" panose="030F0702030302020204" pitchFamily="66" charset="0"/>
              </a:rPr>
              <a:t>Правильно рассчитаны размеры сторон – 5 баллов;</a:t>
            </a:r>
            <a:br>
              <a:rPr lang="ru-RU" sz="2400" dirty="0">
                <a:latin typeface="Comic Sans MS" panose="030F0702030302020204" pitchFamily="66" charset="0"/>
              </a:rPr>
            </a:br>
            <a:r>
              <a:rPr lang="ru-RU" sz="2400" dirty="0">
                <a:latin typeface="Comic Sans MS" panose="030F0702030302020204" pitchFamily="66" charset="0"/>
              </a:rPr>
              <a:t>За выполнение творческого задания – 10 баллов. </a:t>
            </a:r>
            <a:r>
              <a:rPr lang="ru-RU" sz="2400" dirty="0" smtClean="0">
                <a:latin typeface="Comic Sans MS" panose="030F0702030302020204" pitchFamily="66" charset="0"/>
              </a:rPr>
              <a:t/>
            </a:r>
            <a:br>
              <a:rPr lang="ru-RU" sz="2400" dirty="0" smtClean="0">
                <a:latin typeface="Comic Sans MS" panose="030F0702030302020204" pitchFamily="66" charset="0"/>
              </a:rPr>
            </a:br>
            <a:r>
              <a:rPr lang="ru-RU" sz="2400" dirty="0">
                <a:latin typeface="Comic Sans MS" panose="030F0702030302020204" pitchFamily="66" charset="0"/>
              </a:rPr>
              <a:t/>
            </a:r>
            <a:br>
              <a:rPr lang="ru-RU" sz="2400" dirty="0">
                <a:latin typeface="Comic Sans MS" panose="030F0702030302020204" pitchFamily="66" charset="0"/>
              </a:rPr>
            </a:br>
            <a:r>
              <a:rPr lang="ru-RU" sz="2400" b="1" dirty="0" smtClean="0">
                <a:latin typeface="Comic Sans MS" panose="030F0702030302020204" pitchFamily="66" charset="0"/>
              </a:rPr>
              <a:t>Максимальный </a:t>
            </a:r>
            <a:r>
              <a:rPr lang="ru-RU" sz="2400" b="1" dirty="0">
                <a:latin typeface="Comic Sans MS" panose="030F0702030302020204" pitchFamily="66" charset="0"/>
              </a:rPr>
              <a:t>балл: </a:t>
            </a:r>
            <a:r>
              <a:rPr lang="ru-RU" sz="2400" b="1" dirty="0" smtClean="0">
                <a:latin typeface="Comic Sans MS" panose="030F0702030302020204" pitchFamily="66" charset="0"/>
              </a:rPr>
              <a:t>….</a:t>
            </a:r>
            <a:endParaRPr lang="ru-RU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6786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24656">
            <a:off x="796906" y="684986"/>
            <a:ext cx="3187360" cy="4184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8989">
            <a:off x="5266688" y="580758"/>
            <a:ext cx="3018342" cy="3954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360904"/>
            <a:ext cx="2520280" cy="328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84469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>
            <a:normAutofit/>
          </a:bodyPr>
          <a:lstStyle/>
          <a:p>
            <a:r>
              <a:rPr lang="ru-RU" sz="2800" b="1" i="1" u="sng" dirty="0">
                <a:solidFill>
                  <a:srgbClr val="0000CC"/>
                </a:solidFill>
              </a:rPr>
              <a:t>1.Характеристика задания</a:t>
            </a:r>
            <a:br>
              <a:rPr lang="ru-RU" sz="2800" b="1" i="1" u="sng" dirty="0">
                <a:solidFill>
                  <a:srgbClr val="0000CC"/>
                </a:solidFill>
              </a:rPr>
            </a:br>
            <a:r>
              <a:rPr lang="ru-RU" sz="1800" dirty="0"/>
              <a:t>(информация для учителя)</a:t>
            </a:r>
            <a:br>
              <a:rPr lang="ru-RU" sz="1800" dirty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i="1" u="sng" dirty="0">
                <a:solidFill>
                  <a:srgbClr val="0000CC"/>
                </a:solidFill>
              </a:rPr>
              <a:t/>
            </a:r>
            <a:br>
              <a:rPr lang="ru-RU" sz="1800" i="1" u="sng" dirty="0">
                <a:solidFill>
                  <a:srgbClr val="0000CC"/>
                </a:solidFill>
              </a:rPr>
            </a:br>
            <a:r>
              <a:rPr lang="ru-RU" sz="2800" b="1" dirty="0">
                <a:solidFill>
                  <a:srgbClr val="0000CC"/>
                </a:solidFill>
              </a:rPr>
              <a:t>Название: </a:t>
            </a:r>
            <a:r>
              <a:rPr lang="ru-RU" sz="2800" b="1" dirty="0" smtClean="0"/>
              <a:t>«</a:t>
            </a:r>
            <a:r>
              <a:rPr lang="ru-RU" sz="2800" dirty="0" smtClean="0"/>
              <a:t>Разнообразие </a:t>
            </a:r>
            <a:r>
              <a:rPr lang="ru-RU" sz="2800" dirty="0"/>
              <a:t>и жизнь </a:t>
            </a:r>
            <a:r>
              <a:rPr lang="ru-RU" sz="2800" dirty="0" smtClean="0"/>
              <a:t>животных».</a:t>
            </a:r>
            <a:br>
              <a:rPr lang="ru-RU" sz="2800" dirty="0" smtClean="0"/>
            </a:br>
            <a:r>
              <a:rPr lang="ru-RU" sz="2800" b="1" dirty="0" smtClean="0">
                <a:solidFill>
                  <a:srgbClr val="0000CC"/>
                </a:solidFill>
              </a:rPr>
              <a:t>Предмет</a:t>
            </a:r>
            <a:r>
              <a:rPr lang="ru-RU" sz="2800" b="1" dirty="0">
                <a:solidFill>
                  <a:srgbClr val="0000CC"/>
                </a:solidFill>
              </a:rPr>
              <a:t>: </a:t>
            </a:r>
            <a:r>
              <a:rPr lang="ru-RU" sz="2800" dirty="0"/>
              <a:t>Окружающий </a:t>
            </a:r>
            <a:r>
              <a:rPr lang="ru-RU" sz="2800" dirty="0" smtClean="0"/>
              <a:t>мир</a:t>
            </a: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2800" b="1" dirty="0">
                <a:solidFill>
                  <a:srgbClr val="0000CC"/>
                </a:solidFill>
              </a:rPr>
              <a:t>Класс: </a:t>
            </a:r>
            <a:r>
              <a:rPr lang="ru-RU" sz="2800" i="1" dirty="0" smtClean="0"/>
              <a:t>3 класс</a:t>
            </a: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2800" b="1" dirty="0">
                <a:solidFill>
                  <a:srgbClr val="0000CC"/>
                </a:solidFill>
              </a:rPr>
              <a:t>Формируемая к</a:t>
            </a:r>
            <a:r>
              <a:rPr lang="ru-RU" altLang="ru-RU" sz="2800" b="1" dirty="0">
                <a:solidFill>
                  <a:srgbClr val="0000CC"/>
                </a:solidFill>
              </a:rPr>
              <a:t>омпетентность:</a:t>
            </a:r>
            <a:r>
              <a:rPr lang="ru-RU" altLang="ru-RU" sz="2800" dirty="0">
                <a:solidFill>
                  <a:srgbClr val="0000CC"/>
                </a:solidFill>
              </a:rPr>
              <a:t> </a:t>
            </a:r>
            <a:r>
              <a:rPr lang="ru-RU" altLang="ru-RU" sz="2800" dirty="0"/>
              <a:t>и</a:t>
            </a:r>
            <a:r>
              <a:rPr lang="ru-RU" sz="2800" dirty="0" smtClean="0"/>
              <a:t>нформационная</a:t>
            </a:r>
            <a:r>
              <a:rPr lang="ru-RU" sz="2800" b="1" dirty="0" smtClean="0"/>
              <a:t>  </a:t>
            </a:r>
            <a:r>
              <a:rPr lang="ru-RU" sz="2800" dirty="0" smtClean="0"/>
              <a:t> </a:t>
            </a:r>
            <a:r>
              <a:rPr lang="ru-RU" altLang="ru-RU" sz="2800" b="1" dirty="0" smtClean="0">
                <a:solidFill>
                  <a:srgbClr val="0000CC"/>
                </a:solidFill>
              </a:rPr>
              <a:t>Аспект</a:t>
            </a:r>
            <a:r>
              <a:rPr lang="ru-RU" altLang="ru-RU" sz="2800" b="1" dirty="0">
                <a:solidFill>
                  <a:srgbClr val="0000CC"/>
                </a:solidFill>
              </a:rPr>
              <a:t>:</a:t>
            </a:r>
            <a:r>
              <a:rPr lang="ru-RU" altLang="ru-RU" sz="2800" b="1" dirty="0">
                <a:solidFill>
                  <a:srgbClr val="FF0000"/>
                </a:solidFill>
              </a:rPr>
              <a:t> </a:t>
            </a:r>
            <a:r>
              <a:rPr lang="ru-RU" sz="2800" dirty="0"/>
              <a:t>первичная обработка информации, планирование информационного поиска, соотнесение информации</a:t>
            </a:r>
            <a:r>
              <a:rPr lang="ru-RU" sz="2800" dirty="0" smtClean="0"/>
              <a:t>.</a:t>
            </a:r>
            <a:r>
              <a:rPr lang="ru-RU" altLang="ru-RU" sz="2800" b="1" dirty="0">
                <a:solidFill>
                  <a:srgbClr val="FF0000"/>
                </a:solidFill>
              </a:rPr>
              <a:t/>
            </a:r>
            <a:br>
              <a:rPr lang="ru-RU" altLang="ru-RU" sz="2800" b="1" dirty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rgbClr val="0000CC"/>
                </a:solidFill>
              </a:rPr>
              <a:t>Уровень: </a:t>
            </a:r>
            <a:r>
              <a:rPr lang="ru-RU" sz="2800" i="1" dirty="0" smtClean="0"/>
              <a:t>1</a:t>
            </a:r>
            <a:r>
              <a:rPr lang="ru-RU" sz="2800" i="1" dirty="0"/>
              <a:t/>
            </a:r>
            <a:br>
              <a:rPr lang="ru-RU" sz="2800" i="1" dirty="0"/>
            </a:b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40185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r>
              <a:rPr lang="ru-RU" sz="3100" b="1" dirty="0">
                <a:solidFill>
                  <a:srgbClr val="0000CC"/>
                </a:solidFill>
                <a:latin typeface="Comic Sans MS" panose="030F0702030302020204" pitchFamily="66" charset="0"/>
              </a:rPr>
              <a:t>Стимул:</a:t>
            </a:r>
            <a:r>
              <a:rPr lang="ru-RU" sz="3100" dirty="0">
                <a:latin typeface="Comic Sans MS" panose="030F0702030302020204" pitchFamily="66" charset="0"/>
              </a:rPr>
              <a:t> Ты являешься  корреспондентом журнала «Юный натуралист». Тебе встретился отрывок из научной статьи, который  можно использовать как материал для страницы журнала. </a:t>
            </a:r>
            <a:br>
              <a:rPr lang="ru-RU" sz="3100" dirty="0">
                <a:latin typeface="Comic Sans MS" panose="030F0702030302020204" pitchFamily="66" charset="0"/>
              </a:rPr>
            </a:br>
            <a:r>
              <a:rPr lang="ru-RU" sz="3100" dirty="0">
                <a:solidFill>
                  <a:srgbClr val="0000CC"/>
                </a:solidFill>
                <a:latin typeface="Comic Sans MS" panose="030F0702030302020204" pitchFamily="66" charset="0"/>
              </a:rPr>
              <a:t> </a:t>
            </a:r>
            <a:r>
              <a:rPr lang="ru-RU" sz="3100" b="1" dirty="0">
                <a:solidFill>
                  <a:srgbClr val="0000CC"/>
                </a:solidFill>
                <a:latin typeface="Comic Sans MS" panose="030F0702030302020204" pitchFamily="66" charset="0"/>
              </a:rPr>
              <a:t>Источник информации</a:t>
            </a:r>
            <a:r>
              <a:rPr lang="ru-RU" b="1" dirty="0">
                <a:solidFill>
                  <a:srgbClr val="0000CC"/>
                </a:solidFill>
                <a:latin typeface="Comic Sans MS" panose="030F0702030302020204" pitchFamily="66" charset="0"/>
              </a:rPr>
              <a:t>:</a:t>
            </a:r>
            <a:r>
              <a:rPr lang="ru-RU" dirty="0">
                <a:solidFill>
                  <a:srgbClr val="0000CC"/>
                </a:solidFill>
                <a:latin typeface="Comic Sans MS" panose="030F0702030302020204" pitchFamily="66" charset="0"/>
              </a:rPr>
              <a:t/>
            </a:r>
            <a:br>
              <a:rPr lang="ru-RU" dirty="0">
                <a:solidFill>
                  <a:srgbClr val="0000CC"/>
                </a:solidFill>
                <a:latin typeface="Comic Sans MS" panose="030F0702030302020204" pitchFamily="66" charset="0"/>
              </a:rPr>
            </a:br>
            <a:r>
              <a:rPr lang="ru-RU" sz="2000" i="1" dirty="0">
                <a:latin typeface="Comic Sans MS" panose="030F0702030302020204" pitchFamily="66" charset="0"/>
              </a:rPr>
              <a:t>В теле амбарного долгоносика</a:t>
            </a:r>
            <a:r>
              <a:rPr lang="ru-RU" sz="2000" b="1" i="1" dirty="0">
                <a:latin typeface="Comic Sans MS" panose="030F0702030302020204" pitchFamily="66" charset="0"/>
              </a:rPr>
              <a:t> </a:t>
            </a:r>
            <a:r>
              <a:rPr lang="ru-RU" sz="2000" i="1" dirty="0">
                <a:latin typeface="Comic Sans MS" panose="030F0702030302020204" pitchFamily="66" charset="0"/>
              </a:rPr>
              <a:t>– 46% воды. Он питается зерном. </a:t>
            </a:r>
            <a:r>
              <a:rPr lang="ru-RU" sz="2000" i="1" dirty="0" smtClean="0">
                <a:latin typeface="Comic Sans MS" panose="030F0702030302020204" pitchFamily="66" charset="0"/>
              </a:rPr>
              <a:t/>
            </a:r>
            <a:br>
              <a:rPr lang="ru-RU" sz="2000" i="1" dirty="0" smtClean="0">
                <a:latin typeface="Comic Sans MS" panose="030F0702030302020204" pitchFamily="66" charset="0"/>
              </a:rPr>
            </a:br>
            <a:r>
              <a:rPr lang="ru-RU" sz="2000" i="1" dirty="0" smtClean="0">
                <a:latin typeface="Comic Sans MS" panose="030F0702030302020204" pitchFamily="66" charset="0"/>
              </a:rPr>
              <a:t>Гусеницы</a:t>
            </a:r>
            <a:r>
              <a:rPr lang="ru-RU" sz="2000" i="1" dirty="0">
                <a:latin typeface="Comic Sans MS" panose="030F0702030302020204" pitchFamily="66" charset="0"/>
              </a:rPr>
              <a:t>, поедающие сочные листья, состоят из воды на 85-90%. </a:t>
            </a:r>
            <a:r>
              <a:rPr lang="ru-RU" sz="2000" i="1" dirty="0" smtClean="0">
                <a:latin typeface="Comic Sans MS" panose="030F0702030302020204" pitchFamily="66" charset="0"/>
              </a:rPr>
              <a:t/>
            </a:r>
            <a:br>
              <a:rPr lang="ru-RU" sz="2000" i="1" dirty="0" smtClean="0">
                <a:latin typeface="Comic Sans MS" panose="030F0702030302020204" pitchFamily="66" charset="0"/>
              </a:rPr>
            </a:br>
            <a:r>
              <a:rPr lang="ru-RU" sz="2000" i="1" dirty="0" smtClean="0">
                <a:latin typeface="Comic Sans MS" panose="030F0702030302020204" pitchFamily="66" charset="0"/>
              </a:rPr>
              <a:t>Тело </a:t>
            </a:r>
            <a:r>
              <a:rPr lang="ru-RU" sz="2000" i="1" dirty="0">
                <a:latin typeface="Comic Sans MS" panose="030F0702030302020204" pitchFamily="66" charset="0"/>
              </a:rPr>
              <a:t>домашнего скота содержит 59% влаги, </a:t>
            </a:r>
            <a:r>
              <a:rPr lang="ru-RU" sz="2000" i="1" dirty="0" smtClean="0">
                <a:latin typeface="Comic Sans MS" panose="030F0702030302020204" pitchFamily="66" charset="0"/>
              </a:rPr>
              <a:t/>
            </a:r>
            <a:br>
              <a:rPr lang="ru-RU" sz="2000" i="1" dirty="0" smtClean="0">
                <a:latin typeface="Comic Sans MS" panose="030F0702030302020204" pitchFamily="66" charset="0"/>
              </a:rPr>
            </a:br>
            <a:r>
              <a:rPr lang="ru-RU" sz="2000" i="1" dirty="0" smtClean="0">
                <a:latin typeface="Comic Sans MS" panose="030F0702030302020204" pitchFamily="66" charset="0"/>
              </a:rPr>
              <a:t>тело </a:t>
            </a:r>
            <a:r>
              <a:rPr lang="ru-RU" sz="2000" i="1" dirty="0">
                <a:latin typeface="Comic Sans MS" panose="030F0702030302020204" pitchFamily="66" charset="0"/>
              </a:rPr>
              <a:t>человека – 64%, а утки кряквы 70%. </a:t>
            </a:r>
            <a:r>
              <a:rPr lang="ru-RU" sz="2000" i="1" dirty="0" smtClean="0">
                <a:latin typeface="Comic Sans MS" panose="030F0702030302020204" pitchFamily="66" charset="0"/>
              </a:rPr>
              <a:t/>
            </a:r>
            <a:br>
              <a:rPr lang="ru-RU" sz="2000" i="1" dirty="0" smtClean="0">
                <a:latin typeface="Comic Sans MS" panose="030F0702030302020204" pitchFamily="66" charset="0"/>
              </a:rPr>
            </a:br>
            <a:r>
              <a:rPr lang="ru-RU" sz="2000" i="1" dirty="0" smtClean="0">
                <a:latin typeface="Comic Sans MS" panose="030F0702030302020204" pitchFamily="66" charset="0"/>
              </a:rPr>
              <a:t>У </a:t>
            </a:r>
            <a:r>
              <a:rPr lang="ru-RU" sz="2000" i="1" dirty="0">
                <a:latin typeface="Comic Sans MS" panose="030F0702030302020204" pitchFamily="66" charset="0"/>
              </a:rPr>
              <a:t>рыб содержание воды в организме достигает 75% и более, </a:t>
            </a:r>
            <a:r>
              <a:rPr lang="ru-RU" sz="2000" i="1" dirty="0" smtClean="0">
                <a:latin typeface="Comic Sans MS" panose="030F0702030302020204" pitchFamily="66" charset="0"/>
              </a:rPr>
              <a:t/>
            </a:r>
            <a:br>
              <a:rPr lang="ru-RU" sz="2000" i="1" dirty="0" smtClean="0">
                <a:latin typeface="Comic Sans MS" panose="030F0702030302020204" pitchFamily="66" charset="0"/>
              </a:rPr>
            </a:br>
            <a:r>
              <a:rPr lang="ru-RU" sz="2000" i="1" dirty="0" smtClean="0">
                <a:latin typeface="Comic Sans MS" panose="030F0702030302020204" pitchFamily="66" charset="0"/>
              </a:rPr>
              <a:t> </a:t>
            </a:r>
            <a:r>
              <a:rPr lang="ru-RU" sz="2000" i="1" dirty="0">
                <a:latin typeface="Comic Sans MS" panose="030F0702030302020204" pitchFamily="66" charset="0"/>
              </a:rPr>
              <a:t>у</a:t>
            </a:r>
            <a:r>
              <a:rPr lang="ru-RU" sz="2000" b="1" i="1" dirty="0">
                <a:latin typeface="Comic Sans MS" panose="030F0702030302020204" pitchFamily="66" charset="0"/>
              </a:rPr>
              <a:t> </a:t>
            </a:r>
            <a:r>
              <a:rPr lang="ru-RU" sz="2000" i="1" dirty="0">
                <a:latin typeface="Comic Sans MS" panose="030F0702030302020204" pitchFamily="66" charset="0"/>
              </a:rPr>
              <a:t>актинии – 90%, а у медуз – более чем 99%.</a:t>
            </a:r>
            <a:endParaRPr lang="ru-RU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194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pPr algn="l"/>
            <a:r>
              <a:rPr lang="ru-RU" sz="2000" b="1" dirty="0">
                <a:solidFill>
                  <a:srgbClr val="0000CC"/>
                </a:solidFill>
                <a:latin typeface="Comic Sans MS" panose="030F0702030302020204" pitchFamily="66" charset="0"/>
              </a:rPr>
              <a:t>Задачная </a:t>
            </a:r>
            <a:r>
              <a:rPr lang="ru-RU" sz="2000" b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формулировка</a:t>
            </a:r>
            <a:br>
              <a:rPr lang="ru-RU" sz="2000" b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</a:br>
            <a:r>
              <a:rPr lang="ru-RU" sz="2000" dirty="0">
                <a:solidFill>
                  <a:srgbClr val="0000CC"/>
                </a:solidFill>
                <a:latin typeface="Comic Sans MS" panose="030F0702030302020204" pitchFamily="66" charset="0"/>
              </a:rPr>
              <a:t/>
            </a:r>
            <a:br>
              <a:rPr lang="ru-RU" sz="2000" dirty="0">
                <a:solidFill>
                  <a:srgbClr val="0000CC"/>
                </a:solidFill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>  </a:t>
            </a:r>
            <a:r>
              <a:rPr lang="ru-RU" sz="2000" b="1" dirty="0">
                <a:latin typeface="Comic Sans MS" panose="030F0702030302020204" pitchFamily="66" charset="0"/>
              </a:rPr>
              <a:t> 1. </a:t>
            </a:r>
            <a:r>
              <a:rPr lang="ru-RU" sz="2000" dirty="0">
                <a:latin typeface="Comic Sans MS" panose="030F0702030302020204" pitchFamily="66" charset="0"/>
              </a:rPr>
              <a:t>Какой заголовок ты подберёшь к данному отрывку?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                  а) </a:t>
            </a:r>
            <a:r>
              <a:rPr lang="ru-RU" sz="2000" dirty="0">
                <a:latin typeface="Comic Sans MS" panose="030F0702030302020204" pitchFamily="66" charset="0"/>
              </a:rPr>
              <a:t>Содержание воды в теле животных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                  б) </a:t>
            </a:r>
            <a:r>
              <a:rPr lang="ru-RU" sz="2000" dirty="0">
                <a:latin typeface="Comic Sans MS" panose="030F0702030302020204" pitchFamily="66" charset="0"/>
              </a:rPr>
              <a:t>Питание разных групп животных.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                  в) </a:t>
            </a:r>
            <a:r>
              <a:rPr lang="ru-RU" sz="2000" dirty="0">
                <a:latin typeface="Comic Sans MS" panose="030F0702030302020204" pitchFamily="66" charset="0"/>
              </a:rPr>
              <a:t>Роль воды в жизни растений и животных</a:t>
            </a:r>
            <a:r>
              <a:rPr lang="ru-RU" sz="2000" dirty="0" smtClean="0">
                <a:latin typeface="Comic Sans MS" panose="030F0702030302020204" pitchFamily="66" charset="0"/>
              </a:rPr>
              <a:t>.</a:t>
            </a:r>
            <a:br>
              <a:rPr lang="ru-RU" sz="2000" dirty="0" smtClean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/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  2. </a:t>
            </a:r>
            <a:r>
              <a:rPr lang="ru-RU" sz="2000" dirty="0">
                <a:latin typeface="Comic Sans MS" panose="030F0702030302020204" pitchFamily="66" charset="0"/>
              </a:rPr>
              <a:t>Под какой рубрикой будет данная статья?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                  а) </a:t>
            </a:r>
            <a:r>
              <a:rPr lang="ru-RU" sz="2000" dirty="0">
                <a:latin typeface="Comic Sans MS" panose="030F0702030302020204" pitchFamily="66" charset="0"/>
              </a:rPr>
              <a:t>«Заметки психолога»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                  б) </a:t>
            </a:r>
            <a:r>
              <a:rPr lang="ru-RU" sz="2000" dirty="0">
                <a:latin typeface="Comic Sans MS" panose="030F0702030302020204" pitchFamily="66" charset="0"/>
              </a:rPr>
              <a:t>«Заметки зоолога»    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                  в)</a:t>
            </a:r>
            <a:r>
              <a:rPr lang="ru-RU" sz="2000" dirty="0">
                <a:latin typeface="Comic Sans MS" panose="030F0702030302020204" pitchFamily="66" charset="0"/>
              </a:rPr>
              <a:t> «Заметки</a:t>
            </a:r>
            <a:r>
              <a:rPr lang="ru-RU" sz="2000" b="1" dirty="0">
                <a:latin typeface="Comic Sans MS" panose="030F0702030302020204" pitchFamily="66" charset="0"/>
              </a:rPr>
              <a:t> </a:t>
            </a:r>
            <a:r>
              <a:rPr lang="ru-RU" sz="2000" dirty="0">
                <a:latin typeface="Comic Sans MS" panose="030F0702030302020204" pitchFamily="66" charset="0"/>
              </a:rPr>
              <a:t>астронома»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   3. </a:t>
            </a:r>
            <a:r>
              <a:rPr lang="ru-RU" sz="2000" dirty="0">
                <a:latin typeface="Comic Sans MS" panose="030F0702030302020204" pitchFamily="66" charset="0"/>
              </a:rPr>
              <a:t>К</a:t>
            </a:r>
            <a:r>
              <a:rPr lang="ru-RU" sz="2000" b="1" dirty="0">
                <a:latin typeface="Comic Sans MS" panose="030F0702030302020204" pitchFamily="66" charset="0"/>
              </a:rPr>
              <a:t> </a:t>
            </a:r>
            <a:r>
              <a:rPr lang="ru-RU" sz="2000" dirty="0">
                <a:latin typeface="Comic Sans MS" panose="030F0702030302020204" pitchFamily="66" charset="0"/>
              </a:rPr>
              <a:t>данному тексту прилагается  диаграмма (рис.1),  которая поможет</a:t>
            </a:r>
            <a:r>
              <a:rPr lang="ru-RU" sz="2000" b="1" dirty="0">
                <a:latin typeface="Comic Sans MS" panose="030F0702030302020204" pitchFamily="66" charset="0"/>
              </a:rPr>
              <a:t> </a:t>
            </a:r>
            <a:r>
              <a:rPr lang="ru-RU" sz="2000" dirty="0">
                <a:latin typeface="Comic Sans MS" panose="030F0702030302020204" pitchFamily="66" charset="0"/>
              </a:rPr>
              <a:t> наглядно представить содержание воды в теле живых организмов. Дополни диаграмму:  поставив в соответствие каждой букве название живого организма. (Представителем домашнего скота – напиши корова, представителем рыбы – ёрш</a:t>
            </a:r>
            <a:r>
              <a:rPr lang="ru-RU" sz="2000" dirty="0" smtClean="0">
                <a:latin typeface="Comic Sans MS" panose="030F0702030302020204" pitchFamily="66" charset="0"/>
              </a:rPr>
              <a:t>).</a:t>
            </a:r>
            <a:br>
              <a:rPr lang="ru-RU" sz="2000" dirty="0" smtClean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а - ________________________</a:t>
            </a:r>
            <a:r>
              <a:rPr lang="ru-RU" sz="2000" dirty="0">
                <a:latin typeface="Comic Sans MS" panose="030F0702030302020204" pitchFamily="66" charset="0"/>
              </a:rPr>
              <a:t/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б - ________________________</a:t>
            </a:r>
            <a:r>
              <a:rPr lang="ru-RU" sz="2000" dirty="0">
                <a:latin typeface="Comic Sans MS" panose="030F0702030302020204" pitchFamily="66" charset="0"/>
              </a:rPr>
              <a:t/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в - ________________________</a:t>
            </a:r>
            <a:r>
              <a:rPr lang="ru-RU" sz="2000" dirty="0">
                <a:latin typeface="Comic Sans MS" panose="030F0702030302020204" pitchFamily="66" charset="0"/>
              </a:rPr>
              <a:t/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г - ________________________</a:t>
            </a:r>
            <a:r>
              <a:rPr lang="ru-RU" sz="2000" dirty="0">
                <a:latin typeface="Comic Sans MS" panose="030F0702030302020204" pitchFamily="66" charset="0"/>
              </a:rPr>
              <a:t/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д - ________________________</a:t>
            </a:r>
            <a:r>
              <a:rPr lang="ru-RU" sz="2000" dirty="0">
                <a:latin typeface="Comic Sans MS" panose="030F0702030302020204" pitchFamily="66" charset="0"/>
              </a:rPr>
              <a:t/>
            </a:r>
            <a:br>
              <a:rPr lang="ru-RU" sz="2000" dirty="0">
                <a:latin typeface="Comic Sans MS" panose="030F0702030302020204" pitchFamily="66" charset="0"/>
              </a:rPr>
            </a:br>
            <a:endParaRPr lang="ru-RU" sz="2000" dirty="0">
              <a:latin typeface="Comic Sans MS" panose="030F0702030302020204" pitchFamily="66" charset="0"/>
            </a:endParaRPr>
          </a:p>
        </p:txBody>
      </p:sp>
      <p:graphicFrame>
        <p:nvGraphicFramePr>
          <p:cNvPr id="3" name="Диаграмма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26393945"/>
              </p:ext>
            </p:extLst>
          </p:nvPr>
        </p:nvGraphicFramePr>
        <p:xfrm>
          <a:off x="4860032" y="4977398"/>
          <a:ext cx="4062012" cy="1691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71838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08912" cy="6858000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latin typeface="Comic Sans MS" panose="030F0702030302020204" pitchFamily="66" charset="0"/>
              </a:rPr>
              <a:t>4. Пользуясь дополнительной литературой, определи, к какой группе животных относятся медуза, долгоносик, актиния. </a:t>
            </a:r>
            <a:r>
              <a:rPr lang="ru-RU" sz="2000" dirty="0" smtClean="0">
                <a:latin typeface="Comic Sans MS" panose="030F0702030302020204" pitchFamily="66" charset="0"/>
              </a:rPr>
              <a:t/>
            </a:r>
            <a:br>
              <a:rPr lang="ru-RU" sz="2000" dirty="0" smtClean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/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>  5. Какие из перечисленных животных относятся к растительноядным.</a:t>
            </a:r>
            <a:r>
              <a:rPr lang="ru-RU" sz="2000" b="1" dirty="0">
                <a:latin typeface="Comic Sans MS" panose="030F0702030302020204" pitchFamily="66" charset="0"/>
              </a:rPr>
              <a:t> </a:t>
            </a:r>
            <a:r>
              <a:rPr lang="ru-RU" sz="2000" b="1" dirty="0" smtClean="0">
                <a:latin typeface="Comic Sans MS" panose="030F0702030302020204" pitchFamily="66" charset="0"/>
              </a:rPr>
              <a:t>____________________________________________________________________________________________________</a:t>
            </a:r>
            <a:br>
              <a:rPr lang="ru-RU" sz="2000" b="1" dirty="0" smtClean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/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 6. </a:t>
            </a:r>
            <a:r>
              <a:rPr lang="ru-RU" sz="2000" dirty="0">
                <a:latin typeface="Comic Sans MS" panose="030F0702030302020204" pitchFamily="66" charset="0"/>
              </a:rPr>
              <a:t>Опираясь на текст, напишите  выводы: от чего зависит содержание воды в живых организмах.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>  1</a:t>
            </a:r>
            <a:r>
              <a:rPr lang="ru-RU" sz="2000" dirty="0" smtClean="0">
                <a:latin typeface="Comic Sans MS" panose="030F0702030302020204" pitchFamily="66" charset="0"/>
              </a:rPr>
              <a:t>)_________________________________________________</a:t>
            </a:r>
            <a:r>
              <a:rPr lang="ru-RU" sz="2000" dirty="0">
                <a:latin typeface="Comic Sans MS" panose="030F0702030302020204" pitchFamily="66" charset="0"/>
              </a:rPr>
              <a:t/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>  </a:t>
            </a:r>
            <a:r>
              <a:rPr lang="ru-RU" sz="2000" dirty="0" smtClean="0">
                <a:latin typeface="Comic Sans MS" panose="030F0702030302020204" pitchFamily="66" charset="0"/>
              </a:rPr>
              <a:t/>
            </a:r>
            <a:br>
              <a:rPr lang="ru-RU" sz="2000" dirty="0" smtClean="0">
                <a:latin typeface="Comic Sans MS" panose="030F0702030302020204" pitchFamily="66" charset="0"/>
              </a:rPr>
            </a:br>
            <a:r>
              <a:rPr lang="ru-RU" sz="2000" dirty="0" smtClean="0">
                <a:latin typeface="Comic Sans MS" panose="030F0702030302020204" pitchFamily="66" charset="0"/>
              </a:rPr>
              <a:t>2)________________________________________________</a:t>
            </a:r>
            <a:br>
              <a:rPr lang="ru-RU" sz="2000" dirty="0" smtClean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/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 smtClean="0">
                <a:latin typeface="Comic Sans MS" panose="030F0702030302020204" pitchFamily="66" charset="0"/>
              </a:rPr>
              <a:t> </a:t>
            </a:r>
            <a:endParaRPr lang="ru-RU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488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000" b="1" dirty="0">
                <a:solidFill>
                  <a:srgbClr val="0000CC"/>
                </a:solidFill>
                <a:latin typeface="Comic Sans MS" panose="030F0702030302020204" pitchFamily="66" charset="0"/>
              </a:rPr>
              <a:t>Инструмент проверки</a:t>
            </a:r>
            <a:r>
              <a:rPr lang="ru-RU" sz="2000" b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:</a:t>
            </a:r>
            <a:br>
              <a:rPr lang="ru-RU" sz="2000" b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</a:br>
            <a:r>
              <a:rPr lang="ru-RU" sz="2000" dirty="0">
                <a:solidFill>
                  <a:srgbClr val="0000CC"/>
                </a:solidFill>
                <a:latin typeface="Comic Sans MS" panose="030F0702030302020204" pitchFamily="66" charset="0"/>
              </a:rPr>
              <a:t/>
            </a:r>
            <a:br>
              <a:rPr lang="ru-RU" sz="2000" dirty="0">
                <a:solidFill>
                  <a:srgbClr val="0000CC"/>
                </a:solidFill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 1.  </a:t>
            </a: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b="1" dirty="0">
                <a:latin typeface="Comic Sans MS" panose="030F0702030302020204" pitchFamily="66" charset="0"/>
              </a:rPr>
              <a:t>1балл</a:t>
            </a:r>
            <a:r>
              <a:rPr lang="ru-RU" sz="2000" dirty="0">
                <a:latin typeface="Comic Sans MS" panose="030F0702030302020204" pitchFamily="66" charset="0"/>
              </a:rPr>
              <a:t>, если выбран ответ </a:t>
            </a:r>
            <a:r>
              <a:rPr lang="ru-RU" sz="2000" b="1" dirty="0">
                <a:latin typeface="Comic Sans MS" panose="030F0702030302020204" pitchFamily="66" charset="0"/>
              </a:rPr>
              <a:t>А </a:t>
            </a:r>
            <a:r>
              <a:rPr lang="ru-RU" sz="2000" dirty="0">
                <a:latin typeface="Comic Sans MS" panose="030F0702030302020204" pitchFamily="66" charset="0"/>
              </a:rPr>
              <a:t/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>        </a:t>
            </a:r>
            <a:r>
              <a:rPr lang="ru-RU" sz="2000" b="1" dirty="0">
                <a:latin typeface="Comic Sans MS" panose="030F0702030302020204" pitchFamily="66" charset="0"/>
              </a:rPr>
              <a:t>0 баллов</a:t>
            </a:r>
            <a:r>
              <a:rPr lang="ru-RU" sz="2000" dirty="0">
                <a:latin typeface="Comic Sans MS" panose="030F0702030302020204" pitchFamily="66" charset="0"/>
              </a:rPr>
              <a:t> – другие ответы или ответ отсутствует	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 2.   1балл,  </a:t>
            </a:r>
            <a:r>
              <a:rPr lang="ru-RU" sz="2000" dirty="0">
                <a:latin typeface="Comic Sans MS" panose="030F0702030302020204" pitchFamily="66" charset="0"/>
              </a:rPr>
              <a:t>если выбран ответ </a:t>
            </a:r>
            <a:r>
              <a:rPr lang="ru-RU" sz="2000" b="1" dirty="0">
                <a:latin typeface="Comic Sans MS" panose="030F0702030302020204" pitchFamily="66" charset="0"/>
              </a:rPr>
              <a:t>Б </a:t>
            </a:r>
            <a:r>
              <a:rPr lang="ru-RU" sz="2000" dirty="0">
                <a:latin typeface="Comic Sans MS" panose="030F0702030302020204" pitchFamily="66" charset="0"/>
              </a:rPr>
              <a:t/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>        </a:t>
            </a:r>
            <a:r>
              <a:rPr lang="ru-RU" sz="2000" b="1" dirty="0">
                <a:latin typeface="Comic Sans MS" panose="030F0702030302020204" pitchFamily="66" charset="0"/>
              </a:rPr>
              <a:t>0 баллов</a:t>
            </a:r>
            <a:r>
              <a:rPr lang="ru-RU" sz="2000" dirty="0">
                <a:latin typeface="Comic Sans MS" panose="030F0702030302020204" pitchFamily="66" charset="0"/>
              </a:rPr>
              <a:t> – другие ответы или ответ отсутствует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   3.    1 балл</a:t>
            </a:r>
            <a:r>
              <a:rPr lang="ru-RU" sz="2000" dirty="0">
                <a:latin typeface="Comic Sans MS" panose="030F0702030302020204" pitchFamily="66" charset="0"/>
              </a:rPr>
              <a:t> за каждое верное соответствие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          а – </a:t>
            </a:r>
            <a:r>
              <a:rPr lang="ru-RU" sz="2000" dirty="0">
                <a:latin typeface="Comic Sans MS" panose="030F0702030302020204" pitchFamily="66" charset="0"/>
              </a:rPr>
              <a:t>корова,</a:t>
            </a:r>
            <a:r>
              <a:rPr lang="ru-RU" sz="2000" b="1" dirty="0">
                <a:latin typeface="Comic Sans MS" panose="030F0702030302020204" pitchFamily="66" charset="0"/>
              </a:rPr>
              <a:t>  б – </a:t>
            </a:r>
            <a:r>
              <a:rPr lang="ru-RU" sz="2000" dirty="0">
                <a:latin typeface="Comic Sans MS" panose="030F0702030302020204" pitchFamily="66" charset="0"/>
              </a:rPr>
              <a:t>человек, </a:t>
            </a:r>
            <a:r>
              <a:rPr lang="ru-RU" sz="2000" b="1" dirty="0">
                <a:latin typeface="Comic Sans MS" panose="030F0702030302020204" pitchFamily="66" charset="0"/>
              </a:rPr>
              <a:t> в</a:t>
            </a:r>
            <a:r>
              <a:rPr lang="ru-RU" sz="2000" dirty="0">
                <a:latin typeface="Comic Sans MS" panose="030F0702030302020204" pitchFamily="66" charset="0"/>
              </a:rPr>
              <a:t> – утка-кряква, </a:t>
            </a:r>
            <a:r>
              <a:rPr lang="ru-RU" sz="2000" b="1" dirty="0">
                <a:latin typeface="Comic Sans MS" panose="030F0702030302020204" pitchFamily="66" charset="0"/>
              </a:rPr>
              <a:t> г</a:t>
            </a:r>
            <a:r>
              <a:rPr lang="ru-RU" sz="2000" dirty="0">
                <a:latin typeface="Comic Sans MS" panose="030F0702030302020204" pitchFamily="66" charset="0"/>
              </a:rPr>
              <a:t> – ёрш  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>          </a:t>
            </a:r>
            <a:r>
              <a:rPr lang="ru-RU" sz="2000" b="1" dirty="0">
                <a:latin typeface="Comic Sans MS" panose="030F0702030302020204" pitchFamily="66" charset="0"/>
              </a:rPr>
              <a:t>4 балла</a:t>
            </a:r>
            <a:r>
              <a:rPr lang="ru-RU" sz="2000" dirty="0">
                <a:latin typeface="Comic Sans MS" panose="030F0702030302020204" pitchFamily="66" charset="0"/>
              </a:rPr>
              <a:t> –  максимальное количество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b="1" dirty="0">
                <a:latin typeface="Comic Sans MS" panose="030F0702030302020204" pitchFamily="66" charset="0"/>
              </a:rPr>
              <a:t>  4.   1 балл</a:t>
            </a:r>
            <a:r>
              <a:rPr lang="ru-RU" sz="2000" dirty="0">
                <a:latin typeface="Comic Sans MS" panose="030F0702030302020204" pitchFamily="66" charset="0"/>
              </a:rPr>
              <a:t> за правильный ответ. Максимальное количество баллов – </a:t>
            </a:r>
            <a:r>
              <a:rPr lang="ru-RU" sz="2000" b="1" dirty="0">
                <a:latin typeface="Comic Sans MS" panose="030F0702030302020204" pitchFamily="66" charset="0"/>
              </a:rPr>
              <a:t>3 балла</a:t>
            </a:r>
            <a:r>
              <a:rPr lang="ru-RU" sz="2000" dirty="0">
                <a:latin typeface="Comic Sans MS" panose="030F0702030302020204" pitchFamily="66" charset="0"/>
              </a:rPr>
              <a:t/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>      Актиния – кишечнополостные, медуза – простейшие, долгоносик – насекомые. 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>  </a:t>
            </a:r>
            <a:r>
              <a:rPr lang="ru-RU" sz="2000" b="1" dirty="0">
                <a:latin typeface="Comic Sans MS" panose="030F0702030302020204" pitchFamily="66" charset="0"/>
              </a:rPr>
              <a:t>5</a:t>
            </a:r>
            <a:r>
              <a:rPr lang="ru-RU" sz="2000" dirty="0">
                <a:latin typeface="Comic Sans MS" panose="030F0702030302020204" pitchFamily="66" charset="0"/>
              </a:rPr>
              <a:t>. Правильный ответ: долгоносик, бабочка, корова  или (домашний скот)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      1 балл</a:t>
            </a:r>
            <a:r>
              <a:rPr lang="ru-RU" sz="2000" dirty="0">
                <a:latin typeface="Comic Sans MS" panose="030F0702030302020204" pitchFamily="66" charset="0"/>
              </a:rPr>
              <a:t> за каждое  названное слово. 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>        Максимальное количество баллов – </a:t>
            </a:r>
            <a:r>
              <a:rPr lang="ru-RU" sz="2000" b="1" dirty="0">
                <a:latin typeface="Comic Sans MS" panose="030F0702030302020204" pitchFamily="66" charset="0"/>
              </a:rPr>
              <a:t>3 балла</a:t>
            </a:r>
            <a:r>
              <a:rPr lang="ru-RU" sz="2000" dirty="0">
                <a:latin typeface="Comic Sans MS" panose="030F0702030302020204" pitchFamily="66" charset="0"/>
              </a:rPr>
              <a:t/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b="1" dirty="0">
                <a:latin typeface="Comic Sans MS" panose="030F0702030302020204" pitchFamily="66" charset="0"/>
              </a:rPr>
              <a:t>   6</a:t>
            </a:r>
            <a:r>
              <a:rPr lang="ru-RU" sz="2000" dirty="0">
                <a:latin typeface="Comic Sans MS" panose="030F0702030302020204" pitchFamily="66" charset="0"/>
              </a:rPr>
              <a:t>.  </a:t>
            </a:r>
            <a:r>
              <a:rPr lang="ru-RU" sz="2000" b="1" dirty="0">
                <a:latin typeface="Comic Sans MS" panose="030F0702030302020204" pitchFamily="66" charset="0"/>
              </a:rPr>
              <a:t>1 балл</a:t>
            </a:r>
            <a:r>
              <a:rPr lang="ru-RU" sz="2000" dirty="0">
                <a:latin typeface="Comic Sans MS" panose="030F0702030302020204" pitchFamily="66" charset="0"/>
              </a:rPr>
              <a:t> за каждый правильный вывод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>        Максимальное количество баллов – </a:t>
            </a:r>
            <a:r>
              <a:rPr lang="ru-RU" sz="2000" b="1" dirty="0">
                <a:latin typeface="Comic Sans MS" panose="030F0702030302020204" pitchFamily="66" charset="0"/>
              </a:rPr>
              <a:t>2 балла</a:t>
            </a:r>
            <a:r>
              <a:rPr lang="ru-RU" sz="2000" dirty="0">
                <a:latin typeface="Comic Sans MS" panose="030F0702030302020204" pitchFamily="66" charset="0"/>
              </a:rPr>
              <a:t/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>        Правильные ответы: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>          1) Содержание воды в теле животных зависит от питания.</a:t>
            </a:r>
            <a:br>
              <a:rPr lang="ru-RU" sz="2000" dirty="0">
                <a:latin typeface="Comic Sans MS" panose="030F0702030302020204" pitchFamily="66" charset="0"/>
              </a:rPr>
            </a:br>
            <a:r>
              <a:rPr lang="ru-RU" sz="2000" dirty="0">
                <a:latin typeface="Comic Sans MS" panose="030F0702030302020204" pitchFamily="66" charset="0"/>
              </a:rPr>
              <a:t>               2) Содержание воды в теле животных зависит от среды обитания.</a:t>
            </a:r>
            <a:br>
              <a:rPr lang="ru-RU" sz="2000" dirty="0">
                <a:latin typeface="Comic Sans MS" panose="030F0702030302020204" pitchFamily="66" charset="0"/>
              </a:rPr>
            </a:b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186092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22283548"/>
              </p:ext>
            </p:extLst>
          </p:nvPr>
        </p:nvGraphicFramePr>
        <p:xfrm>
          <a:off x="539552" y="1124744"/>
          <a:ext cx="8208910" cy="2560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41296"/>
                <a:gridCol w="1641296"/>
                <a:gridCol w="1642106"/>
                <a:gridCol w="1642106"/>
                <a:gridCol w="1642106"/>
              </a:tblGrid>
              <a:tr h="13200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Уровень компетентности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низкий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удовлетворит.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хороший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высокий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412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</a:rPr>
                        <a:t>баллы</a:t>
                      </a:r>
                      <a:endParaRPr lang="ru-RU" sz="2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 – 5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6 – 8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9 – 11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12 – 14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Критерии оценивания</a:t>
            </a:r>
            <a:endParaRPr lang="ru-RU" sz="2800" dirty="0">
              <a:solidFill>
                <a:srgbClr val="0000CC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idx="1"/>
          </p:nvPr>
        </p:nvSpPr>
        <p:spPr>
          <a:xfrm>
            <a:off x="457200" y="3789040"/>
            <a:ext cx="8229600" cy="280831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i="1" dirty="0" smtClean="0"/>
              <a:t> КОЗ</a:t>
            </a:r>
          </a:p>
          <a:p>
            <a:pPr marL="0" indent="0" algn="just">
              <a:buNone/>
            </a:pPr>
            <a:r>
              <a:rPr lang="ru-RU" sz="2400" i="1" dirty="0" smtClean="0"/>
              <a:t>1. развивают  </a:t>
            </a:r>
            <a:r>
              <a:rPr lang="ru-RU" sz="2400" i="1" dirty="0"/>
              <a:t>умения действовать в социально-значимой </a:t>
            </a:r>
            <a:r>
              <a:rPr lang="ru-RU" sz="2400" i="1" dirty="0" smtClean="0"/>
              <a:t>ситуации; </a:t>
            </a:r>
          </a:p>
          <a:p>
            <a:pPr marL="0" indent="0" algn="just">
              <a:buNone/>
            </a:pPr>
            <a:r>
              <a:rPr lang="ru-RU" sz="2400" i="1" dirty="0" smtClean="0"/>
              <a:t>2. применять </a:t>
            </a:r>
            <a:r>
              <a:rPr lang="ru-RU" sz="2400" i="1" dirty="0"/>
              <a:t>знания в практической </a:t>
            </a:r>
            <a:r>
              <a:rPr lang="ru-RU" sz="2400" i="1" dirty="0" smtClean="0"/>
              <a:t>деятельности;  </a:t>
            </a:r>
          </a:p>
          <a:p>
            <a:pPr marL="0" indent="0" algn="just">
              <a:buNone/>
            </a:pPr>
            <a:r>
              <a:rPr lang="ru-RU" sz="2400" i="1" dirty="0" smtClean="0"/>
              <a:t>3.  </a:t>
            </a:r>
            <a:r>
              <a:rPr lang="ru-RU" sz="2400" i="1" dirty="0"/>
              <a:t>дают возможность  измерять качество формирования у учащихся ключевых компетенций.</a:t>
            </a:r>
          </a:p>
        </p:txBody>
      </p:sp>
    </p:spTree>
    <p:extLst>
      <p:ext uri="{BB962C8B-B14F-4D97-AF65-F5344CB8AC3E}">
        <p14:creationId xmlns="" xmlns:p14="http://schemas.microsoft.com/office/powerpoint/2010/main" val="308047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39256">
            <a:off x="717210" y="672189"/>
            <a:ext cx="2974737" cy="39364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1588">
            <a:off x="5519166" y="579833"/>
            <a:ext cx="2950507" cy="3815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212976"/>
            <a:ext cx="2534642" cy="33644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89940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r>
              <a:rPr lang="ru-RU" sz="2800" b="1" i="1" u="sng" dirty="0">
                <a:solidFill>
                  <a:srgbClr val="0000CC"/>
                </a:solidFill>
              </a:rPr>
              <a:t>1.Характеристика задания</a:t>
            </a:r>
            <a:br>
              <a:rPr lang="ru-RU" sz="2800" b="1" i="1" u="sng" dirty="0">
                <a:solidFill>
                  <a:srgbClr val="0000CC"/>
                </a:solidFill>
              </a:rPr>
            </a:br>
            <a:r>
              <a:rPr lang="ru-RU" sz="1800" dirty="0"/>
              <a:t>(информация для учителя)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i="1" u="sng" dirty="0">
                <a:solidFill>
                  <a:srgbClr val="0000CC"/>
                </a:solidFill>
              </a:rPr>
              <a:t/>
            </a:r>
            <a:br>
              <a:rPr lang="ru-RU" sz="1800" i="1" u="sng" dirty="0">
                <a:solidFill>
                  <a:srgbClr val="0000CC"/>
                </a:solidFill>
              </a:rPr>
            </a:br>
            <a:r>
              <a:rPr lang="ru-RU" sz="2800" b="1" dirty="0">
                <a:solidFill>
                  <a:srgbClr val="0000CC"/>
                </a:solidFill>
              </a:rPr>
              <a:t>Название: </a:t>
            </a:r>
            <a:r>
              <a:rPr lang="ru-RU" sz="2800" dirty="0" smtClean="0"/>
              <a:t>«</a:t>
            </a:r>
            <a:r>
              <a:rPr lang="ru-RU" sz="2800" dirty="0"/>
              <a:t>Легенды Англии. Робин Гуд</a:t>
            </a:r>
            <a:r>
              <a:rPr lang="ru-RU" sz="2800" dirty="0" smtClean="0"/>
              <a:t>».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>
                <a:solidFill>
                  <a:srgbClr val="0000CC"/>
                </a:solidFill>
              </a:rPr>
              <a:t>Предмет: </a:t>
            </a:r>
            <a:r>
              <a:rPr lang="ru-RU" sz="2800" dirty="0" smtClean="0"/>
              <a:t>Литературное чтение</a:t>
            </a: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2800" b="1" dirty="0">
                <a:solidFill>
                  <a:srgbClr val="0000CC"/>
                </a:solidFill>
              </a:rPr>
              <a:t>Класс: </a:t>
            </a:r>
            <a:r>
              <a:rPr lang="ru-RU" sz="2800" i="1" dirty="0" smtClean="0"/>
              <a:t>4 </a:t>
            </a:r>
            <a:r>
              <a:rPr lang="ru-RU" sz="2800" i="1" dirty="0"/>
              <a:t>класс</a:t>
            </a:r>
            <a:br>
              <a:rPr lang="ru-RU" sz="2800" i="1" dirty="0"/>
            </a:br>
            <a:r>
              <a:rPr lang="ru-RU" sz="2800" b="1" dirty="0">
                <a:solidFill>
                  <a:srgbClr val="0000CC"/>
                </a:solidFill>
              </a:rPr>
              <a:t>Формируемая к</a:t>
            </a:r>
            <a:r>
              <a:rPr lang="ru-RU" altLang="ru-RU" sz="2800" b="1" dirty="0">
                <a:solidFill>
                  <a:srgbClr val="0000CC"/>
                </a:solidFill>
              </a:rPr>
              <a:t>омпетентность:</a:t>
            </a:r>
            <a:r>
              <a:rPr lang="ru-RU" altLang="ru-RU" sz="2800" dirty="0">
                <a:solidFill>
                  <a:srgbClr val="0000CC"/>
                </a:solidFill>
              </a:rPr>
              <a:t> </a:t>
            </a:r>
            <a:r>
              <a:rPr lang="ru-RU" sz="2800" dirty="0"/>
              <a:t>информационная, разрешение проблем, </a:t>
            </a:r>
            <a:r>
              <a:rPr lang="ru-RU" sz="2800" dirty="0" smtClean="0"/>
              <a:t>коммуникативная</a:t>
            </a:r>
            <a:br>
              <a:rPr lang="ru-RU" sz="2800" dirty="0" smtClean="0"/>
            </a:br>
            <a:r>
              <a:rPr lang="ru-RU" sz="2800" b="1" dirty="0" smtClean="0"/>
              <a:t> </a:t>
            </a:r>
            <a:r>
              <a:rPr lang="ru-RU" sz="2800" dirty="0" smtClean="0"/>
              <a:t> </a:t>
            </a:r>
            <a:r>
              <a:rPr lang="ru-RU" altLang="ru-RU" sz="2800" b="1" dirty="0">
                <a:solidFill>
                  <a:srgbClr val="0000CC"/>
                </a:solidFill>
              </a:rPr>
              <a:t>Аспект:</a:t>
            </a:r>
            <a:r>
              <a:rPr lang="ru-RU" altLang="ru-RU" sz="2800" b="1" dirty="0">
                <a:solidFill>
                  <a:srgbClr val="FF0000"/>
                </a:solidFill>
              </a:rPr>
              <a:t> </a:t>
            </a:r>
            <a:r>
              <a:rPr lang="ru-RU" sz="2800" dirty="0"/>
              <a:t>планирование и поиск </a:t>
            </a:r>
            <a:r>
              <a:rPr lang="ru-RU" sz="2800" dirty="0" smtClean="0"/>
              <a:t>информации</a:t>
            </a:r>
            <a:br>
              <a:rPr lang="ru-RU" sz="2800" dirty="0" smtClean="0"/>
            </a:br>
            <a:r>
              <a:rPr lang="ru-RU" sz="2800" b="1" dirty="0" smtClean="0">
                <a:solidFill>
                  <a:srgbClr val="0000CC"/>
                </a:solidFill>
              </a:rPr>
              <a:t>Уровень</a:t>
            </a:r>
            <a:r>
              <a:rPr lang="ru-RU" sz="2800" b="1" dirty="0">
                <a:solidFill>
                  <a:srgbClr val="0000CC"/>
                </a:solidFill>
              </a:rPr>
              <a:t>: </a:t>
            </a:r>
            <a:r>
              <a:rPr lang="ru-RU" sz="2800" i="1" dirty="0" smtClean="0"/>
              <a:t>2</a:t>
            </a:r>
            <a:r>
              <a:rPr lang="ru-RU" sz="2800" i="1" dirty="0"/>
              <a:t/>
            </a:r>
            <a:br>
              <a:rPr lang="ru-RU" sz="2800" i="1" dirty="0"/>
            </a:b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57197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00CC"/>
                </a:solidFill>
              </a:rPr>
              <a:t>Стимул:</a:t>
            </a:r>
            <a:r>
              <a:rPr lang="ru-RU" sz="2800" dirty="0"/>
              <a:t> </a:t>
            </a:r>
            <a:r>
              <a:rPr lang="ru-RU" sz="2800" dirty="0" smtClean="0"/>
              <a:t>Вопрос </a:t>
            </a:r>
            <a:r>
              <a:rPr lang="ru-RU" sz="2800" dirty="0"/>
              <a:t>о существовании реального Робина Гуда не решен до сих пор. Тот факт, что его имя упоминается в хрониках, не является доказательством его исторической реальности, поскольку установлено, что хроники нередко основывались на песнях. Однако важно не то, существовал ли Робин Гуд на самом деле, а то, каким </a:t>
            </a:r>
            <a:r>
              <a:rPr lang="ru-RU" sz="2800" dirty="0" smtClean="0"/>
              <a:t>его предстает </a:t>
            </a:r>
            <a:r>
              <a:rPr lang="ru-RU" sz="2800" dirty="0"/>
              <a:t>он в поэтическом творчестве </a:t>
            </a:r>
            <a:r>
              <a:rPr lang="ru-RU" sz="2800" dirty="0" smtClean="0"/>
              <a:t>народ </a:t>
            </a:r>
            <a:r>
              <a:rPr lang="ru-RU" sz="2800" dirty="0"/>
              <a:t>(проблемный вопрос).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56269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6858000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rgbClr val="0000CC"/>
                </a:solidFill>
              </a:rPr>
              <a:t>Задание:</a:t>
            </a:r>
            <a:r>
              <a:rPr lang="ru-RU" sz="2800" b="1" dirty="0" smtClean="0"/>
              <a:t> </a:t>
            </a:r>
            <a:r>
              <a:rPr lang="ru-RU" sz="2800" dirty="0"/>
              <a:t>Определите, используя кластер, художественные особенности, из которых  вырисовывается образ Робин Гуда.</a:t>
            </a:r>
            <a:br>
              <a:rPr lang="ru-RU" sz="2800" dirty="0"/>
            </a:br>
            <a:r>
              <a:rPr lang="ru-RU" sz="2800" b="1" dirty="0">
                <a:solidFill>
                  <a:srgbClr val="0000CC"/>
                </a:solidFill>
              </a:rPr>
              <a:t>Информация, необходимая для решения данной </a:t>
            </a:r>
            <a:r>
              <a:rPr lang="ru-RU" sz="2800" b="1" dirty="0" smtClean="0">
                <a:solidFill>
                  <a:srgbClr val="0000CC"/>
                </a:solidFill>
              </a:rPr>
              <a:t>задачи:</a:t>
            </a:r>
            <a:r>
              <a:rPr lang="ru-RU" sz="2800" dirty="0">
                <a:solidFill>
                  <a:srgbClr val="0000CC"/>
                </a:solidFill>
              </a:rPr>
              <a:t/>
            </a:r>
            <a:br>
              <a:rPr lang="ru-RU" sz="2800" dirty="0">
                <a:solidFill>
                  <a:srgbClr val="0000CC"/>
                </a:solidFill>
              </a:rPr>
            </a:br>
            <a:r>
              <a:rPr lang="ru-RU" sz="2800" dirty="0" smtClean="0"/>
              <a:t>Учебник: Литература</a:t>
            </a:r>
            <a:r>
              <a:rPr lang="ru-RU" sz="2800" dirty="0"/>
              <a:t>. 4 </a:t>
            </a:r>
            <a:r>
              <a:rPr lang="ru-RU" sz="2800" dirty="0" smtClean="0"/>
              <a:t>класс</a:t>
            </a:r>
            <a:r>
              <a:rPr lang="ru-RU" sz="2800" dirty="0"/>
              <a:t>.</a:t>
            </a:r>
            <a:br>
              <a:rPr lang="ru-RU" sz="2800" dirty="0"/>
            </a:br>
            <a:r>
              <a:rPr lang="ru-RU" sz="2800" dirty="0"/>
              <a:t>Дополнительный материал, представленный учителем на уроке.</a:t>
            </a:r>
            <a:br>
              <a:rPr lang="ru-RU" sz="2800" dirty="0"/>
            </a:br>
            <a:r>
              <a:rPr lang="ru-RU" sz="2800" b="1" dirty="0">
                <a:solidFill>
                  <a:srgbClr val="0000CC"/>
                </a:solidFill>
              </a:rPr>
              <a:t>Форма предъявления результатов </a:t>
            </a:r>
            <a:r>
              <a:rPr lang="ru-RU" sz="2800" b="1" dirty="0" smtClean="0">
                <a:solidFill>
                  <a:srgbClr val="0000CC"/>
                </a:solidFill>
              </a:rPr>
              <a:t>КОЗ:</a:t>
            </a:r>
            <a:r>
              <a:rPr lang="ru-RU" sz="2800" dirty="0">
                <a:solidFill>
                  <a:srgbClr val="0000CC"/>
                </a:solidFill>
              </a:rPr>
              <a:t/>
            </a:r>
            <a:br>
              <a:rPr lang="ru-RU" sz="2800" dirty="0">
                <a:solidFill>
                  <a:srgbClr val="0000CC"/>
                </a:solidFill>
              </a:rPr>
            </a:br>
            <a:r>
              <a:rPr lang="ru-RU" sz="2800" dirty="0" smtClean="0"/>
              <a:t>Кластер ( графический систематизатор знаний – «тема – ключевые слова»),</a:t>
            </a:r>
            <a:br>
              <a:rPr lang="ru-RU" sz="2800" dirty="0" smtClean="0"/>
            </a:br>
            <a:r>
              <a:rPr lang="ru-RU" sz="2800" dirty="0" smtClean="0"/>
              <a:t> </a:t>
            </a:r>
            <a:r>
              <a:rPr lang="ru-RU" sz="2800" dirty="0"/>
              <a:t>публичное </a:t>
            </a:r>
            <a:r>
              <a:rPr lang="ru-RU" sz="2800" dirty="0" smtClean="0"/>
              <a:t>выступление.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1895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0000CC"/>
                </a:solidFill>
                <a:latin typeface="Comic Sans MS" panose="030F0702030302020204" pitchFamily="66" charset="0"/>
              </a:rPr>
              <a:t>Карточка для </a:t>
            </a:r>
            <a:r>
              <a:rPr lang="ru-RU" sz="2800" b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  <a:t>самопроверки</a:t>
            </a:r>
            <a:br>
              <a:rPr lang="ru-RU" sz="2800" b="1" dirty="0" smtClean="0">
                <a:solidFill>
                  <a:srgbClr val="0000CC"/>
                </a:solidFill>
                <a:latin typeface="Comic Sans MS" panose="030F0702030302020204" pitchFamily="66" charset="0"/>
              </a:rPr>
            </a:br>
            <a:r>
              <a:rPr lang="ru-RU" sz="2800" dirty="0">
                <a:latin typeface="Comic Sans MS" panose="030F0702030302020204" pitchFamily="66" charset="0"/>
              </a:rPr>
              <a:t/>
            </a:r>
            <a:br>
              <a:rPr lang="ru-RU" sz="2800" dirty="0">
                <a:latin typeface="Comic Sans MS" panose="030F0702030302020204" pitchFamily="66" charset="0"/>
              </a:rPr>
            </a:br>
            <a:r>
              <a:rPr lang="ru-RU" sz="2800" dirty="0" smtClean="0">
                <a:latin typeface="Comic Sans MS" panose="030F0702030302020204" pitchFamily="66" charset="0"/>
              </a:rPr>
              <a:t>  </a:t>
            </a:r>
            <a:endParaRPr lang="ru-RU" sz="2800" dirty="0">
              <a:latin typeface="Comic Sans MS" panose="030F0702030302020204" pitchFamily="66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="" xmlns:p14="http://schemas.microsoft.com/office/powerpoint/2010/main" val="1553965230"/>
              </p:ext>
            </p:extLst>
          </p:nvPr>
        </p:nvGraphicFramePr>
        <p:xfrm>
          <a:off x="467544" y="1052736"/>
          <a:ext cx="8352928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4034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837" t="5070" r="8183" b="13228"/>
          <a:stretch/>
        </p:blipFill>
        <p:spPr bwMode="auto">
          <a:xfrm rot="20712137">
            <a:off x="427177" y="608428"/>
            <a:ext cx="6238884" cy="3939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1694">
            <a:off x="5536468" y="3530457"/>
            <a:ext cx="2308197" cy="3010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9514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r>
              <a:rPr lang="ru-RU" sz="2800" b="1" i="1" u="sng" dirty="0">
                <a:solidFill>
                  <a:srgbClr val="0000CC"/>
                </a:solidFill>
              </a:rPr>
              <a:t>1.Характеристика задания</a:t>
            </a:r>
            <a:br>
              <a:rPr lang="ru-RU" sz="2800" b="1" i="1" u="sng" dirty="0">
                <a:solidFill>
                  <a:srgbClr val="0000CC"/>
                </a:solidFill>
              </a:rPr>
            </a:br>
            <a:r>
              <a:rPr lang="ru-RU" sz="1800" dirty="0"/>
              <a:t>(информация для учителя)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i="1" u="sng" dirty="0">
                <a:solidFill>
                  <a:srgbClr val="0000CC"/>
                </a:solidFill>
              </a:rPr>
              <a:t/>
            </a:r>
            <a:br>
              <a:rPr lang="ru-RU" sz="1800" i="1" u="sng" dirty="0">
                <a:solidFill>
                  <a:srgbClr val="0000CC"/>
                </a:solidFill>
              </a:rPr>
            </a:br>
            <a:r>
              <a:rPr lang="ru-RU" sz="2800" b="1" dirty="0">
                <a:solidFill>
                  <a:srgbClr val="0000CC"/>
                </a:solidFill>
              </a:rPr>
              <a:t>Название: </a:t>
            </a:r>
            <a:r>
              <a:rPr lang="ru-RU" sz="2800" b="1" dirty="0" smtClean="0"/>
              <a:t>«</a:t>
            </a:r>
            <a:r>
              <a:rPr lang="ru-RU" sz="2800" dirty="0" smtClean="0"/>
              <a:t>Спряжение глаголов».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>
                <a:solidFill>
                  <a:srgbClr val="0000CC"/>
                </a:solidFill>
              </a:rPr>
              <a:t>Предмет: </a:t>
            </a:r>
            <a:r>
              <a:rPr lang="ru-RU" sz="2800" dirty="0" smtClean="0"/>
              <a:t>русский язык</a:t>
            </a:r>
            <a:r>
              <a:rPr lang="ru-RU" sz="2800" i="1" dirty="0"/>
              <a:t/>
            </a:r>
            <a:br>
              <a:rPr lang="ru-RU" sz="2800" i="1" dirty="0"/>
            </a:br>
            <a:r>
              <a:rPr lang="ru-RU" sz="2800" b="1" dirty="0">
                <a:solidFill>
                  <a:srgbClr val="0000CC"/>
                </a:solidFill>
              </a:rPr>
              <a:t>Класс: </a:t>
            </a:r>
            <a:r>
              <a:rPr lang="ru-RU" sz="2800" i="1" dirty="0" smtClean="0"/>
              <a:t>4 </a:t>
            </a:r>
            <a:r>
              <a:rPr lang="ru-RU" sz="2800" i="1" dirty="0"/>
              <a:t>класс</a:t>
            </a:r>
            <a:br>
              <a:rPr lang="ru-RU" sz="2800" i="1" dirty="0"/>
            </a:br>
            <a:r>
              <a:rPr lang="ru-RU" sz="2800" b="1" dirty="0">
                <a:solidFill>
                  <a:srgbClr val="0000CC"/>
                </a:solidFill>
              </a:rPr>
              <a:t>Формируемая к</a:t>
            </a:r>
            <a:r>
              <a:rPr lang="ru-RU" altLang="ru-RU" sz="2800" b="1" dirty="0">
                <a:solidFill>
                  <a:srgbClr val="0000CC"/>
                </a:solidFill>
              </a:rPr>
              <a:t>омпетентность:</a:t>
            </a:r>
            <a:r>
              <a:rPr lang="ru-RU" altLang="ru-RU" sz="2800" dirty="0">
                <a:solidFill>
                  <a:srgbClr val="0000CC"/>
                </a:solidFill>
              </a:rPr>
              <a:t> </a:t>
            </a:r>
            <a:r>
              <a:rPr lang="ru-RU" altLang="ru-RU" sz="2800" dirty="0" smtClean="0"/>
              <a:t>и</a:t>
            </a:r>
            <a:r>
              <a:rPr lang="ru-RU" sz="2800" dirty="0" smtClean="0"/>
              <a:t>нформационная, </a:t>
            </a:r>
            <a:r>
              <a:rPr lang="ru-RU" sz="2800" dirty="0" err="1" smtClean="0"/>
              <a:t>деятельностная</a:t>
            </a:r>
            <a:r>
              <a:rPr lang="ru-RU" sz="2800" dirty="0" smtClean="0"/>
              <a:t>.</a:t>
            </a:r>
            <a:br>
              <a:rPr lang="ru-RU" sz="2800" dirty="0" smtClean="0"/>
            </a:br>
            <a:r>
              <a:rPr lang="ru-RU" sz="2800" b="1" dirty="0" smtClean="0"/>
              <a:t>  </a:t>
            </a:r>
            <a:r>
              <a:rPr lang="ru-RU" sz="2800" dirty="0" smtClean="0"/>
              <a:t> </a:t>
            </a:r>
            <a:r>
              <a:rPr lang="ru-RU" altLang="ru-RU" sz="2800" b="1" dirty="0">
                <a:solidFill>
                  <a:srgbClr val="0000CC"/>
                </a:solidFill>
              </a:rPr>
              <a:t>Аспект:</a:t>
            </a:r>
            <a:r>
              <a:rPr lang="ru-RU" altLang="ru-RU" sz="2800" b="1" dirty="0">
                <a:solidFill>
                  <a:srgbClr val="FF0000"/>
                </a:solidFill>
              </a:rPr>
              <a:t> </a:t>
            </a:r>
            <a:r>
              <a:rPr lang="ru-RU" sz="2800" dirty="0"/>
              <a:t>первичная обработка информации, планирование информационного поиска, соотнесение информации.</a:t>
            </a:r>
            <a:r>
              <a:rPr lang="ru-RU" altLang="ru-RU" sz="2800" b="1" dirty="0">
                <a:solidFill>
                  <a:srgbClr val="FF0000"/>
                </a:solidFill>
              </a:rPr>
              <a:t/>
            </a:r>
            <a:br>
              <a:rPr lang="ru-RU" altLang="ru-RU" sz="2800" b="1" dirty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rgbClr val="0000CC"/>
                </a:solidFill>
              </a:rPr>
              <a:t>Уровень: </a:t>
            </a:r>
            <a:r>
              <a:rPr lang="ru-RU" sz="2800" i="1" dirty="0"/>
              <a:t>1</a:t>
            </a:r>
            <a:br>
              <a:rPr lang="ru-RU" sz="2800" i="1" dirty="0"/>
            </a:b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27153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rgbClr val="0000CC"/>
                </a:solidFill>
              </a:rPr>
              <a:t> </a:t>
            </a:r>
            <a:r>
              <a:rPr lang="ru-RU" sz="2700" b="1" dirty="0" smtClean="0">
                <a:solidFill>
                  <a:srgbClr val="0000CC"/>
                </a:solidFill>
              </a:rPr>
              <a:t>Проблема</a:t>
            </a:r>
            <a:r>
              <a:rPr lang="ru-RU" sz="2700" dirty="0">
                <a:solidFill>
                  <a:srgbClr val="0000CC"/>
                </a:solidFill>
              </a:rPr>
              <a:t>: </a:t>
            </a:r>
            <a:r>
              <a:rPr lang="ru-RU" sz="2700" dirty="0"/>
              <a:t>Как определить спряжение глаголов? </a:t>
            </a: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b="1" dirty="0">
                <a:solidFill>
                  <a:srgbClr val="0000CC"/>
                </a:solidFill>
              </a:rPr>
              <a:t>Проектирование</a:t>
            </a:r>
            <a:r>
              <a:rPr lang="ru-RU" sz="2700" dirty="0">
                <a:solidFill>
                  <a:srgbClr val="0000CC"/>
                </a:solidFill>
              </a:rPr>
              <a:t>: </a:t>
            </a: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dirty="0"/>
              <a:t>1. Определить спряжение глаголов по ударной </a:t>
            </a:r>
            <a:r>
              <a:rPr lang="ru-RU" sz="2700" dirty="0" smtClean="0"/>
              <a:t>гласной в </a:t>
            </a:r>
            <a:r>
              <a:rPr lang="ru-RU" sz="2700" dirty="0"/>
              <a:t>личном окончании.</a:t>
            </a: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dirty="0"/>
              <a:t> 2. Определить спряжение глаголов по суффиксам неопределенной формы с безударными личными окончаниями.</a:t>
            </a: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dirty="0"/>
              <a:t>3. Определить спряжение глаголов-исключений.</a:t>
            </a: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b="1" dirty="0">
                <a:solidFill>
                  <a:srgbClr val="0000CC"/>
                </a:solidFill>
              </a:rPr>
              <a:t>Поиск информации:</a:t>
            </a:r>
            <a:r>
              <a:rPr lang="ru-RU" sz="2700" dirty="0">
                <a:solidFill>
                  <a:srgbClr val="0000CC"/>
                </a:solidFill>
              </a:rPr>
              <a:t> </a:t>
            </a:r>
            <a:r>
              <a:rPr lang="ru-RU" sz="2700" b="1" dirty="0">
                <a:solidFill>
                  <a:srgbClr val="0000CC"/>
                </a:solidFill>
              </a:rPr>
              <a:t/>
            </a:r>
            <a:br>
              <a:rPr lang="ru-RU" sz="2700" b="1" dirty="0">
                <a:solidFill>
                  <a:srgbClr val="0000CC"/>
                </a:solidFill>
              </a:rPr>
            </a:br>
            <a:r>
              <a:rPr lang="ru-RU" sz="2700" dirty="0"/>
              <a:t>1. Провести поиск правописания ударной гласной в личном окончании глаголов в учебнике русского языка на стр. 146</a:t>
            </a: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dirty="0"/>
              <a:t> 2. Найти правило о суффиксах неопределенной формы глаголов в учебнике «Русский язык»</a:t>
            </a: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700" dirty="0"/>
              <a:t>3. Составить таблицу глаголов – исключений, используя правило на стр. 151</a:t>
            </a:r>
            <a:r>
              <a:rPr lang="ru-RU" sz="2700" b="1" dirty="0"/>
              <a:t/>
            </a:r>
            <a:br>
              <a:rPr lang="ru-RU" sz="2700" b="1" dirty="0"/>
            </a:br>
            <a:r>
              <a:rPr lang="ru-RU" sz="2200" b="1" dirty="0">
                <a:solidFill>
                  <a:srgbClr val="0000CC"/>
                </a:solidFill>
              </a:rPr>
              <a:t>Продукт деятельности:</a:t>
            </a:r>
            <a:br>
              <a:rPr lang="ru-RU" sz="2200" b="1" dirty="0">
                <a:solidFill>
                  <a:srgbClr val="0000CC"/>
                </a:solidFill>
              </a:rPr>
            </a:br>
            <a:r>
              <a:rPr lang="ru-RU" sz="2200" dirty="0"/>
              <a:t> Составить памятку «Определение спряжения глаголов» и рассказать  учащимся об определении спряжений глаголов</a:t>
            </a:r>
            <a:r>
              <a:rPr lang="ru-RU" sz="2200" b="1" dirty="0"/>
              <a:t/>
            </a:r>
            <a:br>
              <a:rPr lang="ru-RU" sz="2200" b="1" dirty="0"/>
            </a:br>
            <a:r>
              <a:rPr lang="ru-RU" sz="2200" b="1" dirty="0">
                <a:solidFill>
                  <a:srgbClr val="0000CC"/>
                </a:solidFill>
              </a:rPr>
              <a:t>Презентация</a:t>
            </a:r>
            <a:r>
              <a:rPr lang="ru-RU" sz="2200" dirty="0">
                <a:solidFill>
                  <a:srgbClr val="0000CC"/>
                </a:solidFill>
              </a:rPr>
              <a:t>: </a:t>
            </a:r>
            <a:r>
              <a:rPr lang="ru-RU" sz="2200" dirty="0"/>
              <a:t>Представление алгоритма «Определение спряжения глаголов</a:t>
            </a:r>
            <a:r>
              <a:rPr lang="ru-RU" sz="2200" dirty="0" smtClean="0"/>
              <a:t>»</a:t>
            </a:r>
            <a:br>
              <a:rPr lang="ru-RU" sz="2200" dirty="0" smtClean="0"/>
            </a:br>
            <a:r>
              <a:rPr lang="ru-RU" sz="2200" dirty="0" smtClean="0"/>
              <a:t>Произвести самопроверку по карточке самопроверки.</a:t>
            </a:r>
            <a:r>
              <a:rPr lang="ru-RU" sz="2200" b="1" dirty="0"/>
              <a:t/>
            </a:r>
            <a:br>
              <a:rPr lang="ru-RU" sz="2200" b="1" dirty="0"/>
            </a:br>
            <a:r>
              <a:rPr lang="ru-RU" sz="2200" dirty="0"/>
              <a:t> </a:t>
            </a:r>
            <a:br>
              <a:rPr lang="ru-RU" sz="2200" dirty="0"/>
            </a:br>
            <a:endParaRPr lang="ru-RU" sz="2200" dirty="0"/>
          </a:p>
        </p:txBody>
      </p:sp>
    </p:spTree>
    <p:extLst>
      <p:ext uri="{BB962C8B-B14F-4D97-AF65-F5344CB8AC3E}">
        <p14:creationId xmlns="" xmlns:p14="http://schemas.microsoft.com/office/powerpoint/2010/main" val="334310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6710"/>
            <a:ext cx="8715690" cy="6532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268794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586</Words>
  <Application>Microsoft Office PowerPoint</Application>
  <PresentationFormat>Экран (4:3)</PresentationFormat>
  <Paragraphs>101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  ИСПОЛЬЗОВАНИЕ КОМПЕТЕНТНОСТНО - ОРИЕНТИРОВАННЫХ ЗАДАНИЙ В НАЧАЛЬНОЙ ШКОЛЕ </vt:lpstr>
      <vt:lpstr>Слайд 2</vt:lpstr>
      <vt:lpstr>Отличия традиционного и  компетентностного подходов в образовании </vt:lpstr>
      <vt:lpstr>Компетентность в начальном общем образовании </vt:lpstr>
      <vt:lpstr>Как определить  компетентностно - ориентированное  задание?    1.  это деятельностное задание;  2.  оно моделирует практическую,  жизненную ситуацию;  3. оно строится на актуальном для учащихся материале;  4.  имеет определённую:    </vt:lpstr>
      <vt:lpstr>Слайд 6</vt:lpstr>
      <vt:lpstr>СТРУКТУРА КОЗ</vt:lpstr>
      <vt:lpstr>Слайд 8</vt:lpstr>
      <vt:lpstr>3. Источник информации  содержит информацию, необходимую для успешной деятельности учащегося по выполнению задания  4. Инструмент проверки 5. Бланк  </vt:lpstr>
      <vt:lpstr>математика</vt:lpstr>
      <vt:lpstr>Слайд 11</vt:lpstr>
      <vt:lpstr>Стимул: В нашей школе объявлена акция по благоустройству школьного двора. Участники должны распланировать клумбу с цветами.  Прими и ты участие в этой акции. </vt:lpstr>
      <vt:lpstr>Задачная формулировка: (инструкция)    Каждый класс имеет по 32 метра провода, которым нужно обозначить на земле границу клумбы. Форму клумбы предлагают выбрать из следующих вариантов: </vt:lpstr>
      <vt:lpstr>Источник информации    1 задание: Обведи слово «Да» или «Нет» в таблице около каждой формы клумбы в зависимости, от того, хватит или не хватит участникам 32 метра провода, чтобы обозначить её границу. </vt:lpstr>
      <vt:lpstr>2 задание: Укажи на чертеже размеры сторон клумб, если известно, что на их  разметку ушло 32 метра провода. </vt:lpstr>
      <vt:lpstr>Инструменты проверки   За каждый правильный ответ по 3 балла; Правильно рассчитаны размеры сторон – 5 баллов; За выполнение творческого задания – 10 баллов.   Максимальный балл: ….</vt:lpstr>
      <vt:lpstr>Слайд 17</vt:lpstr>
      <vt:lpstr>1.Характеристика задания (информация для учителя)   Название: «Разнообразие и жизнь животных». Предмет: Окружающий мир Класс: 3 класс Формируемая компетентность: информационная   Аспект: первичная обработка информации, планирование информационного поиска, соотнесение информации. Уровень: 1 </vt:lpstr>
      <vt:lpstr>Стимул: Ты являешься  корреспондентом журнала «Юный натуралист». Тебе встретился отрывок из научной статьи, который  можно использовать как материал для страницы журнала.   Источник информации: В теле амбарного долгоносика – 46% воды. Он питается зерном.  Гусеницы, поедающие сочные листья, состоят из воды на 85-90%.  Тело домашнего скота содержит 59% влаги,  тело человека – 64%, а утки кряквы 70%.  У рыб содержание воды в организме достигает 75% и более,   у актинии – 90%, а у медуз – более чем 99%.</vt:lpstr>
      <vt:lpstr>Задачная формулировка     1. Какой заголовок ты подберёшь к данному отрывку?                   а) Содержание воды в теле животных                   б) Питание разных групп животных.                   в) Роль воды в жизни растений и животных.    2. Под какой рубрикой будет данная статья?                   а) «Заметки психолога»                   б) «Заметки зоолога»                       в) «Заметки астронома»    3. К данному тексту прилагается  диаграмма (рис.1),  которая поможет  наглядно представить содержание воды в теле живых организмов. Дополни диаграмму:  поставив в соответствие каждой букве название живого организма. (Представителем домашнего скота – напиши корова, представителем рыбы – ёрш). а - ________________________ б - ________________________ в - ________________________ г - ________________________ д - ________________________ </vt:lpstr>
      <vt:lpstr>4. Пользуясь дополнительной литературой, определи, к какой группе животных относятся медуза, долгоносик, актиния.     5. Какие из перечисленных животных относятся к растительноядным. ____________________________________________________________________________________________________   6. Опираясь на текст, напишите  выводы: от чего зависит содержание воды в живых организмах.   1)_________________________________________________    2)________________________________________________   </vt:lpstr>
      <vt:lpstr>Инструмент проверки:   1.   1балл, если выбран ответ А          0 баллов – другие ответы или ответ отсутствует   2.   1балл,  если выбран ответ Б          0 баллов – другие ответы или ответ отсутствует    3.    1 балл за каждое верное соответствие           а – корова,  б – человек,  в – утка-кряква,  г – ёрш             4 балла –  максимальное количество    4.   1 балл за правильный ответ. Максимальное количество баллов – 3 балла       Актиния – кишечнополостные, медуза – простейшие, долгоносик – насекомые.    5. Правильный ответ: долгоносик, бабочка, корова  или (домашний скот)       1 балл за каждое  названное слово.          Максимальное количество баллов – 3 балла    6.  1 балл за каждый правильный вывод         Максимальное количество баллов – 2 балла         Правильные ответы:           1) Содержание воды в теле животных зависит от питания.                2) Содержание воды в теле животных зависит от среды обитания. </vt:lpstr>
      <vt:lpstr>Критерии оценивания</vt:lpstr>
      <vt:lpstr>Слайд 24</vt:lpstr>
      <vt:lpstr>1.Характеристика задания (информация для учителя)   Название: «Легенды Англии. Робин Гуд». Предмет: Литературное чтение Класс: 4 класс Формируемая компетентность: информационная, разрешение проблем, коммуникативная   Аспект: планирование и поиск информации Уровень: 2 </vt:lpstr>
      <vt:lpstr>Стимул: Вопрос о существовании реального Робина Гуда не решен до сих пор. Тот факт, что его имя упоминается в хрониках, не является доказательством его исторической реальности, поскольку установлено, что хроники нередко основывались на песнях. Однако важно не то, существовал ли Робин Гуд на самом деле, а то, каким его предстает он в поэтическом творчестве народ (проблемный вопрос). </vt:lpstr>
      <vt:lpstr>Задание: Определите, используя кластер, художественные особенности, из которых  вырисовывается образ Робин Гуда. Информация, необходимая для решения данной задачи: Учебник: Литература. 4 класс. Дополнительный материал, представленный учителем на уроке. Форма предъявления результатов КОЗ: Кластер ( графический систематизатор знаний – «тема – ключевые слова»),  публичное выступление. </vt:lpstr>
      <vt:lpstr>Карточка для самопроверки    </vt:lpstr>
      <vt:lpstr>Слайд 29</vt:lpstr>
      <vt:lpstr>1.Характеристика задания (информация для учителя)   Название: «Спряжение глаголов». Предмет: русский язык Класс: 4 класс Формируемая компетентность: информационная, деятельностная.    Аспект: первичная обработка информации, планирование информационного поиска, соотнесение информации. Уровень: 1 </vt:lpstr>
      <vt:lpstr> Проблема: Как определить спряжение глаголов?  Проектирование:  1. Определить спряжение глаголов по ударной гласной в личном окончании.  2. Определить спряжение глаголов по суффиксам неопределенной формы с безударными личными окончаниями. 3. Определить спряжение глаголов-исключений. Поиск информации:  1. Провести поиск правописания ударной гласной в личном окончании глаголов в учебнике русского языка на стр. 146  2. Найти правило о суффиксах неопределенной формы глаголов в учебнике «Русский язык» 3. Составить таблицу глаголов – исключений, используя правило на стр. 151 Продукт деятельности:  Составить памятку «Определение спряжения глаголов» и рассказать  учащимся об определении спряжений глаголов Презентация: Представление алгоритма «Определение спряжения глаголов» Произвести самопроверку по карточке самопроверки.   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ИСПОЛЬЗОВАНИЕ КОМПЕТЕНТНОСТНО - ОРИЕНТИРОВАННЫХ ЗАДАНИЙ В НАЧАЛЬНОЙ ШКОЛЕ </dc:title>
  <dc:creator>user</dc:creator>
  <cp:lastModifiedBy>пользователь</cp:lastModifiedBy>
  <cp:revision>27</cp:revision>
  <dcterms:created xsi:type="dcterms:W3CDTF">2013-11-06T21:01:11Z</dcterms:created>
  <dcterms:modified xsi:type="dcterms:W3CDTF">2014-04-04T01:00:35Z</dcterms:modified>
</cp:coreProperties>
</file>