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7" r:id="rId2"/>
    <p:sldId id="262" r:id="rId3"/>
    <p:sldId id="264" r:id="rId4"/>
    <p:sldId id="265" r:id="rId5"/>
    <p:sldId id="273" r:id="rId6"/>
    <p:sldId id="266" r:id="rId7"/>
    <p:sldId id="268" r:id="rId8"/>
    <p:sldId id="269" r:id="rId9"/>
    <p:sldId id="270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40" autoAdjust="0"/>
    <p:restoredTop sz="94660"/>
  </p:normalViewPr>
  <p:slideViewPr>
    <p:cSldViewPr snapToGrid="0">
      <p:cViewPr>
        <p:scale>
          <a:sx n="87" d="100"/>
          <a:sy n="87" d="100"/>
        </p:scale>
        <p:origin x="-6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0E7F85-0EEF-42A1-B3D0-F53211FF5292}" type="doc">
      <dgm:prSet loTypeId="urn:microsoft.com/office/officeart/2005/8/layout/vList2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72D64B0B-9529-4729-B70D-524C5CC7BFAA}">
      <dgm:prSet phldrT="[Текст]" custT="1"/>
      <dgm:spPr/>
      <dgm:t>
        <a:bodyPr/>
        <a:lstStyle/>
        <a:p>
          <a:pPr algn="ctr"/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Интеллектуально – досуговое направление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740B50-11C0-4AE3-AC8A-CF77CEB8D7EF}" type="parTrans" cxnId="{6B0182F4-7F1E-4268-8E1C-0504478CFFE9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B60297-327F-45D2-B5E8-BAB0CF01E42F}" type="sibTrans" cxnId="{6B0182F4-7F1E-4268-8E1C-0504478CFFE9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ED149-6B9E-4F7C-879B-F987E068B4F8}">
      <dgm:prSet phldrT="[Текст]" custT="1"/>
      <dgm:spPr/>
      <dgm:t>
        <a:bodyPr/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2000" b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Просмотр научно-исторических фильмов  кино хроники,  </a:t>
          </a:r>
          <a:r>
            <a:rPr lang="ru-RU" sz="2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т.д. </a:t>
          </a:r>
        </a:p>
      </dgm:t>
    </dgm:pt>
    <dgm:pt modelId="{BEF08063-A722-494B-B692-92FB3E98DD96}" type="parTrans" cxnId="{AA82090C-6287-453E-BEE7-F7DFD5E13762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A5BA9F-6DBB-4344-B31D-57C2134B3A22}" type="sibTrans" cxnId="{AA82090C-6287-453E-BEE7-F7DFD5E13762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FF7740-9F3F-4306-8A98-416C11EC1426}">
      <dgm:prSet phldrT="[Текст]" custT="1"/>
      <dgm:spPr/>
      <dgm:t>
        <a:bodyPr/>
        <a:lstStyle/>
        <a:p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Спортивно-</a:t>
          </a:r>
          <a:r>
            <a:rPr lang="ru-RU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валеологическое</a:t>
          </a: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направление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9CF7E4-808C-4A2A-84C5-19EC98D775C1}" type="parTrans" cxnId="{B50077D6-8CEA-4DF5-B76C-0A30EDBAC37D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85162C-D238-4DED-8AD5-3FDE9691664D}" type="sibTrans" cxnId="{B50077D6-8CEA-4DF5-B76C-0A30EDBAC37D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D079CA-C567-40EC-9364-BAEDD9EC0C76}">
      <dgm:prSet phldrT="[Текст]"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Динамические паузы, спортивные игры, "День спорта", турниры по волейболу, баскетболу, турнир по шахматам и шашкам.</a:t>
          </a:r>
        </a:p>
      </dgm:t>
    </dgm:pt>
    <dgm:pt modelId="{AABA7C8A-06D7-4E6B-86C2-AE0EBB096AD9}" type="parTrans" cxnId="{A6FE5E58-AA53-4F5E-8D58-A9B9D8082C95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CDF323-86D6-4542-97D8-5D69BD6E448A}" type="sibTrans" cxnId="{A6FE5E58-AA53-4F5E-8D58-A9B9D8082C95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0A59F-1E41-417A-AFA0-F3DCD58B06F4}">
      <dgm:prSet phldrT="[Текст]" custT="1"/>
      <dgm:spPr/>
      <dgm:t>
        <a:bodyPr/>
        <a:lstStyle/>
        <a:p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Гражданско- патриотическое направление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6C166F-841F-4230-823E-475618239C6A}" type="parTrans" cxnId="{29C2D080-94FA-45B5-87E3-7F903C5E79F0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6B1396-0219-4555-AD29-B05D46805E0B}" type="sibTrans" cxnId="{29C2D080-94FA-45B5-87E3-7F903C5E79F0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415022-0ACD-4193-9844-4B3393D28073}">
      <dgm:prSet phldrT="[Текст]"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и проведение тематического мероприятия 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«Сыны отечества», «Умники и умницы», «</a:t>
          </a:r>
          <a:r>
            <a:rPr lang="ru-RU" sz="20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Брейн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-ринг».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62F12-38CC-4CDC-861B-2AD43CDFF27E}" type="parTrans" cxnId="{9BE63373-912B-4312-BA85-FCE28C9A6858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2042B6-F468-4FE3-AA52-B5E9D27593BF}" type="sibTrans" cxnId="{9BE63373-912B-4312-BA85-FCE28C9A6858}">
      <dgm:prSet/>
      <dgm:spPr/>
      <dgm:t>
        <a:bodyPr/>
        <a:lstStyle/>
        <a:p>
          <a:endParaRPr lang="ru-RU" sz="18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39B752-EFAD-4564-AAC9-FE566E351B91}">
      <dgm:prSet custT="1"/>
      <dgm:spPr/>
      <dgm:t>
        <a:bodyPr/>
        <a:lstStyle/>
        <a:p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Продуктивно - творческое направление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109AD0-BA9A-4001-89D4-D08754B08FD4}" type="parTrans" cxnId="{3F5279AC-3755-4B15-82BF-A4BC4AAE61F3}">
      <dgm:prSet/>
      <dgm:spPr/>
      <dgm:t>
        <a:bodyPr/>
        <a:lstStyle/>
        <a:p>
          <a:endParaRPr lang="ru-RU"/>
        </a:p>
      </dgm:t>
    </dgm:pt>
    <dgm:pt modelId="{B6742014-3119-4AA7-A630-1318B7C29727}" type="sibTrans" cxnId="{3F5279AC-3755-4B15-82BF-A4BC4AAE61F3}">
      <dgm:prSet/>
      <dgm:spPr/>
      <dgm:t>
        <a:bodyPr/>
        <a:lstStyle/>
        <a:p>
          <a:endParaRPr lang="ru-RU"/>
        </a:p>
      </dgm:t>
    </dgm:pt>
    <dgm:pt modelId="{CA3BA313-C09D-4883-86EF-43E715EE4616}">
      <dgm:prSet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Интеллектуально-творческая игра «Реформаторы»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8EBF82-C659-4ED4-8BA2-0CF867AA254D}" type="parTrans" cxnId="{77BB9FAF-F7F4-459C-8E2F-5F16092C950C}">
      <dgm:prSet/>
      <dgm:spPr/>
      <dgm:t>
        <a:bodyPr/>
        <a:lstStyle/>
        <a:p>
          <a:endParaRPr lang="ru-RU"/>
        </a:p>
      </dgm:t>
    </dgm:pt>
    <dgm:pt modelId="{E58E37B1-76E5-4351-AD0F-3B84A72D8B44}" type="sibTrans" cxnId="{77BB9FAF-F7F4-459C-8E2F-5F16092C950C}">
      <dgm:prSet/>
      <dgm:spPr/>
      <dgm:t>
        <a:bodyPr/>
        <a:lstStyle/>
        <a:p>
          <a:endParaRPr lang="ru-RU"/>
        </a:p>
      </dgm:t>
    </dgm:pt>
    <dgm:pt modelId="{BF096644-3212-4A71-883A-D0BE17084524}">
      <dgm:prSet custT="1"/>
      <dgm:spPr/>
      <dgm:t>
        <a:bodyPr/>
        <a:lstStyle/>
        <a:p>
          <a:r>
            <a: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и защита исследовательских проектов 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«исторические детали».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EA1AFA-704C-4203-9066-DD77BA587160}" type="parTrans" cxnId="{3CC679EE-1AC1-4A76-8C6C-2AF468E806A3}">
      <dgm:prSet/>
      <dgm:spPr/>
      <dgm:t>
        <a:bodyPr/>
        <a:lstStyle/>
        <a:p>
          <a:endParaRPr lang="ru-RU"/>
        </a:p>
      </dgm:t>
    </dgm:pt>
    <dgm:pt modelId="{1553689C-B429-4489-9D4E-AB53F40303C9}" type="sibTrans" cxnId="{3CC679EE-1AC1-4A76-8C6C-2AF468E806A3}">
      <dgm:prSet/>
      <dgm:spPr/>
      <dgm:t>
        <a:bodyPr/>
        <a:lstStyle/>
        <a:p>
          <a:endParaRPr lang="ru-RU"/>
        </a:p>
      </dgm:t>
    </dgm:pt>
    <dgm:pt modelId="{F3DAB682-8643-4284-B0EA-0E4B8E658088}">
      <dgm:prSet phldrT="[Текст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Творческая мастерская историка: изучение исторического источника и его анализ.</a:t>
          </a:r>
          <a:endParaRPr lang="ru-RU" sz="2000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155204-7FEC-4B5D-9D31-93277B1CA214}" type="parTrans" cxnId="{AB29FB42-66FF-4E91-8A0F-FE5CD152B071}">
      <dgm:prSet/>
      <dgm:spPr/>
      <dgm:t>
        <a:bodyPr/>
        <a:lstStyle/>
        <a:p>
          <a:endParaRPr lang="ru-RU"/>
        </a:p>
      </dgm:t>
    </dgm:pt>
    <dgm:pt modelId="{86BECCA1-38A5-416E-B6AA-C37793D4DDBB}" type="sibTrans" cxnId="{AB29FB42-66FF-4E91-8A0F-FE5CD152B071}">
      <dgm:prSet/>
      <dgm:spPr/>
      <dgm:t>
        <a:bodyPr/>
        <a:lstStyle/>
        <a:p>
          <a:endParaRPr lang="ru-RU"/>
        </a:p>
      </dgm:t>
    </dgm:pt>
    <dgm:pt modelId="{B110F3AE-F933-4576-BD7B-7E6B1661856E}">
      <dgm:prSet phldrT="[Текст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Обучающие курсы: «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исторического </a:t>
          </a:r>
          <a:r>
            <a: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текста», </a:t>
          </a:r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«история международных отношений», «этнография», «история экономических учений», «история государства и права» «исторический проект».</a:t>
          </a:r>
          <a:endParaRPr lang="ru-RU" sz="2000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ru-RU" sz="2000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CD794B-696C-4D08-9353-E27358DB6AE5}" type="parTrans" cxnId="{720606F9-3DFA-4D2C-9465-8BC3BD1C0DE3}">
      <dgm:prSet/>
      <dgm:spPr/>
      <dgm:t>
        <a:bodyPr/>
        <a:lstStyle/>
        <a:p>
          <a:endParaRPr lang="ru-RU"/>
        </a:p>
      </dgm:t>
    </dgm:pt>
    <dgm:pt modelId="{1D2D8C11-F413-4F9C-B5AB-83B98681E0EE}" type="sibTrans" cxnId="{720606F9-3DFA-4D2C-9465-8BC3BD1C0DE3}">
      <dgm:prSet/>
      <dgm:spPr/>
      <dgm:t>
        <a:bodyPr/>
        <a:lstStyle/>
        <a:p>
          <a:endParaRPr lang="ru-RU"/>
        </a:p>
      </dgm:t>
    </dgm:pt>
    <dgm:pt modelId="{925AAADC-DA97-4B37-A1AD-34A4029EBB22}">
      <dgm:prSet custT="1"/>
      <dgm:spPr/>
      <dgm:t>
        <a:bodyPr/>
        <a:lstStyle/>
        <a:p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50AA8B-C83F-4A8A-B81D-7307EEDB8CE0}" type="parTrans" cxnId="{2F076106-5D28-49B8-A7BB-AEAC8B1D8568}">
      <dgm:prSet/>
      <dgm:spPr/>
      <dgm:t>
        <a:bodyPr/>
        <a:lstStyle/>
        <a:p>
          <a:endParaRPr lang="ru-RU"/>
        </a:p>
      </dgm:t>
    </dgm:pt>
    <dgm:pt modelId="{901CBFA3-3760-44D3-AF34-1010998ECF6F}" type="sibTrans" cxnId="{2F076106-5D28-49B8-A7BB-AEAC8B1D8568}">
      <dgm:prSet/>
      <dgm:spPr/>
      <dgm:t>
        <a:bodyPr/>
        <a:lstStyle/>
        <a:p>
          <a:endParaRPr lang="ru-RU"/>
        </a:p>
      </dgm:t>
    </dgm:pt>
    <dgm:pt modelId="{294D4487-531A-462D-BEFA-C9AE98829CFF}" type="pres">
      <dgm:prSet presAssocID="{B10E7F85-0EEF-42A1-B3D0-F53211FF52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ABFFB5-00F1-4C19-A144-F6739EB5692F}" type="pres">
      <dgm:prSet presAssocID="{72D64B0B-9529-4729-B70D-524C5CC7BFAA}" presName="parentText" presStyleLbl="node1" presStyleIdx="0" presStyleCnt="4" custScaleY="469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32FAE-1E03-4AA5-B3F8-61D47303BCE6}" type="pres">
      <dgm:prSet presAssocID="{72D64B0B-9529-4729-B70D-524C5CC7BFAA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611C6B-9DE0-41E8-8A90-4EE2A4501332}" type="pres">
      <dgm:prSet presAssocID="{C2FF7740-9F3F-4306-8A98-416C11EC1426}" presName="parentText" presStyleLbl="node1" presStyleIdx="1" presStyleCnt="4" custScaleY="40831" custLinFactNeighborX="30471" custLinFactNeighborY="-22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C706F-132E-4E13-8B08-AAEAB0E2062A}" type="pres">
      <dgm:prSet presAssocID="{C2FF7740-9F3F-4306-8A98-416C11EC1426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F007B-F5BD-4BBC-B0C4-34453C2B5758}" type="pres">
      <dgm:prSet presAssocID="{9120A59F-1E41-417A-AFA0-F3DCD58B06F4}" presName="parentText" presStyleLbl="node1" presStyleIdx="2" presStyleCnt="4" custScaleY="44635" custLinFactNeighborY="-2188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F4D85-DBDF-4F46-9D64-B61AB2C44274}" type="pres">
      <dgm:prSet presAssocID="{9120A59F-1E41-417A-AFA0-F3DCD58B06F4}" presName="childText" presStyleLbl="revTx" presStyleIdx="2" presStyleCnt="4" custLinFactNeighborY="-18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AE921D-4A92-4E60-B072-D3EA683B1F92}" type="pres">
      <dgm:prSet presAssocID="{8239B752-EFAD-4564-AAC9-FE566E351B91}" presName="parentText" presStyleLbl="node1" presStyleIdx="3" presStyleCnt="4" custScaleY="41114" custLinFactNeighborY="-212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DE514-F80F-4BD4-85FC-826EBC0007EE}" type="pres">
      <dgm:prSet presAssocID="{8239B752-EFAD-4564-AAC9-FE566E351B91}" presName="childText" presStyleLbl="revTx" presStyleIdx="3" presStyleCnt="4" custScaleY="81143" custLinFactNeighborY="-8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C679EE-1AC1-4A76-8C6C-2AF468E806A3}" srcId="{9120A59F-1E41-417A-AFA0-F3DCD58B06F4}" destId="{BF096644-3212-4A71-883A-D0BE17084524}" srcOrd="1" destOrd="0" parTransId="{22EA1AFA-704C-4203-9066-DD77BA587160}" sibTransId="{1553689C-B429-4489-9D4E-AB53F40303C9}"/>
    <dgm:cxn modelId="{F6EC287C-8646-49AA-B22B-57893EB1BEF0}" type="presOf" srcId="{8239B752-EFAD-4564-AAC9-FE566E351B91}" destId="{01AE921D-4A92-4E60-B072-D3EA683B1F92}" srcOrd="0" destOrd="0" presId="urn:microsoft.com/office/officeart/2005/8/layout/vList2"/>
    <dgm:cxn modelId="{C1E75D2A-53BB-440E-9BEF-F6EE12598675}" type="presOf" srcId="{F3DAB682-8643-4284-B0EA-0E4B8E658088}" destId="{E3332FAE-1E03-4AA5-B3F8-61D47303BCE6}" srcOrd="0" destOrd="1" presId="urn:microsoft.com/office/officeart/2005/8/layout/vList2"/>
    <dgm:cxn modelId="{3F5279AC-3755-4B15-82BF-A4BC4AAE61F3}" srcId="{B10E7F85-0EEF-42A1-B3D0-F53211FF5292}" destId="{8239B752-EFAD-4564-AAC9-FE566E351B91}" srcOrd="3" destOrd="0" parTransId="{D4109AD0-BA9A-4001-89D4-D08754B08FD4}" sibTransId="{B6742014-3119-4AA7-A630-1318B7C29727}"/>
    <dgm:cxn modelId="{12F8A73A-8A73-4566-A6B1-2D0DB20E0A90}" type="presOf" srcId="{C2FF7740-9F3F-4306-8A98-416C11EC1426}" destId="{2E611C6B-9DE0-41E8-8A90-4EE2A4501332}" srcOrd="0" destOrd="0" presId="urn:microsoft.com/office/officeart/2005/8/layout/vList2"/>
    <dgm:cxn modelId="{AA82090C-6287-453E-BEE7-F7DFD5E13762}" srcId="{72D64B0B-9529-4729-B70D-524C5CC7BFAA}" destId="{EE6ED149-6B9E-4F7C-879B-F987E068B4F8}" srcOrd="0" destOrd="0" parTransId="{BEF08063-A722-494B-B692-92FB3E98DD96}" sibTransId="{F9A5BA9F-6DBB-4344-B31D-57C2134B3A22}"/>
    <dgm:cxn modelId="{A6FE5E58-AA53-4F5E-8D58-A9B9D8082C95}" srcId="{C2FF7740-9F3F-4306-8A98-416C11EC1426}" destId="{E5D079CA-C567-40EC-9364-BAEDD9EC0C76}" srcOrd="0" destOrd="0" parTransId="{AABA7C8A-06D7-4E6B-86C2-AE0EBB096AD9}" sibTransId="{C4CDF323-86D6-4542-97D8-5D69BD6E448A}"/>
    <dgm:cxn modelId="{5719FB57-914F-4714-A375-537C6ADDF9FC}" type="presOf" srcId="{9120A59F-1E41-417A-AFA0-F3DCD58B06F4}" destId="{608F007B-F5BD-4BBC-B0C4-34453C2B5758}" srcOrd="0" destOrd="0" presId="urn:microsoft.com/office/officeart/2005/8/layout/vList2"/>
    <dgm:cxn modelId="{A1374090-0E02-45B5-91B9-9E9CED7C3B85}" type="presOf" srcId="{B10E7F85-0EEF-42A1-B3D0-F53211FF5292}" destId="{294D4487-531A-462D-BEFA-C9AE98829CFF}" srcOrd="0" destOrd="0" presId="urn:microsoft.com/office/officeart/2005/8/layout/vList2"/>
    <dgm:cxn modelId="{2F076106-5D28-49B8-A7BB-AEAC8B1D8568}" srcId="{8239B752-EFAD-4564-AAC9-FE566E351B91}" destId="{925AAADC-DA97-4B37-A1AD-34A4029EBB22}" srcOrd="0" destOrd="0" parTransId="{AF50AA8B-C83F-4A8A-B81D-7307EEDB8CE0}" sibTransId="{901CBFA3-3760-44D3-AF34-1010998ECF6F}"/>
    <dgm:cxn modelId="{F763C1E4-8B06-4F23-A8F2-19B5E0F2A092}" type="presOf" srcId="{72D64B0B-9529-4729-B70D-524C5CC7BFAA}" destId="{DCABFFB5-00F1-4C19-A144-F6739EB5692F}" srcOrd="0" destOrd="0" presId="urn:microsoft.com/office/officeart/2005/8/layout/vList2"/>
    <dgm:cxn modelId="{5FEAA0D4-967A-40A1-A15D-2A9DF1BA6343}" type="presOf" srcId="{78415022-0ACD-4193-9844-4B3393D28073}" destId="{A7BF4D85-DBDF-4F46-9D64-B61AB2C44274}" srcOrd="0" destOrd="0" presId="urn:microsoft.com/office/officeart/2005/8/layout/vList2"/>
    <dgm:cxn modelId="{29C2D080-94FA-45B5-87E3-7F903C5E79F0}" srcId="{B10E7F85-0EEF-42A1-B3D0-F53211FF5292}" destId="{9120A59F-1E41-417A-AFA0-F3DCD58B06F4}" srcOrd="2" destOrd="0" parTransId="{2B6C166F-841F-4230-823E-475618239C6A}" sibTransId="{316B1396-0219-4555-AD29-B05D46805E0B}"/>
    <dgm:cxn modelId="{6401FF04-99A6-44C7-97D8-E36AB8205764}" type="presOf" srcId="{CA3BA313-C09D-4883-86EF-43E715EE4616}" destId="{00FDE514-F80F-4BD4-85FC-826EBC0007EE}" srcOrd="0" destOrd="1" presId="urn:microsoft.com/office/officeart/2005/8/layout/vList2"/>
    <dgm:cxn modelId="{B50077D6-8CEA-4DF5-B76C-0A30EDBAC37D}" srcId="{B10E7F85-0EEF-42A1-B3D0-F53211FF5292}" destId="{C2FF7740-9F3F-4306-8A98-416C11EC1426}" srcOrd="1" destOrd="0" parTransId="{779CF7E4-808C-4A2A-84C5-19EC98D775C1}" sibTransId="{E985162C-D238-4DED-8AD5-3FDE9691664D}"/>
    <dgm:cxn modelId="{4EA0357B-3CD4-4357-92E8-1383ECECE138}" type="presOf" srcId="{EE6ED149-6B9E-4F7C-879B-F987E068B4F8}" destId="{E3332FAE-1E03-4AA5-B3F8-61D47303BCE6}" srcOrd="0" destOrd="0" presId="urn:microsoft.com/office/officeart/2005/8/layout/vList2"/>
    <dgm:cxn modelId="{7B2648EC-D1AF-47A5-AECE-4166907B1D45}" type="presOf" srcId="{E5D079CA-C567-40EC-9364-BAEDD9EC0C76}" destId="{1C5C706F-132E-4E13-8B08-AAEAB0E2062A}" srcOrd="0" destOrd="0" presId="urn:microsoft.com/office/officeart/2005/8/layout/vList2"/>
    <dgm:cxn modelId="{6B0182F4-7F1E-4268-8E1C-0504478CFFE9}" srcId="{B10E7F85-0EEF-42A1-B3D0-F53211FF5292}" destId="{72D64B0B-9529-4729-B70D-524C5CC7BFAA}" srcOrd="0" destOrd="0" parTransId="{E5740B50-11C0-4AE3-AC8A-CF77CEB8D7EF}" sibTransId="{6EB60297-327F-45D2-B5E8-BAB0CF01E42F}"/>
    <dgm:cxn modelId="{A0097F72-EB8E-40FF-A5DD-A5C3172E7E88}" type="presOf" srcId="{B110F3AE-F933-4576-BD7B-7E6B1661856E}" destId="{E3332FAE-1E03-4AA5-B3F8-61D47303BCE6}" srcOrd="0" destOrd="2" presId="urn:microsoft.com/office/officeart/2005/8/layout/vList2"/>
    <dgm:cxn modelId="{635EFFE7-5EFF-442D-AFD9-36667466BEFE}" type="presOf" srcId="{925AAADC-DA97-4B37-A1AD-34A4029EBB22}" destId="{00FDE514-F80F-4BD4-85FC-826EBC0007EE}" srcOrd="0" destOrd="0" presId="urn:microsoft.com/office/officeart/2005/8/layout/vList2"/>
    <dgm:cxn modelId="{AB29FB42-66FF-4E91-8A0F-FE5CD152B071}" srcId="{72D64B0B-9529-4729-B70D-524C5CC7BFAA}" destId="{F3DAB682-8643-4284-B0EA-0E4B8E658088}" srcOrd="1" destOrd="0" parTransId="{BC155204-7FEC-4B5D-9D31-93277B1CA214}" sibTransId="{86BECCA1-38A5-416E-B6AA-C37793D4DDBB}"/>
    <dgm:cxn modelId="{720606F9-3DFA-4D2C-9465-8BC3BD1C0DE3}" srcId="{72D64B0B-9529-4729-B70D-524C5CC7BFAA}" destId="{B110F3AE-F933-4576-BD7B-7E6B1661856E}" srcOrd="2" destOrd="0" parTransId="{0ECD794B-696C-4D08-9353-E27358DB6AE5}" sibTransId="{1D2D8C11-F413-4F9C-B5AB-83B98681E0EE}"/>
    <dgm:cxn modelId="{9BE63373-912B-4312-BA85-FCE28C9A6858}" srcId="{9120A59F-1E41-417A-AFA0-F3DCD58B06F4}" destId="{78415022-0ACD-4193-9844-4B3393D28073}" srcOrd="0" destOrd="0" parTransId="{E6662F12-38CC-4CDC-861B-2AD43CDFF27E}" sibTransId="{E52042B6-F468-4FE3-AA52-B5E9D27593BF}"/>
    <dgm:cxn modelId="{77BB9FAF-F7F4-459C-8E2F-5F16092C950C}" srcId="{8239B752-EFAD-4564-AAC9-FE566E351B91}" destId="{CA3BA313-C09D-4883-86EF-43E715EE4616}" srcOrd="1" destOrd="0" parTransId="{978EBF82-C659-4ED4-8BA2-0CF867AA254D}" sibTransId="{E58E37B1-76E5-4351-AD0F-3B84A72D8B44}"/>
    <dgm:cxn modelId="{6FCFE887-B0D8-4B18-BB02-25A00B8F1CC5}" type="presOf" srcId="{BF096644-3212-4A71-883A-D0BE17084524}" destId="{A7BF4D85-DBDF-4F46-9D64-B61AB2C44274}" srcOrd="0" destOrd="1" presId="urn:microsoft.com/office/officeart/2005/8/layout/vList2"/>
    <dgm:cxn modelId="{06C8670B-5B12-4BEB-9CF7-BD41EF69A682}" type="presParOf" srcId="{294D4487-531A-462D-BEFA-C9AE98829CFF}" destId="{DCABFFB5-00F1-4C19-A144-F6739EB5692F}" srcOrd="0" destOrd="0" presId="urn:microsoft.com/office/officeart/2005/8/layout/vList2"/>
    <dgm:cxn modelId="{1FE7D57D-DAC6-48C4-B47E-62AC61E51333}" type="presParOf" srcId="{294D4487-531A-462D-BEFA-C9AE98829CFF}" destId="{E3332FAE-1E03-4AA5-B3F8-61D47303BCE6}" srcOrd="1" destOrd="0" presId="urn:microsoft.com/office/officeart/2005/8/layout/vList2"/>
    <dgm:cxn modelId="{9A5E372E-D663-4FAF-AFFE-37B757F538D3}" type="presParOf" srcId="{294D4487-531A-462D-BEFA-C9AE98829CFF}" destId="{2E611C6B-9DE0-41E8-8A90-4EE2A4501332}" srcOrd="2" destOrd="0" presId="urn:microsoft.com/office/officeart/2005/8/layout/vList2"/>
    <dgm:cxn modelId="{C0D4D2CD-108D-4DB2-B62E-F7F49A473C37}" type="presParOf" srcId="{294D4487-531A-462D-BEFA-C9AE98829CFF}" destId="{1C5C706F-132E-4E13-8B08-AAEAB0E2062A}" srcOrd="3" destOrd="0" presId="urn:microsoft.com/office/officeart/2005/8/layout/vList2"/>
    <dgm:cxn modelId="{F4EAAAF9-28A4-4522-99EF-B41DC485CFED}" type="presParOf" srcId="{294D4487-531A-462D-BEFA-C9AE98829CFF}" destId="{608F007B-F5BD-4BBC-B0C4-34453C2B5758}" srcOrd="4" destOrd="0" presId="urn:microsoft.com/office/officeart/2005/8/layout/vList2"/>
    <dgm:cxn modelId="{AA88CA3C-3EE8-46DD-AF49-5DCDD1DB66FA}" type="presParOf" srcId="{294D4487-531A-462D-BEFA-C9AE98829CFF}" destId="{A7BF4D85-DBDF-4F46-9D64-B61AB2C44274}" srcOrd="5" destOrd="0" presId="urn:microsoft.com/office/officeart/2005/8/layout/vList2"/>
    <dgm:cxn modelId="{45F25160-498D-487E-8414-EA7964BF4734}" type="presParOf" srcId="{294D4487-531A-462D-BEFA-C9AE98829CFF}" destId="{01AE921D-4A92-4E60-B072-D3EA683B1F92}" srcOrd="6" destOrd="0" presId="urn:microsoft.com/office/officeart/2005/8/layout/vList2"/>
    <dgm:cxn modelId="{07064DE7-C19D-437C-9FDC-7AC369233F11}" type="presParOf" srcId="{294D4487-531A-462D-BEFA-C9AE98829CFF}" destId="{00FDE514-F80F-4BD4-85FC-826EBC0007EE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BFFB5-00F1-4C19-A144-F6739EB5692F}">
      <dsp:nvSpPr>
        <dsp:cNvPr id="0" name=""/>
        <dsp:cNvSpPr/>
      </dsp:nvSpPr>
      <dsp:spPr>
        <a:xfrm>
          <a:off x="0" y="29403"/>
          <a:ext cx="11722102" cy="46583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Интеллектуально – досуговое направление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740" y="52143"/>
        <a:ext cx="11676622" cy="420358"/>
      </dsp:txXfrm>
    </dsp:sp>
    <dsp:sp modelId="{E3332FAE-1E03-4AA5-B3F8-61D47303BCE6}">
      <dsp:nvSpPr>
        <dsp:cNvPr id="0" name=""/>
        <dsp:cNvSpPr/>
      </dsp:nvSpPr>
      <dsp:spPr>
        <a:xfrm>
          <a:off x="0" y="495242"/>
          <a:ext cx="11722102" cy="181021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177" tIns="25400" rIns="142240" bIns="25400" numCol="1" spcCol="1270" anchor="t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Просмотр научно-исторических фильмов  кино хроники,  </a:t>
          </a:r>
          <a:r>
            <a:rPr lang="ru-RU" sz="20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т.д.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Творческая мастерская историка: изучение исторического источника и его анализ.</a:t>
          </a:r>
          <a:endParaRPr lang="ru-RU" sz="20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Обучающие курсы: «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исторического </a:t>
          </a: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текста», 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«история международных отношений», «этнография», «история экономических учений», «история государства и права» «исторический проект».</a:t>
          </a:r>
          <a:endParaRPr lang="ru-RU" sz="20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95242"/>
        <a:ext cx="11722102" cy="1810215"/>
      </dsp:txXfrm>
    </dsp:sp>
    <dsp:sp modelId="{2E611C6B-9DE0-41E8-8A90-4EE2A4501332}">
      <dsp:nvSpPr>
        <dsp:cNvPr id="0" name=""/>
        <dsp:cNvSpPr/>
      </dsp:nvSpPr>
      <dsp:spPr>
        <a:xfrm>
          <a:off x="0" y="2286025"/>
          <a:ext cx="11722102" cy="4051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Спортивно-</a:t>
          </a:r>
          <a:r>
            <a:rPr lang="ru-RU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валеологическое</a:t>
          </a: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направление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76" y="2305801"/>
        <a:ext cx="11682550" cy="365556"/>
      </dsp:txXfrm>
    </dsp:sp>
    <dsp:sp modelId="{1C5C706F-132E-4E13-8B08-AAEAB0E2062A}">
      <dsp:nvSpPr>
        <dsp:cNvPr id="0" name=""/>
        <dsp:cNvSpPr/>
      </dsp:nvSpPr>
      <dsp:spPr>
        <a:xfrm>
          <a:off x="0" y="2710566"/>
          <a:ext cx="11722102" cy="87768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17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Динамические паузы, спортивные игры, "День спорта", турниры по волейболу, баскетболу, турнир по шахматам и шашкам.</a:t>
          </a:r>
        </a:p>
      </dsp:txBody>
      <dsp:txXfrm>
        <a:off x="0" y="2710566"/>
        <a:ext cx="11722102" cy="877680"/>
      </dsp:txXfrm>
    </dsp:sp>
    <dsp:sp modelId="{608F007B-F5BD-4BBC-B0C4-34453C2B5758}">
      <dsp:nvSpPr>
        <dsp:cNvPr id="0" name=""/>
        <dsp:cNvSpPr/>
      </dsp:nvSpPr>
      <dsp:spPr>
        <a:xfrm>
          <a:off x="0" y="3390163"/>
          <a:ext cx="11722102" cy="4428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Гражданско- патриотическое направление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18" y="3411781"/>
        <a:ext cx="11678866" cy="399614"/>
      </dsp:txXfrm>
    </dsp:sp>
    <dsp:sp modelId="{A7BF4D85-DBDF-4F46-9D64-B61AB2C44274}">
      <dsp:nvSpPr>
        <dsp:cNvPr id="0" name=""/>
        <dsp:cNvSpPr/>
      </dsp:nvSpPr>
      <dsp:spPr>
        <a:xfrm>
          <a:off x="0" y="3852210"/>
          <a:ext cx="11722102" cy="90510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17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и проведение тематического мероприятия 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«Сыны отечества», «Умники и умницы», «</a:t>
          </a:r>
          <a:r>
            <a:rPr lang="ru-RU" sz="20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Брейн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-ринг».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и защита исследовательских проектов </a:t>
          </a: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«исторические детали».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852210"/>
        <a:ext cx="11722102" cy="905107"/>
      </dsp:txXfrm>
    </dsp:sp>
    <dsp:sp modelId="{01AE921D-4A92-4E60-B072-D3EA683B1F92}">
      <dsp:nvSpPr>
        <dsp:cNvPr id="0" name=""/>
        <dsp:cNvSpPr/>
      </dsp:nvSpPr>
      <dsp:spPr>
        <a:xfrm>
          <a:off x="0" y="4749539"/>
          <a:ext cx="11722102" cy="4079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Продуктивно - творческое направление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913" y="4769452"/>
        <a:ext cx="11682276" cy="368090"/>
      </dsp:txXfrm>
    </dsp:sp>
    <dsp:sp modelId="{00FDE514-F80F-4BD4-85FC-826EBC0007EE}">
      <dsp:nvSpPr>
        <dsp:cNvPr id="0" name=""/>
        <dsp:cNvSpPr/>
      </dsp:nvSpPr>
      <dsp:spPr>
        <a:xfrm>
          <a:off x="0" y="5264103"/>
          <a:ext cx="11722102" cy="71217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17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Интеллектуально-творческая игра «Реформаторы»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264103"/>
        <a:ext cx="11722102" cy="712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60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531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70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24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56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12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1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9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16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95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0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00B050"/>
            </a:gs>
            <a:gs pos="55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E230-4F11-4E80-98A9-F650CE7EA34C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FF5DF72-4CE2-4DB4-AFE9-E5CB77D936B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4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15340"/>
            <a:ext cx="12192000" cy="1510635"/>
          </a:xfrm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Республиканская историко - обществоведческая профильная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смена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«Ключ истории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– 2017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1" y="6248400"/>
            <a:ext cx="2771774" cy="53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Казань – 2017 год</a:t>
            </a:r>
          </a:p>
        </p:txBody>
      </p:sp>
      <p:pic>
        <p:nvPicPr>
          <p:cNvPr id="1026" name="Picture 2" descr="http://old.event-live.ru/sites/default/files/tatgerb.jpg?14387614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39" y="91314"/>
            <a:ext cx="1518411" cy="15048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24674" y="228600"/>
            <a:ext cx="5095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ГАУ «Республиканский олимпиадный центр» Министерства образования и науки Республики Татарстан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5274" y="228600"/>
            <a:ext cx="4215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Республики Татарстан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29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95399" y="227013"/>
            <a:ext cx="9572625" cy="49688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Организаторы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342900" y="962025"/>
            <a:ext cx="11734799" cy="485778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ГАУ «Республиканский олимпиадный центр» МОиН РТ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блока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смены: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Д.Д.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Ковенко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преподаватель, заведующий кафедрой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гуманитарных предметов "Лицей-инженерный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Шарафутдинов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К.и.н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международных отношений, мировой политики и зарубежного регионоведения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КФУ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8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8055" y="129659"/>
            <a:ext cx="2478627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1924" y="874663"/>
            <a:ext cx="6200775" cy="432426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здоровья школьников, подготовка к успешному участию во всероссийской олимпиаде школьников, организация активного отдыха и обучения в летнее каникулярное время, направленных развитие творческого и интеллектуального потенциала личности, ее индивидуальных способностей и дарований с учетом интересов, наклонностей и возможностей в области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гуманитарных предметов.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5575" y="874663"/>
            <a:ext cx="5581649" cy="535531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Создать условия для непрерывного комплексного индивидуально развития при условии сохранения здоровья и полноценного отдыха;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Развивать одаренность через создание активной творческой образовательной среды и активную творческую деятельность учащихся;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организаций работы по изучению истории и обществознания на углубленном уровне;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Формирование ключевых компетенций по историко-обществоведческим направлениям, знакомство с основными типами заданий, предлагаемыми на Всероссийской олимпиаде школьников по истории и обществознанию, и способами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 Сформировать интерес к установлению взаимоотношений со сверстниками в процессе совместной проектной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601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3622" y="112766"/>
            <a:ext cx="3298595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75" y="917913"/>
            <a:ext cx="6096000" cy="280076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муниципального, регионального и заключительного этапов всероссийской и республиканской олимпиад школьников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и обществознанию,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 направленности.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возрастные группы: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8-11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46547" y="139184"/>
            <a:ext cx="3968972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блок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2700" y="917020"/>
            <a:ext cx="5619750" cy="40934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 участников республиканской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историко-обществоведческой профильной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смены  предусматривает: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практическую отработку знаний, умений и навыков в определенной специализации </a:t>
            </a:r>
            <a:r>
              <a:rPr lang="ru-RU" sz="20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историко-обществоведческого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коллективных и индивидуальных творческих работ,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аналитического и критического мышления и коммуникативной компетенции.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Разумное сочетание отдыха и труда, спорта и творчества дисциплинирует подростка, балансирует его мышление и эмоции</a:t>
            </a:r>
          </a:p>
        </p:txBody>
      </p:sp>
      <p:pic>
        <p:nvPicPr>
          <p:cNvPr id="3075" name="Рисунок 40" descr="C:\Users\Лика\Downloads\20160719_1102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803" y="3751933"/>
            <a:ext cx="3052763" cy="2286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16" y="3751933"/>
            <a:ext cx="3215019" cy="2273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297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8957" y="158234"/>
            <a:ext cx="8259249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Основные направления деятельности профильной смены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2366387"/>
              </p:ext>
            </p:extLst>
          </p:nvPr>
        </p:nvGraphicFramePr>
        <p:xfrm>
          <a:off x="217485" y="686573"/>
          <a:ext cx="11722102" cy="6085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378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776" y="546096"/>
            <a:ext cx="5146115" cy="3639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73" y="3413441"/>
            <a:ext cx="4951471" cy="3501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025" y="546096"/>
            <a:ext cx="4416142" cy="3122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978" y="3483490"/>
            <a:ext cx="4790756" cy="3387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707174" y="56790"/>
            <a:ext cx="5325753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 для реализации программы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10" y="549086"/>
            <a:ext cx="3990975" cy="290848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Территориальное расположение проведения программы:</a:t>
            </a:r>
            <a:endParaRPr lang="ru-RU" sz="2000" b="1" dirty="0">
              <a:solidFill>
                <a:schemeClr val="bg1"/>
              </a:solidFill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Оздоровительно-образовательный центр «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Дуслык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ГАУ «Республиканский олимпиадный центр» МОиН РТ, расположен по адресу: г. Казань, пос.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Дербышки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ул.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Прибольничная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6" t="57499" r="11696" b="13056"/>
          <a:stretch/>
        </p:blipFill>
        <p:spPr>
          <a:xfrm>
            <a:off x="5197845" y="3158895"/>
            <a:ext cx="1869897" cy="5049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112" y="3545637"/>
            <a:ext cx="4976464" cy="3519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95" b="95405" l="4959" r="90381">
                        <a14:foregroundMark x1="49209" y1="18319" x2="49209" y2="18319"/>
                        <a14:foregroundMark x1="42753" y1="26663" x2="42753" y2="26663"/>
                        <a14:foregroundMark x1="38008" y1="27751" x2="38008" y2="27751"/>
                        <a14:foregroundMark x1="54510" y1="27449" x2="54510" y2="27449"/>
                        <a14:foregroundMark x1="61522" y1="31258" x2="61522" y2="31258"/>
                        <a14:foregroundMark x1="46174" y1="46252" x2="46174" y2="46252"/>
                        <a14:foregroundMark x1="40274" y1="50846" x2="40274" y2="50846"/>
                        <a14:foregroundMark x1="56050" y1="43047" x2="56050" y2="43047"/>
                        <a14:foregroundMark x1="56990" y1="51935" x2="56990" y2="51935"/>
                        <a14:foregroundMark x1="56050" y1="40931" x2="56050" y2="40931"/>
                        <a14:foregroundMark x1="23557" y1="62636" x2="23557" y2="62636"/>
                        <a14:foregroundMark x1="28303" y1="64027" x2="28303" y2="64027"/>
                        <a14:foregroundMark x1="27533" y1="77146" x2="27533" y2="77146"/>
                        <a14:foregroundMark x1="29072" y1="73942" x2="29072" y2="73942"/>
                        <a14:foregroundMark x1="21847" y1="73942" x2="21847" y2="73942"/>
                        <a14:foregroundMark x1="17101" y1="70193" x2="17101" y2="70193"/>
                        <a14:foregroundMark x1="33989" y1="70435" x2="33989" y2="70435"/>
                        <a14:foregroundMark x1="50705" y1="50846" x2="50705" y2="50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4" r="33629" b="39513"/>
          <a:stretch/>
        </p:blipFill>
        <p:spPr>
          <a:xfrm>
            <a:off x="3192853" y="-572695"/>
            <a:ext cx="5762941" cy="691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9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0114" y="99116"/>
            <a:ext cx="2594043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Кадровый состав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251" y="682328"/>
            <a:ext cx="6997068" cy="19389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/>
                <a:ea typeface="Calibri"/>
              </a:rPr>
              <a:t>В качестве преподавателей профильной смены приглашаются ведущие преподаватели Институт международных отношений, истории и востоковедения  К(П)ФУ</a:t>
            </a:r>
            <a:r>
              <a:rPr lang="ru-RU" sz="2000" dirty="0" smtClean="0">
                <a:latin typeface="Times New Roman"/>
                <a:ea typeface="Calibri"/>
              </a:rPr>
              <a:t>, </a:t>
            </a:r>
            <a:r>
              <a:rPr lang="ru-RU" sz="2000" dirty="0">
                <a:latin typeface="Times New Roman"/>
                <a:ea typeface="Calibri"/>
              </a:rPr>
              <a:t>заслуженные учителя РТ.</a:t>
            </a:r>
            <a:endParaRPr lang="ru-RU" sz="2000" dirty="0"/>
          </a:p>
          <a:p>
            <a:pPr algn="just"/>
            <a:r>
              <a:rPr lang="ru-RU" sz="2000" dirty="0">
                <a:latin typeface="Times New Roman"/>
                <a:ea typeface="Calibri"/>
              </a:rPr>
              <a:t>Все кадровые вопросы по подбору вожатых осуществляет руководство лагеря.</a:t>
            </a:r>
            <a:endParaRPr lang="ru-RU" sz="2000" dirty="0"/>
          </a:p>
        </p:txBody>
      </p:sp>
      <p:pic>
        <p:nvPicPr>
          <p:cNvPr id="1026" name="Picture 2" descr="C:\Users\Дмитрий\Desktop\ТГ\Исторические бои_29-30.10.2016\IMG_60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1320"/>
            <a:ext cx="5342530" cy="356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митрий\Desktop\ТГ\Исторические бои_29-30.10.2016\IMG_61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530" y="2621320"/>
            <a:ext cx="6849470" cy="356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Фото ист\Исторические бои_29-30.10.2016\IMG_61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530" y="2621320"/>
            <a:ext cx="6849470" cy="356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Фото ист\Исторические бои_29-30.10.2016\IMG_60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19" y="1"/>
            <a:ext cx="5099681" cy="262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43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6039" y="110609"/>
            <a:ext cx="5894306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Мониторинг эффективности программы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593" y="708377"/>
            <a:ext cx="8345214" cy="33055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Анкетирование: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Анкетирование и психологическое тестирование детей в организационный период с целью выявления их интересов, мотивов пребывания в лагере.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Анкетирование детей, родителей в конце смены, позволяющее выявить личностный рост участников, оправдание ожиданий: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Наблюдение педагогов, психолога за поведением детей во время мероприятий, позволяющее выявить лидерские качества, уровень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коммуникативности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Отзывы участников и родителей.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Буклет-презентация по итогам проведения профильной смены.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Заполнение онлайн анкеты участника профильной смены.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 участия в этапах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ВСОШ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истории и обществознанию.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75" y="572273"/>
            <a:ext cx="3914118" cy="5535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prtut.ru/images/cms/data/otzyvy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3897"/>
            <a:ext cx="2453427" cy="2233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0330" r="1042" b="3611"/>
          <a:stretch/>
        </p:blipFill>
        <p:spPr>
          <a:xfrm>
            <a:off x="2283660" y="4013897"/>
            <a:ext cx="3967080" cy="2156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http://sch1329.mskobr.ru/images/novosti/2015/4/12-04-2015/dsc_00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46" y="4023058"/>
            <a:ext cx="3184633" cy="2123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9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216" y="596490"/>
            <a:ext cx="12011026" cy="200362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1.Рост мотивации участвовать во всероссийской олимпиаде школьников по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истории и обществознанию; 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2.Развитие навыков аргументации решения при выполнении различных заданий;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Готовность к творческому, нестандартному выполнению предложенных заданий.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4.Установление взаимоотношений со сверстниками в процессе совместной проектной деятельности.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Подготовка к различным заданиям олимпиад муниципального, республиканского и всероссийского уровней по истории и обществознанию, расширение эрудиции, развитие навыков и умений анализа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исторический источник.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40339" y="79740"/>
            <a:ext cx="5629426" cy="4616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Ожидаемые и достигнутые результаты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savvatia-school.ucoz.ru/2016/photo/vsosh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979" y="5553773"/>
            <a:ext cx="5951179" cy="1432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kolpschool5.edu.tomsk.ru/wp-content/uploads/2016/09/vosh-768x5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4" b="6768"/>
          <a:stretch/>
        </p:blipFill>
        <p:spPr bwMode="auto">
          <a:xfrm>
            <a:off x="3628075" y="2973748"/>
            <a:ext cx="5155373" cy="2788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distolimp.bspu.ru/image/banner/bann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88"/>
          <a:stretch/>
        </p:blipFill>
        <p:spPr bwMode="auto">
          <a:xfrm>
            <a:off x="5715001" y="2804921"/>
            <a:ext cx="6674770" cy="2957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rcro.tomsk.ru/wp-content/uploads/2014/11/1292306416_main_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979" y="2973749"/>
            <a:ext cx="4190099" cy="2788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80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5" b="12853"/>
          <a:stretch/>
        </p:blipFill>
        <p:spPr>
          <a:xfrm>
            <a:off x="2980324" y="76199"/>
            <a:ext cx="6145069" cy="12668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070543"/>
            <a:ext cx="3938746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5" b="95405" l="4959" r="90381">
                        <a14:foregroundMark x1="49209" y1="18319" x2="49209" y2="18319"/>
                        <a14:foregroundMark x1="42753" y1="26663" x2="42753" y2="26663"/>
                        <a14:foregroundMark x1="38008" y1="27751" x2="38008" y2="27751"/>
                        <a14:foregroundMark x1="54510" y1="27449" x2="54510" y2="27449"/>
                        <a14:foregroundMark x1="61522" y1="31258" x2="61522" y2="31258"/>
                        <a14:foregroundMark x1="46174" y1="46252" x2="46174" y2="46252"/>
                        <a14:foregroundMark x1="40274" y1="50846" x2="40274" y2="50846"/>
                        <a14:foregroundMark x1="56050" y1="43047" x2="56050" y2="43047"/>
                        <a14:foregroundMark x1="56990" y1="51935" x2="56990" y2="51935"/>
                        <a14:foregroundMark x1="56050" y1="40931" x2="56050" y2="40931"/>
                        <a14:foregroundMark x1="23557" y1="62636" x2="23557" y2="62636"/>
                        <a14:foregroundMark x1="28303" y1="64027" x2="28303" y2="64027"/>
                        <a14:foregroundMark x1="27533" y1="77146" x2="27533" y2="77146"/>
                        <a14:foregroundMark x1="29072" y1="73942" x2="29072" y2="73942"/>
                        <a14:foregroundMark x1="21847" y1="73942" x2="21847" y2="73942"/>
                        <a14:foregroundMark x1="17101" y1="70193" x2="17101" y2="70193"/>
                        <a14:foregroundMark x1="33989" y1="70435" x2="33989" y2="70435"/>
                        <a14:foregroundMark x1="50705" y1="50846" x2="50705" y2="50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744" t="10299" r="33629" b="39513"/>
          <a:stretch/>
        </p:blipFill>
        <p:spPr>
          <a:xfrm>
            <a:off x="2980324" y="709611"/>
            <a:ext cx="5762941" cy="574069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91475" y="3070543"/>
            <a:ext cx="4200525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  <p:pic>
        <p:nvPicPr>
          <p:cNvPr id="8" name="Picture 2" descr="http://old.event-live.ru/sites/default/files/tatgerb.jpg?14387614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6" y="76198"/>
            <a:ext cx="1735184" cy="17196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3455" l="3455" r="98727">
                        <a14:foregroundMark x1="10727" y1="65515" x2="10727" y2="65515"/>
                        <a14:foregroundMark x1="30182" y1="60788" x2="30182" y2="60788"/>
                        <a14:foregroundMark x1="27030" y1="67394" x2="27030" y2="67394"/>
                        <a14:foregroundMark x1="16970" y1="71758" x2="16970" y2="71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" t="22793" r="58649" b="23819"/>
          <a:stretch/>
        </p:blipFill>
        <p:spPr>
          <a:xfrm>
            <a:off x="10562231" y="76198"/>
            <a:ext cx="1199352" cy="17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2611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Другая 2">
      <a:dk1>
        <a:srgbClr val="454545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546</TotalTime>
  <Words>587</Words>
  <Application>Microsoft Office PowerPoint</Application>
  <PresentationFormat>Произвольный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Gallery</vt:lpstr>
      <vt:lpstr>Республиканская историко - обществоведческая профильная смена «Ключ истории – 2017»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ROCRT</dc:creator>
  <cp:lastModifiedBy>Дмитрий</cp:lastModifiedBy>
  <cp:revision>56</cp:revision>
  <dcterms:created xsi:type="dcterms:W3CDTF">2016-12-26T08:39:10Z</dcterms:created>
  <dcterms:modified xsi:type="dcterms:W3CDTF">2017-01-11T05:08:04Z</dcterms:modified>
</cp:coreProperties>
</file>