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75" autoAdjust="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8" y="3513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89B7F-121E-44A6-AD9F-BFE04831047B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0B1E5-7EF5-468B-B33B-A2FDE80C05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0B1E5-7EF5-468B-B33B-A2FDE80C05E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25C7B0-7A65-44A0-892C-D4D85D069FDA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CEBF108-E216-48E8-87A6-4421134425D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857232"/>
            <a:ext cx="8072495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Начальная  школа в системе</a:t>
            </a:r>
          </a:p>
          <a:p>
            <a:pPr algn="ctr"/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епрерывного экологического образования.</a:t>
            </a:r>
          </a:p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Изменение функции учителя в процессе формирования экологических знаний учащихся.</a:t>
            </a:r>
          </a:p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Рисунок 5" descr="book8[1]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4786322"/>
            <a:ext cx="1714512" cy="17924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928670"/>
            <a:ext cx="7854696" cy="4052466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«Человек стал человеком , когда услышал шелест листьев и песню кузнечика, журчание весеннего ручья и звон серебряных колокольчиков, жаворонка в бездонном небе, шорох снежинок и завывание вьюги за окном, ласковый плеск волны и торжественную тишину ночи, - услышал и, слушает сотни и тысячи лет чудесную музыку жизни»</a:t>
            </a:r>
          </a:p>
          <a:p>
            <a:r>
              <a:rPr lang="ru-RU" dirty="0" smtClean="0"/>
              <a:t>В. А. Сухомлинский</a:t>
            </a:r>
            <a:endParaRPr lang="ru-RU" dirty="0"/>
          </a:p>
        </p:txBody>
      </p:sp>
      <p:pic>
        <p:nvPicPr>
          <p:cNvPr id="7170" name="Picture 2" descr="E:\Документы\Моя\АНИМАШКИ\Канцтовары\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500570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Мои документы\11525862-save-energ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9873" y="0"/>
            <a:ext cx="918387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857232"/>
            <a:ext cx="8143932" cy="507209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bg2">
                    <a:lumMod val="75000"/>
                  </a:schemeClr>
                </a:solidFill>
              </a:rPr>
              <a:t>Основная цель </a:t>
            </a:r>
            <a:br>
              <a:rPr lang="ru-RU" sz="4000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4000" dirty="0" smtClean="0">
                <a:solidFill>
                  <a:schemeClr val="bg2">
                    <a:lumMod val="75000"/>
                  </a:schemeClr>
                </a:solidFill>
              </a:rPr>
              <a:t>экологического воспитания: </a:t>
            </a:r>
            <a:r>
              <a:rPr lang="ru-RU" sz="3200" dirty="0" smtClean="0">
                <a:solidFill>
                  <a:srgbClr val="FFFF00"/>
                </a:solidFill>
              </a:rPr>
              <a:t/>
            </a:r>
            <a:br>
              <a:rPr lang="ru-RU" sz="3200" dirty="0" smtClean="0">
                <a:solidFill>
                  <a:srgbClr val="FFFF00"/>
                </a:solidFill>
              </a:rPr>
            </a:br>
            <a:r>
              <a:rPr lang="ru-RU" sz="3200" dirty="0" smtClean="0">
                <a:solidFill>
                  <a:srgbClr val="FFFF00"/>
                </a:solidFill>
              </a:rPr>
              <a:t>научить ребенка развивать свои знания законов живой природы, понимание сущности взаимоотношений живых организмов с окружающей средой и формирование умений управлять физическим и психическим состоянием.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71480"/>
            <a:ext cx="8001056" cy="492922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Образовательные и </a:t>
            </a:r>
            <a:br>
              <a:rPr lang="ru-RU" sz="2800" dirty="0" smtClean="0"/>
            </a:br>
            <a:r>
              <a:rPr lang="ru-RU" sz="2800" dirty="0" smtClean="0"/>
              <a:t>воспитательные задачи: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- углубить и расширить экологические знания;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- привить начальные экологические навыки и умения – поведенческие, познавательные, преобразовательные,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- развить познавательную, творческую, общественную активность школьников в ходе экологической деятельности;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- сформировать (воспитать) чувства бережного отношения к природе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85786" y="1428736"/>
            <a:ext cx="6957354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latin typeface="Arial Black" pitchFamily="34" charset="0"/>
              </a:rPr>
              <a:t>Чему учить? </a:t>
            </a:r>
            <a:endParaRPr lang="ru-RU" sz="3200" dirty="0" smtClean="0">
              <a:latin typeface="Arial Black" pitchFamily="34" charset="0"/>
            </a:endParaRPr>
          </a:p>
          <a:p>
            <a:pPr algn="ctr"/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Arial Black" pitchFamily="34" charset="0"/>
              </a:rPr>
              <a:t>Каков </a:t>
            </a:r>
            <a:r>
              <a:rPr lang="ru-RU" sz="3200" dirty="0">
                <a:solidFill>
                  <a:schemeClr val="tx1">
                    <a:lumMod val="75000"/>
                  </a:schemeClr>
                </a:solidFill>
                <a:latin typeface="Arial Black" pitchFamily="34" charset="0"/>
              </a:rPr>
              <a:t>общий состав знаний </a:t>
            </a:r>
            <a:endParaRPr lang="ru-RU" sz="3200" dirty="0" smtClean="0">
              <a:solidFill>
                <a:schemeClr val="tx1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Arial Black" pitchFamily="34" charset="0"/>
              </a:rPr>
              <a:t>доступен </a:t>
            </a:r>
            <a:r>
              <a:rPr lang="ru-RU" sz="3200" dirty="0">
                <a:solidFill>
                  <a:schemeClr val="tx1">
                    <a:lumMod val="75000"/>
                  </a:schemeClr>
                </a:solidFill>
                <a:latin typeface="Arial Black" pitchFamily="34" charset="0"/>
              </a:rPr>
              <a:t>школьнику</a:t>
            </a: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Arial Black" pitchFamily="34" charset="0"/>
              </a:rPr>
              <a:t>?</a:t>
            </a:r>
          </a:p>
          <a:p>
            <a:pPr algn="ctr"/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  <a:latin typeface="Arial Black" pitchFamily="34" charset="0"/>
              </a:rPr>
              <a:t>Каковы требования </a:t>
            </a:r>
            <a:endParaRPr lang="ru-RU" sz="3200" dirty="0" smtClean="0">
              <a:solidFill>
                <a:schemeClr val="bg2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  <a:latin typeface="Arial Black" pitchFamily="34" charset="0"/>
              </a:rPr>
              <a:t>к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  <a:latin typeface="Arial Black" pitchFamily="34" charset="0"/>
              </a:rPr>
              <a:t>экологической подготовке </a:t>
            </a:r>
            <a:endParaRPr lang="ru-RU" sz="3200" dirty="0" smtClean="0">
              <a:solidFill>
                <a:schemeClr val="bg2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  <a:latin typeface="Arial Black" pitchFamily="34" charset="0"/>
              </a:rPr>
              <a:t>младших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  <a:latin typeface="Arial Black" pitchFamily="34" charset="0"/>
              </a:rPr>
              <a:t>школьников? </a:t>
            </a:r>
            <a:endParaRPr lang="ru-RU" sz="3200" dirty="0" smtClean="0">
              <a:solidFill>
                <a:schemeClr val="bg2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ru-RU" sz="3200" dirty="0" smtClean="0">
                <a:latin typeface="Arial Black" pitchFamily="34" charset="0"/>
              </a:rPr>
              <a:t>Как </a:t>
            </a:r>
            <a:r>
              <a:rPr lang="ru-RU" sz="3200" dirty="0">
                <a:latin typeface="Arial Black" pitchFamily="34" charset="0"/>
              </a:rPr>
              <a:t>учить?</a:t>
            </a:r>
          </a:p>
        </p:txBody>
      </p:sp>
      <p:pic>
        <p:nvPicPr>
          <p:cNvPr id="3" name="Рисунок 2" descr="Рисунок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4572008"/>
            <a:ext cx="1723810" cy="1771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642918"/>
            <a:ext cx="7967690" cy="5857916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solidFill>
                  <a:srgbClr val="FFC000"/>
                </a:solidFill>
              </a:rPr>
              <a:t>Тенденции развития экологического воспитания школьников:</a:t>
            </a:r>
            <a:br>
              <a:rPr lang="ru-RU" sz="3200" i="1" dirty="0" smtClean="0">
                <a:solidFill>
                  <a:srgbClr val="FFC000"/>
                </a:solidFill>
              </a:rPr>
            </a:br>
            <a:r>
              <a:rPr lang="ru-RU" sz="2000" dirty="0" smtClean="0"/>
              <a:t> - </a:t>
            </a:r>
            <a:r>
              <a:rPr lang="ru-RU" sz="2000" dirty="0" smtClean="0">
                <a:solidFill>
                  <a:srgbClr val="92D050"/>
                </a:solidFill>
              </a:rPr>
              <a:t>целенаправленно координируется деятельность школ, организаций по охране, рациональному использованию и изучению окружающей среды;</a:t>
            </a:r>
            <a:br>
              <a:rPr lang="ru-RU" sz="2000" dirty="0" smtClean="0">
                <a:solidFill>
                  <a:srgbClr val="92D050"/>
                </a:solidFill>
              </a:rPr>
            </a:br>
            <a:r>
              <a:rPr lang="ru-RU" sz="2000" dirty="0" smtClean="0">
                <a:solidFill>
                  <a:srgbClr val="92D050"/>
                </a:solidFill>
              </a:rPr>
              <a:t> - классно-урочные сочетаются с внеурочной деятельностью учащихся в природной среде;</a:t>
            </a:r>
            <a:br>
              <a:rPr lang="ru-RU" sz="2000" dirty="0" smtClean="0">
                <a:solidFill>
                  <a:srgbClr val="92D050"/>
                </a:solidFill>
              </a:rPr>
            </a:br>
            <a:r>
              <a:rPr lang="ru-RU" sz="2000" dirty="0" smtClean="0">
                <a:solidFill>
                  <a:srgbClr val="92D050"/>
                </a:solidFill>
              </a:rPr>
              <a:t> - наряду с развитием традиционных используются новые формы экологического образования и воспитания: кинолектории по охране природы, ролевые и  ситуационные игры, общешкольные советы по охране природы, экологические практикумы;</a:t>
            </a:r>
            <a:br>
              <a:rPr lang="ru-RU" sz="2000" dirty="0" smtClean="0">
                <a:solidFill>
                  <a:srgbClr val="92D050"/>
                </a:solidFill>
              </a:rPr>
            </a:br>
            <a:r>
              <a:rPr lang="ru-RU" sz="2000" dirty="0" smtClean="0">
                <a:solidFill>
                  <a:srgbClr val="92D050"/>
                </a:solidFill>
              </a:rPr>
              <a:t> - в экологическом воспитании и образовании учащихся возникает значительность средств массовой информации (печати, радио, телевидение), этот процесс становится педагогически уравновешенным.</a:t>
            </a:r>
            <a:br>
              <a:rPr lang="ru-RU" sz="2000" dirty="0" smtClean="0">
                <a:solidFill>
                  <a:srgbClr val="92D050"/>
                </a:solidFill>
              </a:rPr>
            </a:br>
            <a:endParaRPr lang="ru-RU" sz="20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642918"/>
            <a:ext cx="7643866" cy="1643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" pitchFamily="34" charset="0"/>
              <a:ea typeface="Times New Roman" pitchFamily="18" charset="0"/>
              <a:cs typeface="Courier New" pitchFamily="49" charset="0"/>
            </a:endParaRPr>
          </a:p>
          <a:p>
            <a:pPr algn="ctr"/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latin typeface="Andale Mono" pitchFamily="49" charset="0"/>
                <a:ea typeface="Times New Roman" pitchFamily="18" charset="0"/>
                <a:cs typeface="Courier New" pitchFamily="49" charset="0"/>
              </a:rPr>
              <a:t>формы экологического воспитания: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/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</a:br>
            <a:endParaRPr lang="ru-RU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Пятиугольник 5"/>
          <p:cNvSpPr/>
          <p:nvPr/>
        </p:nvSpPr>
        <p:spPr>
          <a:xfrm rot="16200000">
            <a:off x="6107917" y="3679033"/>
            <a:ext cx="2357454" cy="171451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индивидуальные</a:t>
            </a:r>
            <a:endParaRPr lang="ru-RU" sz="1600" dirty="0">
              <a:solidFill>
                <a:srgbClr val="92D050"/>
              </a:solidFill>
            </a:endParaRPr>
          </a:p>
        </p:txBody>
      </p:sp>
      <p:sp>
        <p:nvSpPr>
          <p:cNvPr id="7" name="Пятиугольник 6"/>
          <p:cNvSpPr/>
          <p:nvPr/>
        </p:nvSpPr>
        <p:spPr>
          <a:xfrm rot="16200000">
            <a:off x="607191" y="3750471"/>
            <a:ext cx="2357454" cy="171451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массовые</a:t>
            </a:r>
            <a:endParaRPr lang="ru-RU" sz="2800" dirty="0">
              <a:solidFill>
                <a:srgbClr val="92D050"/>
              </a:solidFill>
            </a:endParaRPr>
          </a:p>
        </p:txBody>
      </p:sp>
      <p:sp>
        <p:nvSpPr>
          <p:cNvPr id="9" name="Пятиугольник 8"/>
          <p:cNvSpPr/>
          <p:nvPr/>
        </p:nvSpPr>
        <p:spPr>
          <a:xfrm rot="16200000">
            <a:off x="3321835" y="3679033"/>
            <a:ext cx="2357454" cy="171451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груп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повы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Times New Roman" pitchFamily="18" charset="0"/>
                <a:cs typeface="Courier New" pitchFamily="49" charset="0"/>
              </a:rPr>
              <a:t>е</a:t>
            </a:r>
            <a:endParaRPr lang="ru-RU" sz="2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1357298"/>
            <a:ext cx="842968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Andale Mono" pitchFamily="49" charset="0"/>
              </a:rPr>
              <a:t>К массовым формам относится </a:t>
            </a:r>
            <a:r>
              <a:rPr lang="ru-RU" sz="36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ndale Mono" pitchFamily="49" charset="0"/>
              </a:rPr>
              <a:t>:</a:t>
            </a:r>
          </a:p>
          <a:p>
            <a:pPr algn="ctr"/>
            <a:endParaRPr lang="ru-RU" sz="36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ndale Mono" pitchFamily="49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Arial Black" pitchFamily="34" charset="0"/>
              </a:rPr>
              <a:t>работа </a:t>
            </a:r>
            <a:r>
              <a:rPr lang="ru-RU" sz="2000" dirty="0">
                <a:latin typeface="Arial Black" pitchFamily="34" charset="0"/>
              </a:rPr>
              <a:t>учащихся по благоустройству </a:t>
            </a:r>
            <a:r>
              <a:rPr lang="ru-RU" sz="2000" dirty="0" smtClean="0">
                <a:latin typeface="Arial Black" pitchFamily="34" charset="0"/>
              </a:rPr>
              <a:t>и</a:t>
            </a:r>
          </a:p>
          <a:p>
            <a:pPr algn="just"/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>
                <a:latin typeface="Arial Black" pitchFamily="34" charset="0"/>
              </a:rPr>
              <a:t>озеленению помещений и территории школы</a:t>
            </a:r>
            <a:r>
              <a:rPr lang="ru-RU" sz="2000" dirty="0" smtClean="0">
                <a:latin typeface="Arial Black" pitchFamily="34" charset="0"/>
              </a:rPr>
              <a:t>,</a:t>
            </a:r>
          </a:p>
          <a:p>
            <a:pPr algn="just"/>
            <a:endParaRPr lang="ru-RU" sz="2000" dirty="0" smtClean="0">
              <a:latin typeface="Arial Black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>
                <a:latin typeface="Arial Black" pitchFamily="34" charset="0"/>
              </a:rPr>
              <a:t>массовые природоохранные компании и праздники; </a:t>
            </a:r>
            <a:endParaRPr lang="ru-RU" sz="2000" dirty="0" smtClean="0">
              <a:latin typeface="Arial Black" pitchFamily="34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 smtClean="0">
              <a:latin typeface="Arial Black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Arial Black" pitchFamily="34" charset="0"/>
              </a:rPr>
              <a:t>конференции;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 smtClean="0">
              <a:latin typeface="Arial Black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>
                <a:latin typeface="Arial Black" pitchFamily="34" charset="0"/>
              </a:rPr>
              <a:t>экологические фестивали</a:t>
            </a:r>
            <a:r>
              <a:rPr lang="ru-RU" sz="2000" dirty="0" smtClean="0">
                <a:latin typeface="Arial Black" pitchFamily="34" charset="0"/>
              </a:rPr>
              <a:t>,;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 smtClean="0">
              <a:latin typeface="Arial Black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Arial Black" pitchFamily="34" charset="0"/>
              </a:rPr>
              <a:t>ролевые игры; 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 smtClean="0">
              <a:latin typeface="Arial Black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Arial Black" pitchFamily="34" charset="0"/>
              </a:rPr>
              <a:t>работы </a:t>
            </a:r>
            <a:r>
              <a:rPr lang="ru-RU" sz="2000" dirty="0">
                <a:latin typeface="Arial Black" pitchFamily="34" charset="0"/>
              </a:rPr>
              <a:t>на пришкольном участке.</a:t>
            </a:r>
          </a:p>
          <a:p>
            <a:endParaRPr lang="ru-RU" sz="1600" dirty="0"/>
          </a:p>
        </p:txBody>
      </p:sp>
      <p:pic>
        <p:nvPicPr>
          <p:cNvPr id="4098" name="Picture 2" descr="C:\Documents and Settings\User\Мои документы\Мои рисунки\Рисунок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3876976"/>
            <a:ext cx="2436757" cy="27667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7" y="1285860"/>
            <a:ext cx="83582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Andale Mono" pitchFamily="49" charset="0"/>
              </a:rPr>
              <a:t>К групповым </a:t>
            </a:r>
            <a:r>
              <a:rPr lang="ru-RU" sz="36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ndale Mono" pitchFamily="49" charset="0"/>
              </a:rPr>
              <a:t>относятся:</a:t>
            </a:r>
          </a:p>
          <a:p>
            <a:endParaRPr lang="ru-RU" sz="3600" dirty="0" smtClean="0">
              <a:solidFill>
                <a:schemeClr val="bg2">
                  <a:lumMod val="60000"/>
                  <a:lumOff val="40000"/>
                </a:schemeClr>
              </a:solidFill>
              <a:latin typeface="Andale Mono" pitchFamily="49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>
                <a:latin typeface="Arial Black" pitchFamily="34" charset="0"/>
              </a:rPr>
              <a:t>клубные, секционные занятия юных друзей природы; </a:t>
            </a: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Arial Black" pitchFamily="34" charset="0"/>
              </a:rPr>
              <a:t>факультативы </a:t>
            </a:r>
            <a:r>
              <a:rPr lang="ru-RU" dirty="0">
                <a:latin typeface="Arial Black" pitchFamily="34" charset="0"/>
              </a:rPr>
              <a:t>по охране природы и основам экологии; </a:t>
            </a: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Arial Black" pitchFamily="34" charset="0"/>
              </a:rPr>
              <a:t>кинолектории</a:t>
            </a:r>
            <a:r>
              <a:rPr lang="ru-RU" dirty="0">
                <a:latin typeface="Arial Black" pitchFamily="34" charset="0"/>
              </a:rPr>
              <a:t>; </a:t>
            </a: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Arial Black" pitchFamily="34" charset="0"/>
              </a:rPr>
              <a:t>экскурсии</a:t>
            </a:r>
            <a:r>
              <a:rPr lang="ru-RU" dirty="0">
                <a:latin typeface="Arial Black" pitchFamily="34" charset="0"/>
              </a:rPr>
              <a:t>; </a:t>
            </a: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Arial Black" pitchFamily="34" charset="0"/>
              </a:rPr>
              <a:t>туристические </a:t>
            </a:r>
            <a:r>
              <a:rPr lang="ru-RU" dirty="0">
                <a:latin typeface="Arial Black" pitchFamily="34" charset="0"/>
              </a:rPr>
              <a:t>походы по изучению природы</a:t>
            </a:r>
            <a:r>
              <a:rPr lang="ru-RU" dirty="0" smtClean="0">
                <a:latin typeface="Arial Black" pitchFamily="34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>
                <a:latin typeface="Arial Black" pitchFamily="34" charset="0"/>
              </a:rPr>
              <a:t>экологический практикум.</a:t>
            </a:r>
          </a:p>
          <a:p>
            <a:endParaRPr lang="ru-RU" dirty="0"/>
          </a:p>
        </p:txBody>
      </p:sp>
      <p:pic>
        <p:nvPicPr>
          <p:cNvPr id="3" name="Рисунок 2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6" y="4429132"/>
            <a:ext cx="2071702" cy="21304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728" y="1285860"/>
            <a:ext cx="639546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ndale Mono" pitchFamily="49" charset="0"/>
              </a:rPr>
              <a:t>Индивидуальные </a:t>
            </a:r>
            <a:r>
              <a:rPr lang="ru-RU" sz="36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Andale Mono" pitchFamily="49" charset="0"/>
              </a:rPr>
              <a:t>формы:</a:t>
            </a:r>
          </a:p>
          <a:p>
            <a:pPr algn="ctr"/>
            <a:endParaRPr lang="ru-RU" sz="3600" b="1" dirty="0" smtClean="0">
              <a:latin typeface="Andale Mono" pitchFamily="49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Arial Black" pitchFamily="34" charset="0"/>
              </a:rPr>
              <a:t> подготовка </a:t>
            </a:r>
            <a:r>
              <a:rPr lang="ru-RU" dirty="0">
                <a:latin typeface="Arial Black" pitchFamily="34" charset="0"/>
              </a:rPr>
              <a:t>докладов, бесед, </a:t>
            </a:r>
            <a:r>
              <a:rPr lang="ru-RU" dirty="0" smtClean="0">
                <a:latin typeface="Arial Black" pitchFamily="34" charset="0"/>
              </a:rPr>
              <a:t>лекций;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>
                <a:latin typeface="Arial Black" pitchFamily="34" charset="0"/>
              </a:rPr>
              <a:t>наблюдения за животными и растениями; </a:t>
            </a: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Arial Black" pitchFamily="34" charset="0"/>
              </a:rPr>
              <a:t>изготовление </a:t>
            </a:r>
            <a:r>
              <a:rPr lang="ru-RU" dirty="0">
                <a:latin typeface="Arial Black" pitchFamily="34" charset="0"/>
              </a:rPr>
              <a:t>поделок, фотографирование</a:t>
            </a:r>
            <a:r>
              <a:rPr lang="ru-RU" dirty="0" smtClean="0">
                <a:latin typeface="Arial Black" pitchFamily="34" charset="0"/>
              </a:rPr>
              <a:t>,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>
                <a:latin typeface="Arial Black" pitchFamily="34" charset="0"/>
              </a:rPr>
              <a:t>рисование, лепка.</a:t>
            </a:r>
          </a:p>
          <a:p>
            <a:endParaRPr lang="ru-RU" dirty="0"/>
          </a:p>
        </p:txBody>
      </p:sp>
      <p:pic>
        <p:nvPicPr>
          <p:cNvPr id="3" name="Рисунок 2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4500570"/>
            <a:ext cx="2082924" cy="1798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1" y="428604"/>
            <a:ext cx="850112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К</a:t>
            </a:r>
            <a:r>
              <a:rPr lang="ru-RU" sz="2400" b="1" dirty="0" smtClean="0">
                <a:solidFill>
                  <a:schemeClr val="accent2"/>
                </a:solidFill>
              </a:rPr>
              <a:t>ритериями </a:t>
            </a:r>
            <a:r>
              <a:rPr lang="ru-RU" sz="2400" b="1" dirty="0">
                <a:solidFill>
                  <a:schemeClr val="accent2"/>
                </a:solidFill>
              </a:rPr>
              <a:t>эффективности </a:t>
            </a:r>
            <a:r>
              <a:rPr lang="ru-RU" sz="2400" b="1" dirty="0" smtClean="0">
                <a:solidFill>
                  <a:schemeClr val="accent2"/>
                </a:solidFill>
              </a:rPr>
              <a:t>массовых </a:t>
            </a:r>
            <a:r>
              <a:rPr lang="ru-RU" sz="2400" b="1" dirty="0">
                <a:solidFill>
                  <a:schemeClr val="accent2"/>
                </a:solidFill>
              </a:rPr>
              <a:t>форм </a:t>
            </a:r>
            <a:r>
              <a:rPr lang="ru-RU" sz="2400" b="1" dirty="0" smtClean="0">
                <a:solidFill>
                  <a:schemeClr val="accent2"/>
                </a:solidFill>
              </a:rPr>
              <a:t> является </a:t>
            </a:r>
          </a:p>
          <a:p>
            <a:r>
              <a:rPr lang="ru-RU" dirty="0" smtClean="0"/>
              <a:t>широкое </a:t>
            </a:r>
            <a:r>
              <a:rPr lang="ru-RU" dirty="0"/>
              <a:t>участие </a:t>
            </a:r>
            <a:r>
              <a:rPr lang="ru-RU" dirty="0" smtClean="0"/>
              <a:t>школьников в </a:t>
            </a:r>
            <a:r>
              <a:rPr lang="ru-RU" dirty="0"/>
              <a:t>природоохранной деятельности, </a:t>
            </a:r>
            <a:endParaRPr lang="ru-RU" dirty="0" smtClean="0"/>
          </a:p>
          <a:p>
            <a:r>
              <a:rPr lang="ru-RU" dirty="0" smtClean="0"/>
              <a:t>дисциплина </a:t>
            </a:r>
            <a:r>
              <a:rPr lang="ru-RU" dirty="0"/>
              <a:t>и </a:t>
            </a:r>
            <a:r>
              <a:rPr lang="ru-RU" dirty="0" smtClean="0"/>
              <a:t>порядок, степень </a:t>
            </a:r>
            <a:r>
              <a:rPr lang="ru-RU" dirty="0"/>
              <a:t>активности. </a:t>
            </a:r>
            <a:r>
              <a:rPr lang="ru-RU" dirty="0" smtClean="0"/>
              <a:t>Их </a:t>
            </a:r>
            <a:r>
              <a:rPr lang="ru-RU" dirty="0"/>
              <a:t>можно выявить путем систематических наблюдений, накопления материала.</a:t>
            </a:r>
          </a:p>
          <a:p>
            <a:r>
              <a:rPr lang="ru-RU" dirty="0"/>
              <a:t>  </a:t>
            </a:r>
            <a:endParaRPr lang="ru-RU" dirty="0" smtClean="0"/>
          </a:p>
          <a:p>
            <a:r>
              <a:rPr lang="ru-RU" sz="2400" b="1" dirty="0" smtClean="0">
                <a:solidFill>
                  <a:schemeClr val="accent2"/>
                </a:solidFill>
              </a:rPr>
              <a:t>Критерий </a:t>
            </a:r>
            <a:r>
              <a:rPr lang="ru-RU" sz="2400" b="1" dirty="0">
                <a:solidFill>
                  <a:schemeClr val="accent2"/>
                </a:solidFill>
              </a:rPr>
              <a:t>эффективности групповых форм </a:t>
            </a:r>
            <a:r>
              <a:rPr lang="ru-RU" sz="2400" b="1" dirty="0" smtClean="0">
                <a:solidFill>
                  <a:schemeClr val="accent2"/>
                </a:solidFill>
              </a:rPr>
              <a:t>является</a:t>
            </a:r>
          </a:p>
          <a:p>
            <a:r>
              <a:rPr lang="ru-RU" dirty="0" smtClean="0"/>
              <a:t>стабильность </a:t>
            </a:r>
            <a:r>
              <a:rPr lang="ru-RU" dirty="0"/>
              <a:t>состава клуба, кружка, секции,  </a:t>
            </a:r>
            <a:r>
              <a:rPr lang="ru-RU" dirty="0" smtClean="0"/>
              <a:t>достижение </a:t>
            </a:r>
            <a:r>
              <a:rPr lang="ru-RU" dirty="0"/>
              <a:t>коллективных успехов</a:t>
            </a:r>
            <a:r>
              <a:rPr lang="ru-RU" dirty="0" smtClean="0"/>
              <a:t>. </a:t>
            </a:r>
            <a:r>
              <a:rPr lang="ru-RU" dirty="0"/>
              <a:t>Здесь многое определяет содержание и методика </a:t>
            </a:r>
            <a:r>
              <a:rPr lang="ru-RU" dirty="0" smtClean="0"/>
              <a:t>занятий; важен </a:t>
            </a:r>
            <a:r>
              <a:rPr lang="ru-RU" dirty="0"/>
              <a:t>при этом и успех коллектива, </a:t>
            </a:r>
            <a:r>
              <a:rPr lang="ru-RU" dirty="0" smtClean="0"/>
              <a:t>общественное </a:t>
            </a:r>
            <a:r>
              <a:rPr lang="ru-RU" dirty="0"/>
              <a:t>признание его заслуг окружающими. </a:t>
            </a:r>
            <a:endParaRPr lang="ru-RU" dirty="0" smtClean="0"/>
          </a:p>
          <a:p>
            <a:r>
              <a:rPr lang="ru-RU" dirty="0" smtClean="0"/>
              <a:t>Сознание </a:t>
            </a:r>
            <a:r>
              <a:rPr lang="ru-RU" dirty="0"/>
              <a:t>и чувство причастности к делам такого коллектива, </a:t>
            </a:r>
            <a:r>
              <a:rPr lang="ru-RU" dirty="0" smtClean="0"/>
              <a:t>даже </a:t>
            </a:r>
            <a:r>
              <a:rPr lang="ru-RU" dirty="0"/>
              <a:t>если личные результаты скромны, </a:t>
            </a:r>
            <a:r>
              <a:rPr lang="ru-RU" dirty="0" smtClean="0"/>
              <a:t>заставляет </a:t>
            </a:r>
            <a:r>
              <a:rPr lang="ru-RU" dirty="0"/>
              <a:t>все членов сохранять верность ему долгие годы.</a:t>
            </a:r>
          </a:p>
          <a:p>
            <a:endParaRPr lang="ru-RU" sz="2000" b="1" dirty="0">
              <a:solidFill>
                <a:schemeClr val="accent2"/>
              </a:solidFill>
            </a:endParaRPr>
          </a:p>
          <a:p>
            <a:r>
              <a:rPr lang="ru-RU" sz="2000" b="1" dirty="0" smtClean="0">
                <a:solidFill>
                  <a:schemeClr val="accent2"/>
                </a:solidFill>
              </a:rPr>
              <a:t>Критерии эффективности </a:t>
            </a:r>
            <a:r>
              <a:rPr lang="ru-RU" sz="2000" b="1" dirty="0">
                <a:solidFill>
                  <a:schemeClr val="accent2"/>
                </a:solidFill>
              </a:rPr>
              <a:t>индивидуальных </a:t>
            </a:r>
            <a:r>
              <a:rPr lang="ru-RU" sz="2000" b="1" dirty="0" smtClean="0">
                <a:solidFill>
                  <a:schemeClr val="accent2"/>
                </a:solidFill>
              </a:rPr>
              <a:t>форм  является</a:t>
            </a:r>
          </a:p>
          <a:p>
            <a:r>
              <a:rPr lang="ru-RU" dirty="0" smtClean="0"/>
              <a:t>повышение </a:t>
            </a:r>
            <a:r>
              <a:rPr lang="ru-RU" dirty="0"/>
              <a:t>интереса учащихся к изучению </a:t>
            </a:r>
            <a:endParaRPr lang="ru-RU" dirty="0" smtClean="0"/>
          </a:p>
          <a:p>
            <a:r>
              <a:rPr lang="ru-RU" dirty="0" smtClean="0"/>
              <a:t>биологических </a:t>
            </a:r>
            <a:r>
              <a:rPr lang="ru-RU" dirty="0"/>
              <a:t>дисциплин и охране </a:t>
            </a:r>
            <a:r>
              <a:rPr lang="ru-RU" dirty="0" smtClean="0"/>
              <a:t>природы</a:t>
            </a:r>
          </a:p>
          <a:p>
            <a:r>
              <a:rPr lang="ru-RU" dirty="0" smtClean="0"/>
              <a:t> </a:t>
            </a:r>
            <a:r>
              <a:rPr lang="ru-RU" dirty="0"/>
              <a:t>целенаправленное использование знаний и умений </a:t>
            </a:r>
            <a:endParaRPr lang="ru-RU" dirty="0" smtClean="0"/>
          </a:p>
          <a:p>
            <a:r>
              <a:rPr lang="ru-RU" dirty="0" smtClean="0"/>
              <a:t>природоохранной </a:t>
            </a:r>
            <a:r>
              <a:rPr lang="ru-RU" dirty="0"/>
              <a:t>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500042"/>
            <a:ext cx="878687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Arial Black" pitchFamily="34" charset="0"/>
              </a:rPr>
              <a:t>Необходимым условием является сознательное изменение учителем своего поведения, умелое сочетание функций  </a:t>
            </a:r>
            <a:endParaRPr lang="ru-RU" sz="2000" dirty="0" smtClean="0">
              <a:latin typeface="Arial Black" pitchFamily="34" charset="0"/>
            </a:endParaRPr>
          </a:p>
          <a:p>
            <a:pPr algn="ctr"/>
            <a:r>
              <a:rPr lang="ru-RU" sz="3600" b="1" dirty="0" smtClean="0">
                <a:solidFill>
                  <a:schemeClr val="accent2"/>
                </a:solidFill>
                <a:latin typeface="Arial Black" pitchFamily="34" charset="0"/>
              </a:rPr>
              <a:t>инструктора, </a:t>
            </a:r>
            <a:r>
              <a:rPr lang="ru-RU" sz="3600" b="1" dirty="0">
                <a:solidFill>
                  <a:schemeClr val="accent2"/>
                </a:solidFill>
                <a:latin typeface="Arial Black" pitchFamily="34" charset="0"/>
              </a:rPr>
              <a:t>советника, </a:t>
            </a:r>
            <a:endParaRPr lang="ru-RU" sz="3600" b="1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/>
            <a:r>
              <a:rPr lang="ru-RU" sz="3600" b="1" dirty="0" smtClean="0">
                <a:solidFill>
                  <a:schemeClr val="accent2"/>
                </a:solidFill>
                <a:latin typeface="Arial Black" pitchFamily="34" charset="0"/>
              </a:rPr>
              <a:t>образца, наблюдателя</a:t>
            </a:r>
            <a:r>
              <a:rPr lang="ru-RU" sz="3600" b="1" dirty="0">
                <a:solidFill>
                  <a:schemeClr val="accent2"/>
                </a:solidFill>
                <a:latin typeface="Arial Black" pitchFamily="34" charset="0"/>
              </a:rPr>
              <a:t>, </a:t>
            </a:r>
            <a:endParaRPr lang="ru-RU" sz="3600" b="1" dirty="0" smtClean="0">
              <a:solidFill>
                <a:schemeClr val="accent2"/>
              </a:solidFill>
              <a:latin typeface="Arial Black" pitchFamily="34" charset="0"/>
            </a:endParaRPr>
          </a:p>
          <a:p>
            <a:pPr algn="ctr"/>
            <a:r>
              <a:rPr lang="ru-RU" sz="3600" b="1" dirty="0" err="1" smtClean="0">
                <a:solidFill>
                  <a:schemeClr val="accent2"/>
                </a:solidFill>
                <a:latin typeface="Arial Black" pitchFamily="34" charset="0"/>
              </a:rPr>
              <a:t>фасилитатора</a:t>
            </a:r>
            <a:r>
              <a:rPr lang="ru-RU" sz="3600" b="1" dirty="0" smtClean="0">
                <a:solidFill>
                  <a:schemeClr val="accent2"/>
                </a:solidFill>
                <a:latin typeface="Arial Black" pitchFamily="34" charset="0"/>
              </a:rPr>
              <a:t> и </a:t>
            </a:r>
            <a:r>
              <a:rPr lang="ru-RU" sz="3600" b="1" dirty="0">
                <a:solidFill>
                  <a:schemeClr val="accent2"/>
                </a:solidFill>
                <a:latin typeface="Arial Black" pitchFamily="34" charset="0"/>
              </a:rPr>
              <a:t>партнёра</a:t>
            </a:r>
            <a:r>
              <a:rPr lang="ru-RU" sz="3600" b="1" dirty="0">
                <a:latin typeface="Arial Black" pitchFamily="34" charset="0"/>
              </a:rPr>
              <a:t> </a:t>
            </a:r>
            <a:endParaRPr lang="ru-RU" sz="3600" b="1" dirty="0" smtClean="0">
              <a:latin typeface="Arial Black" pitchFamily="34" charset="0"/>
            </a:endParaRPr>
          </a:p>
          <a:p>
            <a:endParaRPr lang="ru-RU" dirty="0">
              <a:latin typeface="Arial Black" pitchFamily="34" charset="0"/>
            </a:endParaRPr>
          </a:p>
        </p:txBody>
      </p:sp>
      <p:pic>
        <p:nvPicPr>
          <p:cNvPr id="3" name="Picture 5" descr="E:\Документы\Моя\АНИМАШКИ\skola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3571876"/>
            <a:ext cx="2743206" cy="25146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магнитный диск 3"/>
          <p:cNvSpPr/>
          <p:nvPr/>
        </p:nvSpPr>
        <p:spPr>
          <a:xfrm>
            <a:off x="357158" y="428604"/>
            <a:ext cx="2786082" cy="192882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FFFF00"/>
                </a:solidFill>
                <a:latin typeface="Arial Black" pitchFamily="34" charset="0"/>
              </a:rPr>
              <a:t>Учитель </a:t>
            </a:r>
            <a:r>
              <a:rPr lang="ru-RU" sz="1600" dirty="0" smtClean="0">
                <a:solidFill>
                  <a:srgbClr val="FFFF00"/>
                </a:solidFill>
                <a:latin typeface="Arial Black" pitchFamily="34" charset="0"/>
              </a:rPr>
              <a:t>- инструктор </a:t>
            </a:r>
            <a:r>
              <a:rPr lang="ru-RU" sz="1400" dirty="0"/>
              <a:t>даёт установку на выполнение задания и все исчерпывающие объяснения, организует работу в малых группах.</a:t>
            </a:r>
          </a:p>
        </p:txBody>
      </p:sp>
      <p:sp>
        <p:nvSpPr>
          <p:cNvPr id="5" name="Блок-схема: магнитный диск 4"/>
          <p:cNvSpPr/>
          <p:nvPr/>
        </p:nvSpPr>
        <p:spPr>
          <a:xfrm>
            <a:off x="428596" y="2571744"/>
            <a:ext cx="2714644" cy="178595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FFFF00"/>
                </a:solidFill>
                <a:latin typeface="Arial Black" pitchFamily="34" charset="0"/>
              </a:rPr>
              <a:t>Учитель </a:t>
            </a:r>
            <a:r>
              <a:rPr lang="ru-RU" sz="1600" dirty="0" smtClean="0">
                <a:solidFill>
                  <a:srgbClr val="FFFF00"/>
                </a:solidFill>
                <a:latin typeface="Arial Black" pitchFamily="34" charset="0"/>
              </a:rPr>
              <a:t>- образец </a:t>
            </a:r>
          </a:p>
          <a:p>
            <a:pPr algn="ctr"/>
            <a:r>
              <a:rPr lang="ru-RU" sz="1200" dirty="0" smtClean="0"/>
              <a:t>в </a:t>
            </a:r>
            <a:r>
              <a:rPr lang="ru-RU" sz="1200" dirty="0"/>
              <a:t>процессе проведения занятий задаёт эмоциональный тон всему уроку, показывает образцы поведения, отношений, выбора и принятия решений при выполнении заданий, но не является при этом «подсказчиком».</a:t>
            </a:r>
          </a:p>
        </p:txBody>
      </p:sp>
      <p:sp>
        <p:nvSpPr>
          <p:cNvPr id="6" name="Блок-схема: магнитный диск 5"/>
          <p:cNvSpPr/>
          <p:nvPr/>
        </p:nvSpPr>
        <p:spPr>
          <a:xfrm>
            <a:off x="571472" y="4857760"/>
            <a:ext cx="2714644" cy="171451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Функция </a:t>
            </a:r>
            <a:r>
              <a:rPr lang="ru-RU" sz="1600" dirty="0" smtClean="0">
                <a:solidFill>
                  <a:srgbClr val="FFFF00"/>
                </a:solidFill>
                <a:latin typeface="Arial Black" pitchFamily="34" charset="0"/>
              </a:rPr>
              <a:t>учителя -</a:t>
            </a:r>
            <a:r>
              <a:rPr lang="ru-RU" sz="1600" dirty="0" err="1">
                <a:solidFill>
                  <a:srgbClr val="FFFF00"/>
                </a:solidFill>
                <a:latin typeface="Arial Black" pitchFamily="34" charset="0"/>
              </a:rPr>
              <a:t>фасилитатора</a:t>
            </a:r>
            <a:r>
              <a:rPr lang="ru-RU" sz="1200" dirty="0"/>
              <a:t> состоит в том, чтобы способствовать формированию представления ребёнка о самом себе, дать ему почувствовать себя увереннее, безопаснее, повысить его самооценку.</a:t>
            </a:r>
          </a:p>
        </p:txBody>
      </p:sp>
      <p:sp>
        <p:nvSpPr>
          <p:cNvPr id="7" name="Блок-схема: магнитный диск 6"/>
          <p:cNvSpPr/>
          <p:nvPr/>
        </p:nvSpPr>
        <p:spPr>
          <a:xfrm>
            <a:off x="5500694" y="2643182"/>
            <a:ext cx="3286148" cy="178595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FFFF00"/>
                </a:solidFill>
                <a:latin typeface="Arial Black" pitchFamily="34" charset="0"/>
              </a:rPr>
              <a:t>Учитель-наблюдатель</a:t>
            </a:r>
            <a:r>
              <a:rPr lang="ru-RU" sz="1200" dirty="0"/>
              <a:t>, </a:t>
            </a:r>
            <a:endParaRPr lang="ru-RU" sz="1200" dirty="0" smtClean="0"/>
          </a:p>
          <a:p>
            <a:pPr algn="ctr"/>
            <a:r>
              <a:rPr lang="ru-RU" sz="1200" dirty="0" smtClean="0"/>
              <a:t>для </a:t>
            </a:r>
            <a:r>
              <a:rPr lang="ru-RU" sz="1200" dirty="0"/>
              <a:t>которого очень важна педагогическая наблюдательность и рефлексия, после выполнения учащимися задания организует обсуждение изученной темы.</a:t>
            </a:r>
          </a:p>
        </p:txBody>
      </p:sp>
      <p:sp>
        <p:nvSpPr>
          <p:cNvPr id="8" name="Блок-схема: магнитный диск 7"/>
          <p:cNvSpPr/>
          <p:nvPr/>
        </p:nvSpPr>
        <p:spPr>
          <a:xfrm>
            <a:off x="5500694" y="428604"/>
            <a:ext cx="3071834" cy="178595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FF00"/>
                </a:solidFill>
                <a:latin typeface="Arial Black" pitchFamily="34" charset="0"/>
              </a:rPr>
              <a:t>Учитель - </a:t>
            </a:r>
            <a:r>
              <a:rPr lang="ru-RU" sz="1600" dirty="0">
                <a:solidFill>
                  <a:srgbClr val="FFFF00"/>
                </a:solidFill>
                <a:latin typeface="Arial Black" pitchFamily="34" charset="0"/>
              </a:rPr>
              <a:t>советник </a:t>
            </a:r>
            <a:r>
              <a:rPr lang="ru-RU" sz="1400" dirty="0"/>
              <a:t>переводит в учебные задачи сложные или неоднозначные ситуации, но не принимает решения и не даёт готовых ответов. </a:t>
            </a:r>
          </a:p>
        </p:txBody>
      </p:sp>
      <p:sp>
        <p:nvSpPr>
          <p:cNvPr id="9" name="Блок-схема: магнитный диск 8"/>
          <p:cNvSpPr/>
          <p:nvPr/>
        </p:nvSpPr>
        <p:spPr>
          <a:xfrm>
            <a:off x="5572132" y="4857760"/>
            <a:ext cx="3286148" cy="171451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FFFF00"/>
                </a:solidFill>
                <a:latin typeface="Arial Black" pitchFamily="34" charset="0"/>
              </a:rPr>
              <a:t>Учитель - партнёр </a:t>
            </a:r>
            <a:endParaRPr lang="ru-RU" sz="1600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algn="ctr"/>
            <a:r>
              <a:rPr lang="ru-RU" sz="1400" dirty="0" smtClean="0"/>
              <a:t>понимает </a:t>
            </a:r>
            <a:r>
              <a:rPr lang="ru-RU" sz="1400" dirty="0"/>
              <a:t>личностный смысл высказываний и поведения ребёнка и поэтому готов к принятию его инициатив и к организации помощи в их выполнении на основе взаимоконтроля и взаимопомощи в детском обществе. </a:t>
            </a:r>
          </a:p>
          <a:p>
            <a:pPr algn="ctr"/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290"/>
            <a:ext cx="4157129" cy="322801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2844" y="3500438"/>
            <a:ext cx="871543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Up">
              <a:avLst/>
            </a:prstTxWarp>
            <a:spAutoFit/>
            <a:scene3d>
              <a:camera prst="perspectiveContrastingLeftFacing"/>
              <a:lightRig rig="brightRoom" dir="t"/>
            </a:scene3d>
            <a:sp3d extrusionH="57150" contourW="6350" prstMaterial="plastic">
              <a:bevelT w="20320" h="20320" prst="slop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 ЗА ВНИМАНИЕ</a:t>
            </a: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</TotalTime>
  <Words>521</Words>
  <Application>Microsoft Office PowerPoint</Application>
  <PresentationFormat>Экран (4:3)</PresentationFormat>
  <Paragraphs>85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Слайд 1</vt:lpstr>
      <vt:lpstr>Слайд 2</vt:lpstr>
      <vt:lpstr>Основная цель  экологического воспитания:  научить ребенка развивать свои знания законов живой природы, понимание сущности взаимоотношений живых организмов с окружающей средой и формирование умений управлять физическим и психическим состоянием.</vt:lpstr>
      <vt:lpstr>Образовательные и  воспитательные задачи:  - углубить и расширить экологические знания;   - привить начальные экологические навыки и умения – поведенческие, познавательные, преобразовательные,  - развить познавательную, творческую, общественную активность школьников в ходе экологической деятельности;   - сформировать (воспитать) чувства бережного отношения к природе. </vt:lpstr>
      <vt:lpstr>Слайд 5</vt:lpstr>
      <vt:lpstr>Тенденции развития экологического воспитания школьников:  - целенаправленно координируется деятельность школ, организаций по охране, рациональному использованию и изучению окружающей среды;  - классно-урочные сочетаются с внеурочной деятельностью учащихся в природной среде;  - наряду с развитием традиционных используются новые формы экологического образования и воспитания: кинолектории по охране природы, ролевые и  ситуационные игры, общешкольные советы по охране природы, экологические практикумы;  - в экологическом воспитании и образовании учащихся возникает значительность средств массовой информации (печати, радио, телевидение), этот процесс становится педагогически уравновешенным.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24</cp:revision>
  <dcterms:created xsi:type="dcterms:W3CDTF">2012-02-18T12:44:00Z</dcterms:created>
  <dcterms:modified xsi:type="dcterms:W3CDTF">2012-02-20T13:23:39Z</dcterms:modified>
</cp:coreProperties>
</file>