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5.jpg" ContentType="image/jpeg"/>
  <Override PartName="/ppt/media/image16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9" r:id="rId2"/>
    <p:sldId id="256" r:id="rId3"/>
    <p:sldId id="261" r:id="rId4"/>
    <p:sldId id="257" r:id="rId5"/>
    <p:sldId id="263" r:id="rId6"/>
    <p:sldId id="260" r:id="rId7"/>
    <p:sldId id="262" r:id="rId8"/>
    <p:sldId id="264" r:id="rId9"/>
    <p:sldId id="265" r:id="rId10"/>
    <p:sldId id="266" r:id="rId11"/>
    <p:sldId id="267" r:id="rId12"/>
    <p:sldId id="268" r:id="rId13"/>
    <p:sldId id="274" r:id="rId14"/>
    <p:sldId id="271" r:id="rId15"/>
    <p:sldId id="273" r:id="rId16"/>
    <p:sldId id="269" r:id="rId17"/>
    <p:sldId id="270" r:id="rId18"/>
    <p:sldId id="275" r:id="rId19"/>
    <p:sldId id="27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AC20C3-C29E-4C40-A45C-70C39E80AD98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79E7C7-4B8F-4076-94FD-BE45E613F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266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9E7C7-4B8F-4076-94FD-BE45E613FBC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975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718D-CAD0-4066-BD35-226156032D44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9E8C7-36B0-471C-A0CA-321BE61EA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237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718D-CAD0-4066-BD35-226156032D44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9E8C7-36B0-471C-A0CA-321BE61EA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347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718D-CAD0-4066-BD35-226156032D44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9E8C7-36B0-471C-A0CA-321BE61EA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273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718D-CAD0-4066-BD35-226156032D44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9E8C7-36B0-471C-A0CA-321BE61EA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413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718D-CAD0-4066-BD35-226156032D44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9E8C7-36B0-471C-A0CA-321BE61EA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521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718D-CAD0-4066-BD35-226156032D44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9E8C7-36B0-471C-A0CA-321BE61EA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9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718D-CAD0-4066-BD35-226156032D44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9E8C7-36B0-471C-A0CA-321BE61EA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851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718D-CAD0-4066-BD35-226156032D44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9E8C7-36B0-471C-A0CA-321BE61EA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580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718D-CAD0-4066-BD35-226156032D44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9E8C7-36B0-471C-A0CA-321BE61EA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590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718D-CAD0-4066-BD35-226156032D44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9E8C7-36B0-471C-A0CA-321BE61EA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738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718D-CAD0-4066-BD35-226156032D44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9E8C7-36B0-471C-A0CA-321BE61EA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265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0718D-CAD0-4066-BD35-226156032D44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9E8C7-36B0-471C-A0CA-321BE61EA8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516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cs613518.vk.me/v613518331/ad3f/RoKyGdAtk_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07" y="250258"/>
            <a:ext cx="11771696" cy="647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68328" y="510139"/>
            <a:ext cx="73729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Исследовательский проект</a:t>
            </a:r>
          </a:p>
          <a:p>
            <a:pPr algn="ctr"/>
            <a:endParaRPr lang="ru-RU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35991" y="4620127"/>
            <a:ext cx="281057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Выполнила ученица </a:t>
            </a:r>
          </a:p>
          <a:p>
            <a:r>
              <a:rPr lang="ru-RU" sz="2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4 класса А МБОУ «</a:t>
            </a:r>
            <a:r>
              <a:rPr lang="ru-RU" sz="2000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Ярцевская</a:t>
            </a:r>
            <a:r>
              <a:rPr lang="ru-RU" sz="2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средняя школа №1</a:t>
            </a:r>
          </a:p>
          <a:p>
            <a:r>
              <a:rPr lang="ru-RU" sz="2000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Сбудышева</a:t>
            </a:r>
            <a:r>
              <a:rPr lang="ru-RU" sz="2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Людмила</a:t>
            </a:r>
            <a:endParaRPr lang="ru-RU" sz="2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315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51747" y="79202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540385" algn="ctr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Экскурсия в городской краеведческий музей и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540385" algn="ctr">
              <a:lnSpc>
                <a:spcPct val="150000"/>
              </a:lnSpc>
              <a:spcAft>
                <a:spcPts val="100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город-герой Смоленск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1" name="Рисунок 2" descr="I:\для Ольги Николаевны\IMG_08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886" y="1715356"/>
            <a:ext cx="2328862" cy="1871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Рисунок 3" descr="P100068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8" r="-169" b="-558"/>
          <a:stretch>
            <a:fillRect/>
          </a:stretch>
        </p:blipFill>
        <p:spPr bwMode="auto">
          <a:xfrm>
            <a:off x="2318486" y="3980698"/>
            <a:ext cx="2360612" cy="20526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Рисунок 4" descr="P100067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70" r="-185" b="-792"/>
          <a:stretch>
            <a:fillRect/>
          </a:stretch>
        </p:blipFill>
        <p:spPr bwMode="auto">
          <a:xfrm>
            <a:off x="6580773" y="4076950"/>
            <a:ext cx="2605087" cy="20526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1" descr="I:\для Ольги Николаевны\IMG_08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360" y="1715356"/>
            <a:ext cx="2582863" cy="1935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561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00"/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maam.ru/upload/blogs/80598a7a0f26c65f51e214fe30b35742.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87" y="86627"/>
            <a:ext cx="11521439" cy="66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15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548680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П</a:t>
            </a: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роблема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2411760" y="1429368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П</a:t>
            </a: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роектирование</a:t>
            </a:r>
            <a:r>
              <a:rPr lang="ru-RU" sz="32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 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411760" y="2172290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Поиск информации 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466686" y="2907716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П</a:t>
            </a: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родукт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466686" y="3692486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П</a:t>
            </a:r>
            <a:r>
              <a:rPr lang="ru-RU" sz="3200" b="1" dirty="0" smtClean="0">
                <a:ln w="19050"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резентация</a:t>
            </a:r>
            <a:endParaRPr lang="ru-RU" sz="3200" b="1" dirty="0">
              <a:ln w="19050">
                <a:solidFill>
                  <a:srgbClr val="002060"/>
                </a:solidFill>
              </a:ln>
              <a:solidFill>
                <a:srgbClr val="C00000"/>
              </a:solidFill>
              <a:latin typeface="Arial Black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04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5149" y="580270"/>
            <a:ext cx="102701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Тема исследования: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«Ветераны Великой Отечественной войны в моей семье».</a:t>
            </a:r>
            <a:endParaRPr lang="ru-RU" sz="2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41658" y="2076193"/>
            <a:ext cx="9577137" cy="3002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ru-RU" i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Цель</a:t>
            </a:r>
            <a:r>
              <a:rPr lang="ru-RU" i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исследовательской работы:</a:t>
            </a:r>
            <a:endParaRPr lang="ru-RU" sz="1600" i="1" dirty="0" smtClean="0">
              <a:ln>
                <a:solidFill>
                  <a:schemeClr val="accent4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i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узнать о своих прадедушках - героях, </a:t>
            </a:r>
          </a:p>
          <a:p>
            <a:pPr marL="285750" lvl="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ru-RU" sz="1600" i="1" dirty="0">
                <a:ln>
                  <a:solidFill>
                    <a:schemeClr val="accent4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лучше знать историю нашей Родины, чтобы потом рассказать своим детям; </a:t>
            </a:r>
          </a:p>
          <a:p>
            <a:pPr marL="285750" lvl="0" indent="-28575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ru-RU" sz="1600" i="1" dirty="0">
                <a:ln>
                  <a:solidFill>
                    <a:schemeClr val="accent4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развивать познавательную активность, творческие способности в процессе исследовательской деятельности и подготовки к написанию исследовательских работ.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122" name="Picture 2" descr="http://www.gifprikol.com/_ph/60/2/69415004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558" y="4356377"/>
            <a:ext cx="3114675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73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99411" y="820594"/>
            <a:ext cx="9615637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i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ea typeface="Times New Roman" panose="02020603050405020304" pitchFamily="18" charset="0"/>
              </a:rPr>
              <a:t>Задачи исследовательской работы:</a:t>
            </a:r>
            <a:endParaRPr lang="ru-RU" sz="1600" b="1" i="1" dirty="0" smtClean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b="1" i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ea typeface="Times New Roman" panose="02020603050405020304" pitchFamily="18" charset="0"/>
              </a:rPr>
              <a:t>развивать способность аналитически мыслить: классифицировать, сравнивать, обобщать собранный материал;</a:t>
            </a:r>
            <a:endParaRPr lang="ru-RU" sz="1600" b="1" i="1" dirty="0" smtClean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b="1" i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ea typeface="Times New Roman" panose="02020603050405020304" pitchFamily="18" charset="0"/>
              </a:rPr>
              <a:t>познакомиться с методами исследования, их применением в собственном исследовании;</a:t>
            </a:r>
            <a:endParaRPr lang="ru-RU" sz="1600" b="1" i="1" dirty="0" smtClean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b="1" i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ea typeface="Times New Roman" panose="02020603050405020304" pitchFamily="18" charset="0"/>
              </a:rPr>
              <a:t>изучить основы оформления работ;</a:t>
            </a:r>
            <a:endParaRPr lang="ru-RU" sz="1600" b="1" i="1" dirty="0" smtClean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b="1" i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ea typeface="Times New Roman" panose="02020603050405020304" pitchFamily="18" charset="0"/>
              </a:rPr>
              <a:t>познакомиться с основами применения информационных технологий в исследовательской деятельности;</a:t>
            </a:r>
            <a:endParaRPr lang="ru-RU" sz="1600" b="1" i="1" dirty="0" smtClean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b="1" i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ea typeface="Times New Roman" panose="02020603050405020304" pitchFamily="18" charset="0"/>
              </a:rPr>
              <a:t>изготовить книгу памяти «Я помню, я горжусь!»;</a:t>
            </a:r>
            <a:endParaRPr lang="ru-RU" sz="1600" b="1" i="1" dirty="0" smtClean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ea typeface="Times New Roman" panose="02020603050405020304" pitchFamily="18" charset="0"/>
            </a:endParaRPr>
          </a:p>
          <a:p>
            <a:r>
              <a:rPr lang="ru-RU" b="1" i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формировать опыт публичного выступления, способствовать формированию культуры речи</a:t>
            </a:r>
            <a:endParaRPr lang="ru-RU" b="1" i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691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52" y="482064"/>
            <a:ext cx="9634888" cy="226113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21768" y="3484999"/>
            <a:ext cx="6096000" cy="22980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>
              <a:lnSpc>
                <a:spcPct val="150000"/>
              </a:lnSpc>
              <a:spcAft>
                <a:spcPts val="1000"/>
              </a:spcAft>
            </a:pPr>
            <a:r>
              <a:rPr lang="ru-RU" b="1" u="sng" dirty="0">
                <a:ln w="952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b="1" u="sng" dirty="0" smtClean="0">
                <a:ln w="952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етоды исследования</a:t>
            </a:r>
            <a:r>
              <a:rPr lang="ru-RU" b="1" dirty="0" smtClean="0">
                <a:ln w="952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400" b="1" dirty="0" smtClean="0">
              <a:ln w="9525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b="1" dirty="0" smtClean="0">
                <a:ln w="952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опрос;</a:t>
            </a:r>
            <a:endParaRPr lang="ru-RU" b="1" dirty="0" smtClean="0">
              <a:ln w="9525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b="1" dirty="0" smtClean="0">
                <a:ln w="952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анкетирование;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"/>
            </a:pPr>
            <a:r>
              <a:rPr lang="ru-RU" b="1" dirty="0" smtClean="0">
                <a:ln w="952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анализ собранной информации;</a:t>
            </a:r>
            <a:endParaRPr lang="ru-RU" b="1" dirty="0" smtClean="0">
              <a:ln w="9525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b="1" dirty="0" smtClean="0">
                <a:ln w="952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</a:rPr>
              <a:t>интервьюирование; </a:t>
            </a:r>
            <a:endParaRPr lang="ru-RU" b="1" dirty="0" smtClean="0">
              <a:ln w="9525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879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100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5742" y="422260"/>
            <a:ext cx="4540475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 этап – подготовительный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562608"/>
              </p:ext>
            </p:extLst>
          </p:nvPr>
        </p:nvGraphicFramePr>
        <p:xfrm>
          <a:off x="3248977" y="2241074"/>
          <a:ext cx="5694045" cy="3520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625"/>
                <a:gridCol w="4050665"/>
                <a:gridCol w="1214755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Определение темы, названия, цели, задач и гипотезы  исследования.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Сентябрь - декабрь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Изучение литературы по данной теме.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Подбор методики исследования и практически их использование.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Сбор информации в семьях, фотографий, писем с фронта, сохранившихся документов, наград и т. д.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Обсуждение оформления работ.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Январь - февраль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Использование информационных технологий.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Подготовка выступления, презентации.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Март - май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Подведение итогов работы.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62451" y="1270535"/>
            <a:ext cx="4677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План </a:t>
            </a:r>
            <a:r>
              <a:rPr lang="ru-RU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работы</a:t>
            </a:r>
            <a:endParaRPr lang="ru-RU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295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68168" y="460761"/>
            <a:ext cx="3950890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II этап – практический</a:t>
            </a:r>
            <a:endParaRPr lang="ru-RU" sz="28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170" name="Рисунок 5" descr="P107015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669" y="1584891"/>
            <a:ext cx="3150737" cy="415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Рисунок 6" descr="P107015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542" y="1296134"/>
            <a:ext cx="3633586" cy="4633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49616" y="541349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Центре по библиотечной работе с детьми МУК "</a:t>
            </a:r>
            <a:r>
              <a:rPr lang="ru-RU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Ярцевская</a:t>
            </a:r>
            <a:r>
              <a:rPr lang="ru-RU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районная центральная библиотека"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9" descr="P107015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705" y="522939"/>
            <a:ext cx="4010559" cy="394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03670" y="4466122"/>
            <a:ext cx="6853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/>
              <a:t>Поиск информации в Интернете, в музее</a:t>
            </a:r>
            <a:endParaRPr lang="ru-RU" b="1" i="1" dirty="0"/>
          </a:p>
        </p:txBody>
      </p:sp>
      <p:pic>
        <p:nvPicPr>
          <p:cNvPr id="4" name="Рисунок 3" descr="P107013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6011" y="1055637"/>
            <a:ext cx="2042160" cy="27254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829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86552" y="279652"/>
            <a:ext cx="8335478" cy="6083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Анкета для детей</a:t>
            </a:r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Что такое Родина?</a:t>
            </a:r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Хотелось ли тебе родиться в какой-нибудь другой стране?</a:t>
            </a:r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Как ты относишься к Родине?</a:t>
            </a:r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Как ты думаешь, трудно ли человеку жить без Родины?</a:t>
            </a:r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Про какие войны в нашей стране ты знаешь? </a:t>
            </a:r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Что ты знаешь про Великую Отечественную войну? </a:t>
            </a:r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Кто защищает Родину? </a:t>
            </a:r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 Назови ветерана из своей семьи. </a:t>
            </a:r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Зачем нужно помнить о героях?</a:t>
            </a:r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10. Какие мероприятия надо проводить в классе, чтобы дети больше любили свой город, свою Родину, знали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истории своей Родины?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 descr="D:\фото с ветераном\SAM_082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1869" y="451585"/>
            <a:ext cx="2650156" cy="32156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4588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3769" y="321123"/>
            <a:ext cx="10886172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процессе исследовательской работы мы учились:</a:t>
            </a:r>
            <a:endParaRPr lang="ru-RU" sz="1600" dirty="0" smtClean="0">
              <a:ln>
                <a:solidFill>
                  <a:schemeClr val="bg2">
                    <a:lumMod val="25000"/>
                  </a:schemeClr>
                </a:solidFill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b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слушать и читать на основе поставленной цели и задачи;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b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осваивать материал на основе внутреннего плана действий;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b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наблюдать и фиксировать значительное и существенное;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b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пересказывать подробно и выборочно;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b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вести рассказ от начала до конца;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b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выделять главную мысль на основе анализа текста;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b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делать выводы из фактов и совокупности фактов;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b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выделять существенное в рассказе, разделив его на логически законченные части;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b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вносить коррекцию в развитие собственных умственных действий;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b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творчески применять знания в новых условиях;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b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работать с несколькими документами сразу, пытаясь выбрать материал с определённой целевой установкой;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b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выявлять связи, зависимости между фактами;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b="1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делать выводы на основе простых и сложных обобщений, заключение на основе выводов</a:t>
            </a:r>
            <a:endParaRPr lang="ru-RU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4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66" y="1068403"/>
            <a:ext cx="2569946" cy="34265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257" y="134752"/>
            <a:ext cx="5491743" cy="34795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354" y="3808866"/>
            <a:ext cx="4867425" cy="27866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7128" y="4042611"/>
            <a:ext cx="22588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Мои бабушка Валя и бабушка Дуся познали все ужасы оккупации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818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693" y="2512193"/>
            <a:ext cx="6190247" cy="41268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92" y="288758"/>
            <a:ext cx="4447273" cy="39262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44665" y="654518"/>
            <a:ext cx="5188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Документы бабушки Алексея А.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973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55" y="269508"/>
            <a:ext cx="3510757" cy="54430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158" y="269508"/>
            <a:ext cx="4155232" cy="63671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67738" y="2107932"/>
            <a:ext cx="32244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расстрела матери  младший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мой прадед был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угнан в концентрационный лагерь и находился в </a:t>
            </a:r>
            <a:r>
              <a:rPr lang="ru-RU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Аушвице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(Освенциме) на территории Польши. Дважды пытался бежать, за что был избит до полусмерти. Не смотря ни на что, он выжил, в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ернулся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Смоленщину. но никогда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рассказывал о пережитых им ужасах в концлагере.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4248" y="462013"/>
            <a:ext cx="2512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Прадедушка Вики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215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ФОТО\218_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48" y="1136614"/>
            <a:ext cx="3708451" cy="28533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F:\ФОТО\221_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073" y="996142"/>
            <a:ext cx="3869623" cy="29977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G:\ФОТО\220_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42611" y="4113647"/>
            <a:ext cx="3397717" cy="24122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429901" y="465458"/>
            <a:ext cx="4947188" cy="5716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канун празднования Дня Победы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0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5355" y="638718"/>
            <a:ext cx="6096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i="1" dirty="0" smtClean="0">
                <a:solidFill>
                  <a:srgbClr val="C0000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Ребята с большим воодушевлением приняли участие в акции «Бессмертный полк»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F:\ФОТО\БЕССМЕРТНЫЙ ПОЛК\_DSC000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021" y="1891363"/>
            <a:ext cx="3866682" cy="30463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F:\ФОТО\БЕССМЕРТНЫЙ ПОЛК\_DSC004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520" y="1891363"/>
            <a:ext cx="3793173" cy="30463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C:\Users\Valera\Downloads\DSC_053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3" y="1891363"/>
            <a:ext cx="2136457" cy="30463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1064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yoursmileys.ru/gsmile/9m/g5103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099" y="1150219"/>
            <a:ext cx="35718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44558" y="326007"/>
            <a:ext cx="301941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III этап – заключительный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5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3364" y="835316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Формы и приемы работы:</a:t>
            </a:r>
            <a:endParaRPr lang="ru-RU" sz="1600" b="1" i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в библиотеке с каталогами;</a:t>
            </a:r>
            <a:endParaRPr lang="ru-RU" sz="1600" b="1" i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интервью, опрос родственников;</a:t>
            </a:r>
            <a:endParaRPr lang="ru-RU" sz="1600" b="1" i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с документами;</a:t>
            </a:r>
            <a:endParaRPr lang="ru-RU" sz="1600" b="1" i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практические занятия;</a:t>
            </a:r>
            <a:endParaRPr lang="ru-RU" sz="1600" b="1" i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в компьютерном классе;</a:t>
            </a:r>
            <a:endParaRPr lang="ru-RU" sz="1600" b="1" i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дискуссии;</a:t>
            </a:r>
            <a:endParaRPr lang="ru-RU" sz="1600" b="1" i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беседы.</a:t>
            </a:r>
            <a:endParaRPr lang="ru-RU" sz="1600" b="1" i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218" name="Picture 2" descr="http://www.playcast.ru/uploads/2015/05/03/1344088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82" y="87580"/>
            <a:ext cx="1114448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18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630</Words>
  <Application>Microsoft Office PowerPoint</Application>
  <PresentationFormat>Широкоэкранный</PresentationFormat>
  <Paragraphs>94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Monotype Corsiva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Valera</dc:creator>
  <cp:lastModifiedBy>Valera</cp:lastModifiedBy>
  <cp:revision>13</cp:revision>
  <dcterms:created xsi:type="dcterms:W3CDTF">2016-05-19T00:14:28Z</dcterms:created>
  <dcterms:modified xsi:type="dcterms:W3CDTF">2016-05-19T02:46:00Z</dcterms:modified>
</cp:coreProperties>
</file>