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2"/>
  </p:notesMasterIdLst>
  <p:sldIdLst>
    <p:sldId id="256" r:id="rId2"/>
    <p:sldId id="274" r:id="rId3"/>
    <p:sldId id="257" r:id="rId4"/>
    <p:sldId id="258" r:id="rId5"/>
    <p:sldId id="259" r:id="rId6"/>
    <p:sldId id="260" r:id="rId7"/>
    <p:sldId id="261" r:id="rId8"/>
    <p:sldId id="262" r:id="rId9"/>
    <p:sldId id="265" r:id="rId10"/>
    <p:sldId id="263" r:id="rId11"/>
    <p:sldId id="264" r:id="rId12"/>
    <p:sldId id="270" r:id="rId13"/>
    <p:sldId id="271" r:id="rId14"/>
    <p:sldId id="267" r:id="rId15"/>
    <p:sldId id="266" r:id="rId16"/>
    <p:sldId id="268" r:id="rId17"/>
    <p:sldId id="269" r:id="rId18"/>
    <p:sldId id="272" r:id="rId19"/>
    <p:sldId id="273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727" autoAdjust="0"/>
  </p:normalViewPr>
  <p:slideViewPr>
    <p:cSldViewPr>
      <p:cViewPr varScale="1">
        <p:scale>
          <a:sx n="79" d="100"/>
          <a:sy n="79" d="100"/>
        </p:scale>
        <p:origin x="-126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8D4120-257C-4763-92FE-DFC46979BD1A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55C82-0743-4F6D-B957-9EF4F3D53B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0452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55C82-0743-4F6D-B957-9EF4F3D53BF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743655-846C-4B76-BEA0-A215D88DD10E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4601E9-9381-446E-8FD7-7933C24B7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743655-846C-4B76-BEA0-A215D88DD10E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4601E9-9381-446E-8FD7-7933C24B7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743655-846C-4B76-BEA0-A215D88DD10E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4601E9-9381-446E-8FD7-7933C24B7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743655-846C-4B76-BEA0-A215D88DD10E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4601E9-9381-446E-8FD7-7933C24B7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743655-846C-4B76-BEA0-A215D88DD10E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4601E9-9381-446E-8FD7-7933C24B7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743655-846C-4B76-BEA0-A215D88DD10E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4601E9-9381-446E-8FD7-7933C24B7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743655-846C-4B76-BEA0-A215D88DD10E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4601E9-9381-446E-8FD7-7933C24B7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743655-846C-4B76-BEA0-A215D88DD10E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4601E9-9381-446E-8FD7-7933C24B7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743655-846C-4B76-BEA0-A215D88DD10E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4601E9-9381-446E-8FD7-7933C24B72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743655-846C-4B76-BEA0-A215D88DD10E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4601E9-9381-446E-8FD7-7933C24B7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743655-846C-4B76-BEA0-A215D88DD10E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4601E9-9381-446E-8FD7-7933C24B7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6743655-846C-4B76-BEA0-A215D88DD10E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54601E9-9381-446E-8FD7-7933C24B7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285784" y="857232"/>
            <a:ext cx="7772400" cy="1828800"/>
          </a:xfrm>
        </p:spPr>
        <p:txBody>
          <a:bodyPr/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</a:rPr>
              <a:t> ТЕМА УРОКА:</a:t>
            </a: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ru-RU" sz="9600" dirty="0" smtClean="0">
                <a:solidFill>
                  <a:schemeClr val="accent2"/>
                </a:solidFill>
              </a:rPr>
              <a:t>?</a:t>
            </a:r>
            <a:endParaRPr lang="ru-RU" sz="9600" dirty="0">
              <a:solidFill>
                <a:schemeClr val="accent2"/>
              </a:solidFill>
            </a:endParaRPr>
          </a:p>
        </p:txBody>
      </p:sp>
      <p:pic>
        <p:nvPicPr>
          <p:cNvPr id="4" name="Picture 14" descr="EGG00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3429000"/>
            <a:ext cx="3168650" cy="2576512"/>
          </a:xfrm>
          <a:prstGeom prst="rect">
            <a:avLst/>
          </a:prstGeom>
          <a:noFill/>
        </p:spPr>
      </p:pic>
      <p:pic>
        <p:nvPicPr>
          <p:cNvPr id="5" name="Picture 14" descr="EGG00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3500438"/>
            <a:ext cx="3168650" cy="2576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Словарный диктант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/>
              <a:t>Уд..</a:t>
            </a:r>
            <a:r>
              <a:rPr lang="ru-RU" b="1" dirty="0" err="1" smtClean="0"/>
              <a:t>вительный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Л..</a:t>
            </a:r>
            <a:r>
              <a:rPr lang="ru-RU" b="1" dirty="0" err="1" smtClean="0"/>
              <a:t>нивый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Б..да</a:t>
            </a:r>
          </a:p>
          <a:p>
            <a:pPr>
              <a:buNone/>
            </a:pPr>
            <a:r>
              <a:rPr lang="ru-RU" b="1" dirty="0" smtClean="0"/>
              <a:t>Ф..</a:t>
            </a:r>
            <a:r>
              <a:rPr lang="ru-RU" b="1" dirty="0" err="1" smtClean="0"/>
              <a:t>милия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Ж..</a:t>
            </a:r>
            <a:r>
              <a:rPr lang="ru-RU" b="1" dirty="0" err="1" smtClean="0"/>
              <a:t>лище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Верш..на</a:t>
            </a:r>
          </a:p>
          <a:p>
            <a:pPr>
              <a:buNone/>
            </a:pPr>
            <a:r>
              <a:rPr lang="ru-RU" b="1" dirty="0" smtClean="0"/>
              <a:t>Ч..</a:t>
            </a:r>
            <a:r>
              <a:rPr lang="ru-RU" b="1" dirty="0" err="1" smtClean="0"/>
              <a:t>йка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Ч..</a:t>
            </a:r>
            <a:r>
              <a:rPr lang="ru-RU" b="1" dirty="0" err="1" smtClean="0"/>
              <a:t>десно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Ж..</a:t>
            </a:r>
            <a:r>
              <a:rPr lang="ru-RU" b="1" dirty="0" err="1" smtClean="0"/>
              <a:t>ри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Параш..т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1500174"/>
            <a:ext cx="8183880" cy="4534866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жёлтый                         жонглёр</a:t>
            </a:r>
            <a:br>
              <a:rPr lang="ru-RU" sz="32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шёлк                             шокировать</a:t>
            </a:r>
            <a:br>
              <a:rPr lang="ru-RU" sz="32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чётко                             чопорный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22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щёлкнуть                      трущоба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28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28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28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28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28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31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ПРОЧИТАЙТЕ СЛОВА, ОПРЕДЕЛИТЕ, ЧТО В НИХ ОБЩЕГО </a:t>
            </a:r>
            <a:r>
              <a:rPr lang="ru-RU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428604"/>
            <a:ext cx="8183880" cy="100013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                         РУБРИКА </a:t>
            </a:r>
            <a:br>
              <a:rPr lang="ru-RU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ru-RU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«НАБЛЮДАЕМ, РАЗМЫШЛЯЕМ»</a:t>
            </a:r>
            <a:endParaRPr lang="ru-RU" sz="36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fontAlgn="base"/>
            <a:r>
              <a:rPr lang="ru-RU" dirty="0" smtClean="0"/>
              <a:t/>
            </a:r>
            <a:br>
              <a:rPr lang="ru-RU" dirty="0" smtClean="0"/>
            </a:br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>тема урока: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5400" b="1" i="1" dirty="0" smtClean="0">
                <a:solidFill>
                  <a:schemeClr val="accent2"/>
                </a:solidFill>
              </a:rPr>
              <a:t>Буквы О,Ё после шипящих в корне слова</a:t>
            </a:r>
            <a:endParaRPr lang="ru-RU" sz="5400" b="1" i="1" dirty="0">
              <a:solidFill>
                <a:schemeClr val="accent2"/>
              </a:solidFill>
            </a:endParaRPr>
          </a:p>
        </p:txBody>
      </p:sp>
      <p:pic>
        <p:nvPicPr>
          <p:cNvPr id="4" name="Picture 5" descr="Безимени-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64" y="2357430"/>
            <a:ext cx="2000264" cy="3214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solidFill>
                  <a:schemeClr val="accent1">
                    <a:lumMod val="75000"/>
                  </a:schemeClr>
                </a:solidFill>
              </a:rPr>
              <a:t>Моя цель на уроке:</a:t>
            </a:r>
            <a:endParaRPr lang="ru-RU" sz="4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4800" b="1" i="1" dirty="0" smtClean="0">
                <a:solidFill>
                  <a:schemeClr val="accent2">
                    <a:lumMod val="75000"/>
                  </a:schemeClr>
                </a:solidFill>
              </a:rPr>
              <a:t>1.Познакомиться с…</a:t>
            </a:r>
          </a:p>
          <a:p>
            <a:pPr>
              <a:buNone/>
            </a:pPr>
            <a:endParaRPr lang="ru-RU" sz="4800" b="1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sz="4800" b="1" i="1" dirty="0" smtClean="0">
                <a:solidFill>
                  <a:schemeClr val="accent2">
                    <a:lumMod val="75000"/>
                  </a:schemeClr>
                </a:solidFill>
              </a:rPr>
              <a:t>2.учиться</a:t>
            </a:r>
            <a:endParaRPr lang="ru-RU" sz="48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4" descr="antn07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7687" y="2828096"/>
            <a:ext cx="4000528" cy="25233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643446"/>
            <a:ext cx="8183880" cy="1391594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Рассмотрите таблицу и сделайте вывод </a:t>
            </a:r>
            <a:b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о написании букв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о-ё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после шипящих </a:t>
            </a:r>
            <a:b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в корне слова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>
              <a:buNone/>
            </a:pPr>
            <a:r>
              <a:rPr lang="ru-RU" b="1" i="1" dirty="0" smtClean="0"/>
              <a:t>   Ё                                       О</a:t>
            </a:r>
            <a:endParaRPr lang="ru-RU" dirty="0" smtClean="0"/>
          </a:p>
          <a:p>
            <a:pPr fontAlgn="base">
              <a:buNone/>
            </a:pPr>
            <a:endParaRPr lang="ru-RU" dirty="0" smtClean="0"/>
          </a:p>
          <a:p>
            <a:pPr fontAlgn="base">
              <a:buNone/>
            </a:pP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ж</a:t>
            </a:r>
            <a:r>
              <a:rPr lang="ru-RU" b="1" i="1" dirty="0" smtClean="0">
                <a:solidFill>
                  <a:srgbClr val="FF0000"/>
                </a:solidFill>
              </a:rPr>
              <a:t>ё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лтый – ж</a:t>
            </a:r>
            <a:r>
              <a:rPr lang="ru-RU" b="1" i="1" dirty="0" smtClean="0">
                <a:solidFill>
                  <a:srgbClr val="FF0000"/>
                </a:solidFill>
              </a:rPr>
              <a:t>е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лтеть       ж</a:t>
            </a:r>
            <a:r>
              <a:rPr lang="ru-RU" b="1" i="1" dirty="0" smtClean="0">
                <a:solidFill>
                  <a:srgbClr val="002060"/>
                </a:solidFill>
              </a:rPr>
              <a:t>о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нглёр - …(-)    </a:t>
            </a:r>
          </a:p>
          <a:p>
            <a:pPr fontAlgn="base">
              <a:buNone/>
            </a:pP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ш</a:t>
            </a:r>
            <a:r>
              <a:rPr lang="ru-RU" b="1" i="1" dirty="0" smtClean="0">
                <a:solidFill>
                  <a:srgbClr val="FF0000"/>
                </a:solidFill>
              </a:rPr>
              <a:t>ё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лк – ш</a:t>
            </a:r>
            <a:r>
              <a:rPr lang="ru-RU" b="1" i="1" dirty="0" smtClean="0">
                <a:solidFill>
                  <a:srgbClr val="FF0000"/>
                </a:solidFill>
              </a:rPr>
              <a:t>е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лка             ш</a:t>
            </a:r>
            <a:r>
              <a:rPr lang="ru-RU" b="1" i="1" dirty="0" smtClean="0">
                <a:solidFill>
                  <a:srgbClr val="002060"/>
                </a:solidFill>
              </a:rPr>
              <a:t>о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кировать - …(-)          </a:t>
            </a:r>
          </a:p>
          <a:p>
            <a:pPr fontAlgn="base">
              <a:buNone/>
            </a:pP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ч</a:t>
            </a:r>
            <a:r>
              <a:rPr lang="ru-RU" i="1" dirty="0" smtClean="0">
                <a:solidFill>
                  <a:srgbClr val="FF0000"/>
                </a:solidFill>
              </a:rPr>
              <a:t>ё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лка – ч</a:t>
            </a:r>
            <a:r>
              <a:rPr lang="ru-RU" b="1" i="1" dirty="0" smtClean="0">
                <a:solidFill>
                  <a:srgbClr val="FF0000"/>
                </a:solidFill>
              </a:rPr>
              <a:t>е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ло              ч</a:t>
            </a:r>
            <a:r>
              <a:rPr lang="ru-RU" b="1" i="1" dirty="0" smtClean="0">
                <a:solidFill>
                  <a:srgbClr val="002060"/>
                </a:solidFill>
              </a:rPr>
              <a:t>о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порный - …(-)           </a:t>
            </a:r>
          </a:p>
          <a:p>
            <a:pPr fontAlgn="base">
              <a:buNone/>
            </a:pP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щ</a:t>
            </a:r>
            <a:r>
              <a:rPr lang="ru-RU" b="1" i="1" dirty="0" smtClean="0">
                <a:solidFill>
                  <a:srgbClr val="FF0000"/>
                </a:solidFill>
              </a:rPr>
              <a:t>ё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лкнуть – щ</a:t>
            </a:r>
            <a:r>
              <a:rPr lang="ru-RU" b="1" i="1" dirty="0" smtClean="0">
                <a:solidFill>
                  <a:srgbClr val="FF0000"/>
                </a:solidFill>
              </a:rPr>
              <a:t>е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лчок     трущ</a:t>
            </a:r>
            <a:r>
              <a:rPr lang="ru-RU" b="1" i="1" dirty="0" smtClean="0">
                <a:solidFill>
                  <a:srgbClr val="002060"/>
                </a:solidFill>
              </a:rPr>
              <a:t>о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ба - …(-)</a:t>
            </a:r>
          </a:p>
          <a:p>
            <a:pPr fontAlgn="base">
              <a:buNone/>
            </a:pPr>
            <a:r>
              <a:rPr lang="ru-RU" dirty="0" smtClean="0"/>
              <a:t>   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/>
              <a:t>Вывод:</a:t>
            </a: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 под ударением в корне слова после шипящего пишем Ё, </a:t>
            </a:r>
          </a:p>
          <a:p>
            <a:pPr>
              <a:buNone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если к данному слову можно подобрать проверочное слово </a:t>
            </a:r>
          </a:p>
          <a:p>
            <a:pPr>
              <a:buNone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с буквой Е;</a:t>
            </a:r>
          </a:p>
          <a:p>
            <a:pPr>
              <a:buNone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пишем О, если проверочного слова нет.</a:t>
            </a:r>
            <a:endParaRPr lang="ru-RU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 данным проверочным словам подберите проверяемые слова:</a:t>
            </a:r>
            <a:endParaRPr lang="ru-RU" dirty="0"/>
          </a:p>
        </p:txBody>
      </p:sp>
      <p:sp>
        <p:nvSpPr>
          <p:cNvPr id="7" name="AutoShape 9"/>
          <p:cNvSpPr>
            <a:spLocks noChangeArrowheads="1"/>
          </p:cNvSpPr>
          <p:nvPr/>
        </p:nvSpPr>
        <p:spPr bwMode="auto">
          <a:xfrm rot="10800000">
            <a:off x="4857752" y="500042"/>
            <a:ext cx="3429000" cy="4114800"/>
          </a:xfrm>
          <a:prstGeom prst="flowChartDocument">
            <a:avLst/>
          </a:prstGeom>
          <a:solidFill>
            <a:srgbClr val="E3FFA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/>
            <a:r>
              <a:rPr lang="ru-RU" sz="3600" smtClean="0"/>
              <a:t>реш</a:t>
            </a:r>
            <a:r>
              <a:rPr lang="ru-RU" sz="3600" b="1" u="sng" smtClean="0">
                <a:solidFill>
                  <a:srgbClr val="CC3300"/>
                </a:solidFill>
              </a:rPr>
              <a:t>ё</a:t>
            </a:r>
            <a:r>
              <a:rPr lang="ru-RU" sz="3600" smtClean="0"/>
              <a:t>та</a:t>
            </a:r>
            <a:endParaRPr lang="ru-RU" sz="3600" dirty="0"/>
          </a:p>
          <a:p>
            <a:pPr algn="ctr"/>
            <a:r>
              <a:rPr lang="ru-RU" sz="3600" dirty="0"/>
              <a:t>щ</a:t>
            </a:r>
            <a:r>
              <a:rPr lang="ru-RU" sz="3600" b="1" u="sng" dirty="0">
                <a:solidFill>
                  <a:srgbClr val="CC3300"/>
                </a:solidFill>
              </a:rPr>
              <a:t>ё</a:t>
            </a:r>
            <a:r>
              <a:rPr lang="ru-RU" sz="3600" dirty="0"/>
              <a:t>тка</a:t>
            </a:r>
          </a:p>
          <a:p>
            <a:pPr algn="ctr"/>
            <a:r>
              <a:rPr lang="ru-RU" sz="3600" dirty="0"/>
              <a:t>расч</a:t>
            </a:r>
            <a:r>
              <a:rPr lang="ru-RU" sz="3600" b="1" u="sng" dirty="0">
                <a:solidFill>
                  <a:srgbClr val="CC3300"/>
                </a:solidFill>
              </a:rPr>
              <a:t>ё</a:t>
            </a:r>
            <a:r>
              <a:rPr lang="ru-RU" sz="3600" dirty="0"/>
              <a:t>ска</a:t>
            </a:r>
          </a:p>
          <a:p>
            <a:pPr algn="ctr"/>
            <a:r>
              <a:rPr lang="ru-RU" sz="3600" dirty="0"/>
              <a:t>ш</a:t>
            </a:r>
            <a:r>
              <a:rPr lang="ru-RU" sz="3600" b="1" u="sng" dirty="0">
                <a:solidFill>
                  <a:srgbClr val="CC3300"/>
                </a:solidFill>
              </a:rPr>
              <a:t>ё</a:t>
            </a:r>
            <a:r>
              <a:rPr lang="ru-RU" sz="3600" dirty="0"/>
              <a:t>л</a:t>
            </a:r>
          </a:p>
          <a:p>
            <a:pPr algn="ctr"/>
            <a:r>
              <a:rPr lang="ru-RU" sz="3600" dirty="0"/>
              <a:t>ж</a:t>
            </a:r>
            <a:r>
              <a:rPr lang="ru-RU" sz="3600" b="1" u="sng" dirty="0">
                <a:solidFill>
                  <a:srgbClr val="CC3300"/>
                </a:solidFill>
              </a:rPr>
              <a:t>ё</a:t>
            </a:r>
            <a:r>
              <a:rPr lang="ru-RU" sz="3600" dirty="0"/>
              <a:t>лоб</a:t>
            </a:r>
          </a:p>
        </p:txBody>
      </p:sp>
      <p:sp>
        <p:nvSpPr>
          <p:cNvPr id="9" name="AutoShape 6"/>
          <p:cNvSpPr>
            <a:spLocks noGrp="1" noChangeArrowheads="1"/>
          </p:cNvSpPr>
          <p:nvPr>
            <p:ph idx="1"/>
          </p:nvPr>
        </p:nvSpPr>
        <p:spPr bwMode="auto">
          <a:xfrm>
            <a:off x="714348" y="857232"/>
            <a:ext cx="3214678" cy="4187952"/>
          </a:xfrm>
          <a:prstGeom prst="flowChartDocument">
            <a:avLst/>
          </a:prstGeom>
          <a:solidFill>
            <a:srgbClr val="FBD5F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normAutofit lnSpcReduction="10000"/>
          </a:bodyPr>
          <a:lstStyle/>
          <a:p>
            <a:pPr algn="ctr"/>
            <a:endParaRPr lang="ru-RU" sz="2400" dirty="0"/>
          </a:p>
          <a:p>
            <a:pPr algn="ctr">
              <a:buNone/>
            </a:pPr>
            <a:r>
              <a:rPr lang="ru-RU" sz="3600" dirty="0"/>
              <a:t>реш</a:t>
            </a:r>
            <a:r>
              <a:rPr lang="ru-RU" sz="3600" b="1" u="sng" dirty="0">
                <a:solidFill>
                  <a:srgbClr val="CC3300"/>
                </a:solidFill>
              </a:rPr>
              <a:t>е</a:t>
            </a:r>
            <a:r>
              <a:rPr lang="ru-RU" sz="3600" dirty="0"/>
              <a:t>то</a:t>
            </a:r>
          </a:p>
          <a:p>
            <a:pPr algn="ctr">
              <a:buNone/>
            </a:pPr>
            <a:r>
              <a:rPr lang="ru-RU" sz="3600" dirty="0"/>
              <a:t>щ</a:t>
            </a:r>
            <a:r>
              <a:rPr lang="ru-RU" sz="3600" b="1" u="sng" dirty="0">
                <a:solidFill>
                  <a:srgbClr val="CC3300"/>
                </a:solidFill>
              </a:rPr>
              <a:t>е</a:t>
            </a:r>
            <a:r>
              <a:rPr lang="ru-RU" sz="3600" dirty="0"/>
              <a:t>тина</a:t>
            </a:r>
          </a:p>
          <a:p>
            <a:pPr algn="ctr">
              <a:buNone/>
            </a:pPr>
            <a:r>
              <a:rPr lang="ru-RU" sz="3600" dirty="0"/>
              <a:t>расч</a:t>
            </a:r>
            <a:r>
              <a:rPr lang="ru-RU" sz="3600" b="1" u="sng" dirty="0">
                <a:solidFill>
                  <a:srgbClr val="CC3300"/>
                </a:solidFill>
              </a:rPr>
              <a:t>е</a:t>
            </a:r>
            <a:r>
              <a:rPr lang="ru-RU" sz="3600" dirty="0"/>
              <a:t>сать</a:t>
            </a:r>
          </a:p>
          <a:p>
            <a:pPr algn="ctr">
              <a:buNone/>
            </a:pPr>
            <a:r>
              <a:rPr lang="ru-RU" sz="3600" dirty="0" smtClean="0"/>
              <a:t>ш</a:t>
            </a:r>
            <a:r>
              <a:rPr lang="ru-RU" sz="3600" b="1" u="sng" dirty="0" smtClean="0">
                <a:solidFill>
                  <a:srgbClr val="CC3300"/>
                </a:solidFill>
              </a:rPr>
              <a:t>е</a:t>
            </a:r>
            <a:r>
              <a:rPr lang="ru-RU" sz="3600" dirty="0" smtClean="0"/>
              <a:t>дший</a:t>
            </a:r>
          </a:p>
          <a:p>
            <a:pPr algn="ctr">
              <a:buNone/>
            </a:pPr>
            <a:r>
              <a:rPr lang="ru-RU" sz="3600" dirty="0" smtClean="0"/>
              <a:t>ж</a:t>
            </a:r>
            <a:r>
              <a:rPr lang="ru-RU" sz="3600" b="1" u="sng" dirty="0" smtClean="0">
                <a:solidFill>
                  <a:srgbClr val="CC3300"/>
                </a:solidFill>
              </a:rPr>
              <a:t>е</a:t>
            </a:r>
            <a:r>
              <a:rPr lang="ru-RU" sz="3600" dirty="0" smtClean="0"/>
              <a:t>лобок</a:t>
            </a:r>
            <a:endParaRPr lang="ru-RU" sz="3600" dirty="0"/>
          </a:p>
          <a:p>
            <a:pPr algn="ctr"/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Словарная работа </a:t>
            </a:r>
            <a:br>
              <a:rPr lang="ru-RU" dirty="0" smtClean="0"/>
            </a:br>
            <a:r>
              <a:rPr lang="ru-RU" dirty="0" smtClean="0"/>
              <a:t>«Назовите ласково»</a:t>
            </a:r>
            <a:endParaRPr lang="ru-RU" dirty="0"/>
          </a:p>
        </p:txBody>
      </p:sp>
      <p:sp>
        <p:nvSpPr>
          <p:cNvPr id="4" name="AutoShape 6"/>
          <p:cNvSpPr>
            <a:spLocks noGrp="1" noChangeArrowheads="1"/>
          </p:cNvSpPr>
          <p:nvPr>
            <p:ph idx="1"/>
          </p:nvPr>
        </p:nvSpPr>
        <p:spPr bwMode="auto">
          <a:xfrm>
            <a:off x="1500166" y="500042"/>
            <a:ext cx="7115196" cy="2255706"/>
          </a:xfrm>
          <a:prstGeom prst="cloudCallout">
            <a:avLst>
              <a:gd name="adj1" fmla="val -38111"/>
              <a:gd name="adj2" fmla="val 79977"/>
            </a:avLst>
          </a:prstGeom>
          <a:solidFill>
            <a:srgbClr val="E5E5F3"/>
          </a:solidFill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К основам существительных  </a:t>
            </a:r>
          </a:p>
          <a:p>
            <a:pPr>
              <a:buNone/>
            </a:pPr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                    прибавьте </a:t>
            </a:r>
          </a:p>
          <a:p>
            <a:pPr>
              <a:buNone/>
            </a:pPr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уменьшительно-ласкательные суффиксы,  в полученных словах обозначьте  орфограмму.</a:t>
            </a:r>
          </a:p>
          <a:p>
            <a:pPr algn="ctr"/>
            <a:endParaRPr lang="ru-RU" sz="2000" dirty="0"/>
          </a:p>
        </p:txBody>
      </p:sp>
      <p:pic>
        <p:nvPicPr>
          <p:cNvPr id="5" name="Picture 7" descr="j0336916[2]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643182"/>
            <a:ext cx="1600200" cy="20574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357554" y="3244334"/>
            <a:ext cx="44291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Образец: Щ</a:t>
            </a:r>
            <a:r>
              <a:rPr lang="ru-RU" sz="2400" b="1" u="sng" dirty="0" smtClean="0"/>
              <a:t>е</a:t>
            </a:r>
            <a:r>
              <a:rPr lang="ru-RU" sz="2400" b="1" dirty="0" smtClean="0"/>
              <a:t>ка – щ</a:t>
            </a:r>
            <a:r>
              <a:rPr lang="ru-RU" sz="2400" b="1" u="sng" dirty="0" smtClean="0"/>
              <a:t>ё</a:t>
            </a:r>
            <a:r>
              <a:rPr lang="ru-RU" sz="2400" b="1" dirty="0" smtClean="0"/>
              <a:t>чка </a:t>
            </a:r>
            <a:endParaRPr lang="ru-RU" sz="2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643174" y="4143380"/>
            <a:ext cx="571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Щель, пчела, шерсть, черта, жердь</a:t>
            </a:r>
            <a:endParaRPr lang="ru-RU" sz="2400" b="1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rot="16200000" flipV="1">
            <a:off x="6072198" y="3071810"/>
            <a:ext cx="794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5400000" flipH="1" flipV="1">
            <a:off x="5715008" y="3071810"/>
            <a:ext cx="15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V="1">
            <a:off x="7286644" y="3286124"/>
            <a:ext cx="142876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16200000" flipH="1">
            <a:off x="7429520" y="3286124"/>
            <a:ext cx="71438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Дуга 21"/>
          <p:cNvSpPr/>
          <p:nvPr/>
        </p:nvSpPr>
        <p:spPr>
          <a:xfrm>
            <a:off x="5546410" y="2786058"/>
            <a:ext cx="45719" cy="4571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Дуга 22"/>
          <p:cNvSpPr/>
          <p:nvPr/>
        </p:nvSpPr>
        <p:spPr>
          <a:xfrm flipH="1">
            <a:off x="5097784" y="3143248"/>
            <a:ext cx="45719" cy="4571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Диктант - молчанка</a:t>
            </a:r>
            <a:endParaRPr lang="ru-RU" sz="4400" dirty="0"/>
          </a:p>
        </p:txBody>
      </p:sp>
      <p:pic>
        <p:nvPicPr>
          <p:cNvPr id="4" name="Picture 4" descr="2p2ars-sw8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24584" y="530225"/>
            <a:ext cx="3140869" cy="4187825"/>
          </a:xfrm>
          <a:prstGeom prst="rect">
            <a:avLst/>
          </a:prstGeom>
          <a:noFill/>
        </p:spPr>
      </p:pic>
      <p:pic>
        <p:nvPicPr>
          <p:cNvPr id="5" name="Picture 5" descr="2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571480"/>
            <a:ext cx="4762500" cy="4500562"/>
          </a:xfrm>
          <a:prstGeom prst="rect">
            <a:avLst/>
          </a:prstGeom>
          <a:noFill/>
        </p:spPr>
      </p:pic>
      <p:pic>
        <p:nvPicPr>
          <p:cNvPr id="6" name="Picture 6" descr="83-75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14480" y="1071546"/>
            <a:ext cx="5688012" cy="3341688"/>
          </a:xfrm>
          <a:prstGeom prst="rect">
            <a:avLst/>
          </a:prstGeom>
          <a:noFill/>
        </p:spPr>
      </p:pic>
      <p:pic>
        <p:nvPicPr>
          <p:cNvPr id="7" name="Picture 9" descr="78079-60x6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71670" y="642918"/>
            <a:ext cx="4845050" cy="4540265"/>
          </a:xfrm>
          <a:prstGeom prst="rect">
            <a:avLst/>
          </a:prstGeom>
          <a:noFill/>
        </p:spPr>
      </p:pic>
      <p:pic>
        <p:nvPicPr>
          <p:cNvPr id="8" name="Picture 10" descr="342167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71604" y="642918"/>
            <a:ext cx="5472113" cy="4064000"/>
          </a:xfrm>
          <a:prstGeom prst="rect">
            <a:avLst/>
          </a:prstGeom>
          <a:noFill/>
        </p:spPr>
      </p:pic>
      <p:pic>
        <p:nvPicPr>
          <p:cNvPr id="9" name="Picture 11" descr="artlib_gallery-9638-b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643042" y="571480"/>
            <a:ext cx="5397500" cy="4229100"/>
          </a:xfrm>
          <a:prstGeom prst="rect">
            <a:avLst/>
          </a:prstGeom>
          <a:noFill/>
        </p:spPr>
      </p:pic>
      <p:pic>
        <p:nvPicPr>
          <p:cNvPr id="10" name="Picture 12" descr="grom_kap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71736" y="571480"/>
            <a:ext cx="3873500" cy="4537075"/>
          </a:xfrm>
          <a:prstGeom prst="rect">
            <a:avLst/>
          </a:prstGeom>
          <a:noFill/>
        </p:spPr>
      </p:pic>
      <p:pic>
        <p:nvPicPr>
          <p:cNvPr id="11" name="Picture 13" descr="photo04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500166" y="928670"/>
            <a:ext cx="5614988" cy="35512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4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4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4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4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4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4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4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4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Проверим диктант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 algn="ctr">
              <a:buNone/>
            </a:pPr>
            <a:r>
              <a:rPr lang="ru-RU" b="1" dirty="0" smtClean="0"/>
              <a:t>1.Ч..</a:t>
            </a:r>
            <a:r>
              <a:rPr lang="ru-RU" b="1" dirty="0" err="1" smtClean="0"/>
              <a:t>лка</a:t>
            </a:r>
            <a:r>
              <a:rPr lang="ru-RU" b="1" dirty="0" smtClean="0"/>
              <a:t>, </a:t>
            </a:r>
            <a:r>
              <a:rPr lang="ru-RU" b="1" dirty="0" err="1" smtClean="0"/>
              <a:t>прич</a:t>
            </a:r>
            <a:r>
              <a:rPr lang="ru-RU" b="1" dirty="0" smtClean="0"/>
              <a:t>..</a:t>
            </a:r>
            <a:r>
              <a:rPr lang="ru-RU" b="1" dirty="0" err="1" smtClean="0"/>
              <a:t>ска</a:t>
            </a:r>
            <a:endParaRPr lang="ru-RU" b="1" dirty="0" smtClean="0"/>
          </a:p>
          <a:p>
            <a:pPr marL="609600" indent="-609600" algn="ctr">
              <a:buNone/>
            </a:pPr>
            <a:r>
              <a:rPr lang="ru-RU" b="1" dirty="0" smtClean="0"/>
              <a:t>2.Ш..рты</a:t>
            </a:r>
          </a:p>
          <a:p>
            <a:pPr marL="609600" indent="-609600" algn="ctr">
              <a:buNone/>
            </a:pPr>
            <a:r>
              <a:rPr lang="ru-RU" b="1" dirty="0" smtClean="0"/>
              <a:t>3.Щ..</a:t>
            </a:r>
            <a:r>
              <a:rPr lang="ru-RU" b="1" dirty="0" err="1" smtClean="0"/>
              <a:t>тка</a:t>
            </a:r>
            <a:endParaRPr lang="ru-RU" b="1" dirty="0" smtClean="0"/>
          </a:p>
          <a:p>
            <a:pPr marL="609600" indent="-609600" algn="ctr">
              <a:buNone/>
            </a:pPr>
            <a:r>
              <a:rPr lang="ru-RU" b="1" dirty="0" smtClean="0"/>
              <a:t>4.Расч..</a:t>
            </a:r>
            <a:r>
              <a:rPr lang="ru-RU" b="1" dirty="0" err="1" smtClean="0"/>
              <a:t>ска</a:t>
            </a:r>
            <a:endParaRPr lang="ru-RU" b="1" dirty="0" smtClean="0"/>
          </a:p>
          <a:p>
            <a:pPr marL="609600" indent="-609600" algn="ctr">
              <a:buNone/>
            </a:pPr>
            <a:r>
              <a:rPr lang="ru-RU" b="1" dirty="0" smtClean="0"/>
              <a:t>5.Ж..луди</a:t>
            </a:r>
          </a:p>
          <a:p>
            <a:pPr marL="609600" indent="-609600" algn="ctr">
              <a:buNone/>
            </a:pPr>
            <a:r>
              <a:rPr lang="ru-RU" b="1" dirty="0" smtClean="0"/>
              <a:t>6.Пч..</a:t>
            </a:r>
            <a:r>
              <a:rPr lang="ru-RU" b="1" dirty="0" err="1" smtClean="0"/>
              <a:t>лы</a:t>
            </a:r>
            <a:endParaRPr lang="ru-RU" b="1" dirty="0" smtClean="0"/>
          </a:p>
          <a:p>
            <a:pPr marL="609600" indent="-609600" algn="ctr">
              <a:buNone/>
            </a:pPr>
            <a:r>
              <a:rPr lang="ru-RU" b="1" dirty="0" smtClean="0"/>
              <a:t>7. </a:t>
            </a:r>
            <a:r>
              <a:rPr lang="ru-RU" b="1" dirty="0" err="1" smtClean="0"/>
              <a:t>Капюш</a:t>
            </a:r>
            <a:r>
              <a:rPr lang="ru-RU" b="1" dirty="0" smtClean="0"/>
              <a:t>..</a:t>
            </a:r>
            <a:r>
              <a:rPr lang="ru-RU" b="1" dirty="0" err="1" smtClean="0"/>
              <a:t>н</a:t>
            </a:r>
            <a:endParaRPr lang="ru-RU" b="1" dirty="0" smtClean="0"/>
          </a:p>
          <a:p>
            <a:pPr marL="609600" indent="-609600" algn="ctr">
              <a:buNone/>
            </a:pPr>
            <a:r>
              <a:rPr lang="ru-RU" b="1" dirty="0" smtClean="0"/>
              <a:t>8.Реш..</a:t>
            </a:r>
            <a:r>
              <a:rPr lang="ru-RU" b="1" dirty="0" err="1" smtClean="0"/>
              <a:t>тка</a:t>
            </a:r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8" descr="f8968ecaf1f5da85e17966d3e0554486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286512" y="3304754"/>
            <a:ext cx="1571636" cy="1352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 rot="19975405">
            <a:off x="990927" y="2513486"/>
            <a:ext cx="59538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Физ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      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ультми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      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утк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ru-RU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Picture 6" descr="21"/>
          <p:cNvPicPr>
            <a:picLocks noChangeAspect="1" noChangeArrowheads="1" noCrop="1"/>
          </p:cNvPicPr>
          <p:nvPr/>
        </p:nvPicPr>
        <p:blipFill>
          <a:blip r:embed="rId3">
            <a:lum contrast="12000"/>
          </a:blip>
          <a:srcRect/>
          <a:stretch>
            <a:fillRect/>
          </a:stretch>
        </p:blipFill>
        <p:spPr bwMode="auto">
          <a:xfrm>
            <a:off x="1714480" y="2357430"/>
            <a:ext cx="1336675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7" descr="1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1142984"/>
            <a:ext cx="161925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15"/>
          <p:cNvPicPr>
            <a:picLocks noChangeAspect="1" noChangeArrowheads="1" noCrop="1"/>
          </p:cNvPicPr>
          <p:nvPr/>
        </p:nvPicPr>
        <p:blipFill>
          <a:blip r:embed="rId5">
            <a:lum contrast="12000"/>
          </a:blip>
          <a:srcRect/>
          <a:stretch>
            <a:fillRect/>
          </a:stretch>
        </p:blipFill>
        <p:spPr bwMode="auto">
          <a:xfrm>
            <a:off x="3857620" y="1714488"/>
            <a:ext cx="1360488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66"/>
                </a:solidFill>
                <a:latin typeface="Arial" charset="0"/>
                <a:sym typeface="Wingdings 2" pitchFamily="18" charset="2"/>
              </a:rPr>
              <a:t>Упражнения для глаз</a:t>
            </a:r>
            <a:br>
              <a:rPr lang="ru-RU" dirty="0" smtClean="0">
                <a:solidFill>
                  <a:srgbClr val="FF0066"/>
                </a:solidFill>
                <a:latin typeface="Arial" charset="0"/>
                <a:sym typeface="Wingdings 2" pitchFamily="18" charset="2"/>
              </a:rPr>
            </a:br>
            <a:endParaRPr lang="ru-RU" dirty="0"/>
          </a:p>
        </p:txBody>
      </p:sp>
      <p:pic>
        <p:nvPicPr>
          <p:cNvPr id="4" name="Содержимое 3" descr="122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143240" y="1071546"/>
            <a:ext cx="3214710" cy="3139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69 0  0.125 0.07467  0.125 0.16667  C 0.125 0.25867  0.069 0.33333  0 0.33333  C -0.069 0.33333  -0.125 0.25867  -0.125 0.16667  C -0.125 0.07467  -0.069 0  0 0  Z" pathEditMode="relative" ptsTypes="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07407E-6 C -0.06858 0.00995 -0.13038 -0.05649 -0.13785 -0.14769 C -0.14531 -0.23912 -0.09549 -0.32153 -0.02726 -0.33149 C 0.04149 -0.34144 0.1033 -0.275 0.11076 -0.1838 C 0.11823 -0.09237 0.0684 -0.00996 1.11111E-6 4.07407E-6 Z " pathEditMode="relative" rAng="10431203" ptsTypes="fffff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" y="-1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000"/>
                            </p:stCondLst>
                            <p:childTnLst>
                              <p:par>
                                <p:cTn id="16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854 0.01366 C -0.09219 0.10533 -0.15104 0.17616 -0.21997 0.1713 C -0.28872 0.16644 -0.34184 0.08796 -0.3382 -0.00393 C -0.33455 -0.0956 -0.2757 -0.16643 -0.20677 -0.16157 C -0.13802 -0.15671 -0.0849 -0.07824 -0.08854 0.01366 Z " pathEditMode="relative" rAng="5581772" ptsTypes="fffff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-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9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538 -0.00555 C 0.05538 -0.09745 0.11146 -0.17222 0.18038 -0.17222 C 0.2493 -0.17222 0.30538 -0.09745 0.30538 -0.00555 C 0.30538 0.08634 0.2493 0.16111 0.18038 0.16111 C 0.11146 0.16111 0.05538 0.08634 0.05538 -0.00555 Z " pathEditMode="relative" rAng="16200000" ptsTypes="fffff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Работа с учебником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Упр.457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Выполни тест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В каких словах допущена ошибка? </a:t>
            </a:r>
          </a:p>
          <a:p>
            <a:pPr>
              <a:buFont typeface="Wingdings" pitchFamily="2" charset="2"/>
              <a:buNone/>
            </a:pPr>
            <a:r>
              <a:rPr lang="ru-RU" sz="4000" dirty="0" smtClean="0">
                <a:solidFill>
                  <a:schemeClr val="folHlink"/>
                </a:solidFill>
                <a:latin typeface="Times New Roman" pitchFamily="18" charset="0"/>
              </a:rPr>
              <a:t>а) </a:t>
            </a:r>
            <a:r>
              <a:rPr lang="ru-RU" sz="4000" dirty="0" err="1" smtClean="0">
                <a:solidFill>
                  <a:schemeClr val="folHlink"/>
                </a:solidFill>
                <a:latin typeface="Times New Roman" pitchFamily="18" charset="0"/>
              </a:rPr>
              <a:t>жолтый</a:t>
            </a:r>
            <a:r>
              <a:rPr lang="ru-RU" sz="4000" dirty="0" smtClean="0">
                <a:solidFill>
                  <a:schemeClr val="folHlink"/>
                </a:solidFill>
                <a:latin typeface="Times New Roman" pitchFamily="18" charset="0"/>
              </a:rPr>
              <a:t>;            </a:t>
            </a:r>
            <a:r>
              <a:rPr lang="ru-RU" sz="4000" dirty="0" err="1" smtClean="0">
                <a:solidFill>
                  <a:schemeClr val="folHlink"/>
                </a:solidFill>
                <a:latin typeface="Times New Roman" pitchFamily="18" charset="0"/>
              </a:rPr>
              <a:t>д</a:t>
            </a:r>
            <a:r>
              <a:rPr lang="ru-RU" sz="4000" dirty="0" smtClean="0">
                <a:solidFill>
                  <a:schemeClr val="folHlink"/>
                </a:solidFill>
                <a:latin typeface="Times New Roman" pitchFamily="18" charset="0"/>
              </a:rPr>
              <a:t>) жокей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4000" dirty="0" smtClean="0">
                <a:solidFill>
                  <a:schemeClr val="folHlink"/>
                </a:solidFill>
                <a:latin typeface="Times New Roman" pitchFamily="18" charset="0"/>
              </a:rPr>
              <a:t>б) </a:t>
            </a:r>
            <a:r>
              <a:rPr lang="ru-RU" sz="4000" dirty="0" err="1" smtClean="0">
                <a:solidFill>
                  <a:schemeClr val="folHlink"/>
                </a:solidFill>
                <a:latin typeface="Times New Roman" pitchFamily="18" charset="0"/>
              </a:rPr>
              <a:t>решотка</a:t>
            </a:r>
            <a:r>
              <a:rPr lang="ru-RU" sz="4000" dirty="0" smtClean="0">
                <a:solidFill>
                  <a:schemeClr val="folHlink"/>
                </a:solidFill>
                <a:latin typeface="Times New Roman" pitchFamily="18" charset="0"/>
              </a:rPr>
              <a:t>             е) шорох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4000" dirty="0" smtClean="0">
                <a:solidFill>
                  <a:schemeClr val="folHlink"/>
                </a:solidFill>
                <a:latin typeface="Times New Roman" pitchFamily="18" charset="0"/>
              </a:rPr>
              <a:t>в) чёрный              ж) крыжовник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4000" dirty="0" smtClean="0">
                <a:solidFill>
                  <a:schemeClr val="folHlink"/>
                </a:solidFill>
                <a:latin typeface="Times New Roman" pitchFamily="18" charset="0"/>
              </a:rPr>
              <a:t>г) </a:t>
            </a:r>
            <a:r>
              <a:rPr lang="ru-RU" sz="4000" dirty="0" err="1" smtClean="0">
                <a:solidFill>
                  <a:schemeClr val="folHlink"/>
                </a:solidFill>
                <a:latin typeface="Times New Roman" pitchFamily="18" charset="0"/>
              </a:rPr>
              <a:t>жёнглёр</a:t>
            </a:r>
            <a:r>
              <a:rPr lang="ru-RU" sz="4000" dirty="0" smtClean="0">
                <a:solidFill>
                  <a:schemeClr val="folHlink"/>
                </a:solidFill>
                <a:latin typeface="Times New Roman" pitchFamily="18" charset="0"/>
              </a:rPr>
              <a:t>              </a:t>
            </a:r>
            <a:r>
              <a:rPr lang="ru-RU" sz="4000" dirty="0" err="1" smtClean="0">
                <a:solidFill>
                  <a:schemeClr val="folHlink"/>
                </a:solidFill>
                <a:latin typeface="Times New Roman" pitchFamily="18" charset="0"/>
              </a:rPr>
              <a:t>з</a:t>
            </a:r>
            <a:r>
              <a:rPr lang="ru-RU" sz="4000" dirty="0" smtClean="0">
                <a:solidFill>
                  <a:schemeClr val="folHlink"/>
                </a:solidFill>
                <a:latin typeface="Times New Roman" pitchFamily="18" charset="0"/>
              </a:rPr>
              <a:t>) </a:t>
            </a:r>
            <a:r>
              <a:rPr lang="ru-RU" sz="4000" dirty="0" err="1" smtClean="0">
                <a:solidFill>
                  <a:schemeClr val="folHlink"/>
                </a:solidFill>
                <a:latin typeface="Times New Roman" pitchFamily="18" charset="0"/>
              </a:rPr>
              <a:t>шопот</a:t>
            </a:r>
            <a:endParaRPr lang="ru-RU" sz="4000" dirty="0" smtClean="0">
              <a:solidFill>
                <a:schemeClr val="folHlink"/>
              </a:solidFill>
              <a:latin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Проверь себя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00042"/>
            <a:ext cx="8183880" cy="4187952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Ответ: а, б, г, 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з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а) ж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</a:rPr>
              <a:t>ё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лтый;            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д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) жокей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б) реш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</a:rPr>
              <a:t>ё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тка             е) шорох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в) чёрный              ж) крыжовник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г) ж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</a:rPr>
              <a:t>о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нглёр              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з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) ш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</a:rPr>
              <a:t>ё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пот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3200" dirty="0" smtClean="0">
              <a:solidFill>
                <a:schemeClr val="folHlink"/>
              </a:solidFill>
              <a:latin typeface="Times New Roman" pitchFamily="18" charset="0"/>
            </a:endParaRPr>
          </a:p>
          <a:p>
            <a:pPr>
              <a:lnSpc>
                <a:spcPct val="90000"/>
              </a:lnSpc>
              <a:buNone/>
            </a:pPr>
            <a:r>
              <a:rPr lang="ru-RU" sz="3200" b="1" i="1" dirty="0" smtClean="0">
                <a:solidFill>
                  <a:srgbClr val="FF0066"/>
                </a:solidFill>
                <a:latin typeface="Times New Roman" pitchFamily="18" charset="0"/>
              </a:rPr>
              <a:t>Жокей</a:t>
            </a:r>
            <a:r>
              <a:rPr lang="ru-RU" b="1" i="1" dirty="0" smtClean="0">
                <a:solidFill>
                  <a:srgbClr val="FF0066"/>
                </a:solidFill>
                <a:latin typeface="Times New Roman" pitchFamily="18" charset="0"/>
              </a:rPr>
              <a:t> 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</a:rPr>
              <a:t>– профессиональный  наездник на скачках, бегах.</a:t>
            </a:r>
          </a:p>
          <a:p>
            <a:pPr>
              <a:lnSpc>
                <a:spcPct val="90000"/>
              </a:lnSpc>
              <a:buNone/>
            </a:pPr>
            <a:r>
              <a:rPr lang="ru-RU" sz="3200" b="1" i="1" dirty="0" smtClean="0">
                <a:solidFill>
                  <a:srgbClr val="FF0066"/>
                </a:solidFill>
                <a:latin typeface="Times New Roman" pitchFamily="18" charset="0"/>
              </a:rPr>
              <a:t>Жонглёр 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</a:rPr>
              <a:t>– актер цирка, который искусно подбрасывает несколько предметов.</a:t>
            </a:r>
            <a:endParaRPr lang="ru-RU" sz="3200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Выполните синтаксический разбор предложения: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Зазвучали шорохи рассвета, </a:t>
            </a:r>
          </a:p>
          <a:p>
            <a:pPr>
              <a:buNone/>
            </a:pPr>
            <a:r>
              <a:rPr lang="ru-RU" dirty="0" smtClean="0"/>
              <a:t>  небо слабо начало светлеть.</a:t>
            </a:r>
          </a:p>
          <a:p>
            <a:endParaRPr lang="ru-RU" dirty="0"/>
          </a:p>
        </p:txBody>
      </p:sp>
      <p:pic>
        <p:nvPicPr>
          <p:cNvPr id="4" name="Picture 6" descr="64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500042"/>
            <a:ext cx="8001056" cy="5886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Подведём итоги урока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ru-RU" dirty="0" smtClean="0"/>
              <a:t>1.Какой «сигнал» подсказывает нам ,что в слове орфограмма?</a:t>
            </a:r>
          </a:p>
          <a:p>
            <a:pPr>
              <a:lnSpc>
                <a:spcPct val="90000"/>
              </a:lnSpc>
              <a:buNone/>
            </a:pPr>
            <a:endParaRPr lang="ru-RU" dirty="0" smtClean="0"/>
          </a:p>
          <a:p>
            <a:pPr>
              <a:lnSpc>
                <a:spcPct val="90000"/>
              </a:lnSpc>
              <a:buNone/>
            </a:pPr>
            <a:r>
              <a:rPr lang="ru-RU" dirty="0" smtClean="0"/>
              <a:t>2.От чего зависит выбор орфограммы?</a:t>
            </a:r>
          </a:p>
          <a:p>
            <a:pPr>
              <a:lnSpc>
                <a:spcPct val="90000"/>
              </a:lnSpc>
              <a:buNone/>
            </a:pPr>
            <a:endParaRPr lang="ru-RU" dirty="0" smtClean="0"/>
          </a:p>
          <a:p>
            <a:pPr>
              <a:lnSpc>
                <a:spcPct val="90000"/>
              </a:lnSpc>
              <a:buNone/>
            </a:pPr>
            <a:r>
              <a:rPr lang="ru-RU" dirty="0" smtClean="0"/>
              <a:t>3.Что мы должны знать и уметь ,чтобы пользоваться правилом? </a:t>
            </a:r>
          </a:p>
          <a:p>
            <a:pPr>
              <a:lnSpc>
                <a:spcPct val="90000"/>
              </a:lnSpc>
              <a:buNone/>
            </a:pPr>
            <a:endParaRPr lang="ru-RU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90000"/>
              </a:lnSpc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 Выберите любое задание</a:t>
            </a:r>
            <a:r>
              <a:rPr lang="ru-RU" b="1" i="1" dirty="0" smtClean="0">
                <a:solidFill>
                  <a:srgbClr val="FF0000"/>
                </a:solidFill>
              </a:rPr>
              <a:t>:</a:t>
            </a:r>
          </a:p>
          <a:p>
            <a:pPr algn="ctr">
              <a:buFontTx/>
              <a:buNone/>
            </a:pPr>
            <a:r>
              <a:rPr lang="ru-RU" b="1" i="1" dirty="0" smtClean="0"/>
              <a:t>Выучить правило; стр.38 под книжечкой;</a:t>
            </a:r>
          </a:p>
          <a:p>
            <a:pPr algn="ctr">
              <a:buFontTx/>
              <a:buNone/>
            </a:pPr>
            <a:r>
              <a:rPr lang="ru-RU" b="1" i="1" dirty="0" smtClean="0"/>
              <a:t>Упр.459, 460</a:t>
            </a:r>
            <a:endParaRPr lang="ru-RU" b="1" i="1" dirty="0" smtClean="0"/>
          </a:p>
        </p:txBody>
      </p:sp>
      <p:pic>
        <p:nvPicPr>
          <p:cNvPr id="4" name="Picture 4" descr="antn02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2" y="2388302"/>
            <a:ext cx="3643338" cy="3040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000" dirty="0" smtClean="0"/>
              <a:t>До свидания!</a:t>
            </a:r>
            <a:endParaRPr lang="ru-RU" sz="8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9600" b="1" dirty="0" smtClean="0">
                <a:solidFill>
                  <a:srgbClr val="FF0000"/>
                </a:solidFill>
              </a:rPr>
              <a:t>Спасибо за урок!</a:t>
            </a:r>
            <a:endParaRPr lang="ru-RU" sz="9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246</TotalTime>
  <Words>377</Words>
  <Application>Microsoft Office PowerPoint</Application>
  <PresentationFormat>Экран (4:3)</PresentationFormat>
  <Paragraphs>100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Аспект</vt:lpstr>
      <vt:lpstr> ТЕМА УРОКА:</vt:lpstr>
      <vt:lpstr>Словарный диктант</vt:lpstr>
      <vt:lpstr>жёлтый                         жонглёр шёлк                             шокировать чётко                             чопорный щёлкнуть                      трущоба     ПРОЧИТАЙТЕ СЛОВА, ОПРЕДЕЛИТЕ, ЧТО В НИХ ОБЩЕГО  </vt:lpstr>
      <vt:lpstr> тема урока:</vt:lpstr>
      <vt:lpstr>Моя цель на уроке:</vt:lpstr>
      <vt:lpstr>Рассмотрите таблицу и сделайте вывод  о написании букв о-ё после шипящих  в корне слова</vt:lpstr>
      <vt:lpstr>Вывод:</vt:lpstr>
      <vt:lpstr>К данным проверочным словам подберите проверяемые слова:</vt:lpstr>
      <vt:lpstr>Словарная работа  «Назовите ласково»</vt:lpstr>
      <vt:lpstr>Диктант - молчанка</vt:lpstr>
      <vt:lpstr>Проверим диктант</vt:lpstr>
      <vt:lpstr>Презентация PowerPoint</vt:lpstr>
      <vt:lpstr>Упражнения для глаз </vt:lpstr>
      <vt:lpstr>Работа с учебником</vt:lpstr>
      <vt:lpstr>Выполни тест</vt:lpstr>
      <vt:lpstr>Проверь себя</vt:lpstr>
      <vt:lpstr>Выполните синтаксический разбор предложения:</vt:lpstr>
      <vt:lpstr>Подведём итоги урока</vt:lpstr>
      <vt:lpstr>Домашнее задание</vt:lpstr>
      <vt:lpstr>До свидания!</vt:lpstr>
    </vt:vector>
  </TitlesOfParts>
  <Company>WolfishLair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ТЕМА УРОКА:</dc:title>
  <dc:creator>Grey Wolf</dc:creator>
  <cp:lastModifiedBy>user</cp:lastModifiedBy>
  <cp:revision>28</cp:revision>
  <dcterms:created xsi:type="dcterms:W3CDTF">2011-01-26T15:03:39Z</dcterms:created>
  <dcterms:modified xsi:type="dcterms:W3CDTF">2017-02-27T13:25:44Z</dcterms:modified>
</cp:coreProperties>
</file>