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81" r:id="rId4"/>
    <p:sldId id="262" r:id="rId5"/>
    <p:sldId id="264" r:id="rId6"/>
    <p:sldId id="263" r:id="rId7"/>
    <p:sldId id="279" r:id="rId8"/>
    <p:sldId id="280" r:id="rId9"/>
    <p:sldId id="266" r:id="rId10"/>
    <p:sldId id="282" r:id="rId11"/>
    <p:sldId id="265" r:id="rId12"/>
    <p:sldId id="267" r:id="rId13"/>
    <p:sldId id="268" r:id="rId14"/>
    <p:sldId id="269" r:id="rId15"/>
    <p:sldId id="271" r:id="rId16"/>
    <p:sldId id="272" r:id="rId17"/>
    <p:sldId id="275" r:id="rId18"/>
    <p:sldId id="276" r:id="rId19"/>
    <p:sldId id="270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4000" dirty="0" smtClean="0"/>
              <a:t>В</a:t>
            </a:r>
            <a:r>
              <a:rPr lang="ru-RU" sz="4000" baseline="0" dirty="0" smtClean="0"/>
              <a:t> доме живут собаки</a:t>
            </a:r>
            <a:endParaRPr lang="ru-RU" sz="4000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3"/>
                <c:pt idx="0">
                  <c:v>Собаки есть</c:v>
                </c:pt>
                <c:pt idx="1">
                  <c:v>Есть 2 и более собак</c:v>
                </c:pt>
                <c:pt idx="2">
                  <c:v>Собак нет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0.36</c:v>
                </c:pt>
                <c:pt idx="1">
                  <c:v>0.15</c:v>
                </c:pt>
                <c:pt idx="2">
                  <c:v>0.49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0182808398950136"/>
          <c:y val="0.2489429133858268"/>
          <c:w val="0.27942191601049871"/>
          <c:h val="0.4641599409448818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3200" dirty="0" smtClean="0"/>
              <a:t>Случалось ли вам пострадать от собак?</a:t>
            </a:r>
            <a:endParaRPr lang="ru-RU" sz="3200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Нет</c:v>
                </c:pt>
                <c:pt idx="1">
                  <c:v>Пугали бездомные собаки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0.75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gif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player.myshared.ru/859371/data/images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69450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404664"/>
            <a:ext cx="65527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Муниципальное бюджетное </a:t>
            </a:r>
            <a:r>
              <a:rPr lang="ru-RU" dirty="0" smtClean="0"/>
              <a:t>общеобразовательное </a:t>
            </a:r>
            <a:r>
              <a:rPr lang="ru-RU" dirty="0"/>
              <a:t>учреждение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«</a:t>
            </a:r>
            <a:r>
              <a:rPr lang="ru-RU" dirty="0" err="1"/>
              <a:t>Ярцевская</a:t>
            </a:r>
            <a:r>
              <a:rPr lang="ru-RU" dirty="0"/>
              <a:t> средняя школа №1»</a:t>
            </a: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x-none" b="1"/>
              <a:t>Исследовательский проект</a:t>
            </a:r>
            <a:endParaRPr lang="en-US" b="1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090172"/>
            <a:ext cx="79376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«Как живётся тебе,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мой четвероногий друг?»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8403" y="4293096"/>
            <a:ext cx="337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Выполнила ученица 2 класса А</a:t>
            </a:r>
          </a:p>
          <a:p>
            <a:pPr algn="r"/>
            <a:r>
              <a:rPr lang="ru-RU" b="1" dirty="0" smtClean="0"/>
              <a:t>Кожевникова Анастасия</a:t>
            </a:r>
            <a:endParaRPr lang="ru-RU" b="1" dirty="0"/>
          </a:p>
        </p:txBody>
      </p:sp>
      <p:pic>
        <p:nvPicPr>
          <p:cNvPr id="7" name="Picture 6" descr="Картинки по запросу собаки презентации обои слай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279080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75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www.english-study-cafe.ru/images/shablonppt/do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64" y="177818"/>
            <a:ext cx="8319045" cy="620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I:\ДЕНЬ НАУКИ 2015 (окт.)\НАСТЯ\фото\2cf3de1421350014af841348e8a1b0fb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787" y="3766331"/>
            <a:ext cx="4042614" cy="238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I:\ДЕНЬ НАУКИ 2015 (окт.)\НАСТЯ\фото\890-36_img_7-250x2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83741"/>
            <a:ext cx="2381250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:\ДЕНЬ НАУКИ 2015 (окт.)\НАСТЯ\фото\i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683741"/>
            <a:ext cx="2527585" cy="18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I:\ДЕНЬ НАУКИ 2015 (окт.)\фото\zhiteli-yarcevo-smolenskoy-oblasti-zhaluyutsya-na-musornye-zavaly-212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32" y="3789040"/>
            <a:ext cx="3589579" cy="238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836712"/>
            <a:ext cx="7776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Почему появляются в городе бездомные животные? Что нужно сделать, чтобы бродячих собак стало меньше?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8445" y="4221088"/>
            <a:ext cx="47525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Как избежать </a:t>
            </a:r>
            <a:endParaRPr lang="ru-RU" sz="48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нападения </a:t>
            </a:r>
            <a:r>
              <a:rPr lang="ru-RU" sz="4800" b="1" dirty="0">
                <a:solidFill>
                  <a:srgbClr val="FF0000"/>
                </a:solidFill>
              </a:rPr>
              <a:t>собак?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98311" y="3252624"/>
            <a:ext cx="9153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FF0000"/>
                </a:solidFill>
              </a:rPr>
              <a:t>?</a:t>
            </a:r>
            <a:endParaRPr lang="ru-RU" sz="8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8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500042"/>
            <a:ext cx="678661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b="1" u="sng" dirty="0" smtClean="0">
                <a:solidFill>
                  <a:srgbClr val="7030A0"/>
                </a:solidFill>
              </a:rPr>
              <a:t>Проблема исследования </a:t>
            </a:r>
            <a:r>
              <a:rPr lang="ru-RU" sz="4000" b="1" dirty="0" smtClean="0">
                <a:solidFill>
                  <a:srgbClr val="7030A0"/>
                </a:solidFill>
              </a:rPr>
              <a:t>– </a:t>
            </a:r>
          </a:p>
          <a:p>
            <a:pPr algn="just"/>
            <a:r>
              <a:rPr lang="ru-RU" sz="4000" b="1" dirty="0" smtClean="0">
                <a:solidFill>
                  <a:srgbClr val="7030A0"/>
                </a:solidFill>
              </a:rPr>
              <a:t>слабая информативность младших школьников о бездомных собаках нашего города.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2.gstatic.com/images?q=tbn:ANd9GcRLzPdYTPqjFR76B5pllAOxRAuDRhIzS6WxpuZfXnrZK7l7hDLRc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3964"/>
            <a:ext cx="8227615" cy="619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37335" y="525078"/>
            <a:ext cx="4113808" cy="588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sz="2400" b="1" dirty="0">
                <a:ln w="19050">
                  <a:solidFill>
                    <a:srgbClr val="00206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роблема</a:t>
            </a:r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99992" y="35010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b="1" dirty="0" smtClean="0">
                <a:ln w="19050">
                  <a:solidFill>
                    <a:srgbClr val="00206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резентация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99992" y="1371541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b="1" dirty="0">
                <a:ln w="19050">
                  <a:solidFill>
                    <a:srgbClr val="00206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роектирование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437335" y="198884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19050"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b="1" dirty="0">
                <a:ln w="19050">
                  <a:solidFill>
                    <a:srgbClr val="00206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оиск информации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499992" y="270892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b="1" dirty="0">
                <a:ln w="19050">
                  <a:solidFill>
                    <a:srgbClr val="00206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родукт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86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layer.myshared.ru/786024/data/images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396077" cy="625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0747" y="2124122"/>
            <a:ext cx="79376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«Как живётся тебе,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мой четвероногий друг?»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390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templated.ru/uploads/posts/2015-02/1424855602_sobaki-has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690148" cy="626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04664"/>
            <a:ext cx="7848872" cy="40626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Тема исследования: «Бездомные собаки».</a:t>
            </a:r>
          </a:p>
          <a:p>
            <a:endParaRPr lang="ru-RU" b="1" u="heavy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just"/>
            <a:r>
              <a:rPr lang="ru-RU" sz="3200" b="1" u="heavy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Цель </a:t>
            </a:r>
            <a:r>
              <a:rPr lang="ru-RU" sz="3200" b="1" u="heavy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работы</a:t>
            </a: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раскрыть разнообразные взаимоотношения человека и собаки;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заострить внимание на ответственности человека за прирученных животных. </a:t>
            </a:r>
          </a:p>
          <a:p>
            <a:pPr algn="just"/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379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28604"/>
            <a:ext cx="842968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u="heavy" dirty="0" smtClean="0">
                <a:solidFill>
                  <a:srgbClr val="002060"/>
                </a:solidFill>
              </a:rPr>
              <a:t>Задачи</a:t>
            </a:r>
            <a:r>
              <a:rPr lang="ru-RU" sz="3600" b="1" dirty="0" smtClean="0">
                <a:solidFill>
                  <a:srgbClr val="002060"/>
                </a:solidFill>
              </a:rPr>
              <a:t>: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   ознакомиться со статьями о собаках в первоисточниках;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   узнать о различных породах собак;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   собрать и изучить информацию об отношении людей к собакам;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   показать значение собак в жизни человека;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   разработать конкретные рекомендации по их возможному устранению или профилактике нарушений;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   подготовить обращение к Главе Администрации </a:t>
            </a:r>
            <a:r>
              <a:rPr lang="ru-RU" sz="2400" b="1" dirty="0" err="1" smtClean="0">
                <a:solidFill>
                  <a:srgbClr val="002060"/>
                </a:solidFill>
              </a:rPr>
              <a:t>Ярцевского</a:t>
            </a:r>
            <a:r>
              <a:rPr lang="ru-RU" sz="2400" b="1" dirty="0" smtClean="0">
                <a:solidFill>
                  <a:srgbClr val="002060"/>
                </a:solidFill>
              </a:rPr>
              <a:t> района, к городскому Совету депутатов, к полномочиям которого отнесено решение природоохранных задач, с просьбой принять меры по  данному вопросу;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   изготовить памятку и буклет «Внимание» Бездомные собаки!».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57166"/>
            <a:ext cx="792961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Методы исследования:</a:t>
            </a:r>
          </a:p>
          <a:p>
            <a:pPr lvl="0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7030A0"/>
                </a:solidFill>
              </a:rPr>
              <a:t>анализ литературы и материалов Интернета по теме;</a:t>
            </a:r>
          </a:p>
          <a:p>
            <a:pPr lvl="0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7030A0"/>
                </a:solidFill>
              </a:rPr>
              <a:t>наблюдение;</a:t>
            </a:r>
          </a:p>
          <a:p>
            <a:pPr lvl="0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7030A0"/>
                </a:solidFill>
              </a:rPr>
              <a:t>анкетирование;</a:t>
            </a:r>
          </a:p>
          <a:p>
            <a:pPr lvl="0"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7030A0"/>
                </a:solidFill>
              </a:rPr>
              <a:t>интервьюирование.</a:t>
            </a: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Val\Desktop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77570"/>
            <a:ext cx="8774144" cy="645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900113" y="333375"/>
            <a:ext cx="6624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latin typeface="Calibri" pitchFamily="34" charset="0"/>
              </a:rPr>
              <a:t>I этап – подготовительный</a:t>
            </a:r>
            <a:endParaRPr lang="ru-RU" altLang="ru-RU" sz="240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1720" y="781864"/>
            <a:ext cx="6877998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defRPr/>
            </a:pPr>
            <a:r>
              <a:rPr lang="ru-RU" sz="2400" b="1" dirty="0">
                <a:ln w="190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60033"/>
                </a:solidFill>
              </a:rPr>
              <a:t>1.Постановка проблемы (или выделение </a:t>
            </a:r>
            <a:r>
              <a:rPr lang="en-US" sz="2400" b="1" dirty="0">
                <a:ln w="190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60033"/>
                </a:solidFill>
              </a:rPr>
              <a:t>  </a:t>
            </a:r>
            <a:r>
              <a:rPr lang="ru-RU" sz="2400" b="1" dirty="0">
                <a:ln w="190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60033"/>
                </a:solidFill>
              </a:rPr>
              <a:t>основополагающего вопроса).</a:t>
            </a:r>
          </a:p>
          <a:p>
            <a:pPr marL="342900" indent="-342900" algn="just">
              <a:lnSpc>
                <a:spcPct val="200000"/>
              </a:lnSpc>
              <a:defRPr/>
            </a:pPr>
            <a:r>
              <a:rPr lang="ru-RU" sz="2400" b="1" dirty="0">
                <a:ln w="190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60033"/>
                </a:solidFill>
              </a:rPr>
              <a:t>2.Определение темы исследования-проекта.</a:t>
            </a:r>
          </a:p>
          <a:p>
            <a:pPr marL="342900" indent="-342900" algn="just">
              <a:lnSpc>
                <a:spcPct val="200000"/>
              </a:lnSpc>
              <a:defRPr/>
            </a:pPr>
            <a:r>
              <a:rPr lang="ru-RU" sz="2400" b="1" dirty="0">
                <a:ln w="190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60033"/>
                </a:solidFill>
              </a:rPr>
              <a:t>3.Определение названия исследовательского </a:t>
            </a:r>
            <a:r>
              <a:rPr lang="en-US" sz="2400" b="1" dirty="0">
                <a:ln w="190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60033"/>
                </a:solidFill>
              </a:rPr>
              <a:t>   </a:t>
            </a:r>
            <a:r>
              <a:rPr lang="ru-RU" sz="2400" b="1" dirty="0">
                <a:ln w="190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60033"/>
                </a:solidFill>
              </a:rPr>
              <a:t>проекта.</a:t>
            </a:r>
          </a:p>
          <a:p>
            <a:pPr marL="342900" indent="-342900" algn="just">
              <a:lnSpc>
                <a:spcPct val="200000"/>
              </a:lnSpc>
              <a:defRPr/>
            </a:pPr>
            <a:r>
              <a:rPr lang="ru-RU" sz="2400" b="1" dirty="0">
                <a:ln w="1905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rgbClr val="660033"/>
                </a:solidFill>
              </a:rPr>
              <a:t>4.Формулировка целей и задач исследовательского проекта, выдвижение гипотезы исследования.</a:t>
            </a:r>
          </a:p>
          <a:p>
            <a:pPr algn="just">
              <a:defRPr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2695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6712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</a:rPr>
              <a:t>Я рисую маршрутный лист</a:t>
            </a:r>
            <a:endParaRPr lang="ru-RU" sz="4400" b="1" dirty="0">
              <a:solidFill>
                <a:srgbClr val="7030A0"/>
              </a:solidFill>
            </a:endParaRPr>
          </a:p>
        </p:txBody>
      </p:sp>
      <p:pic>
        <p:nvPicPr>
          <p:cNvPr id="4" name="Picture 4" descr="http://i081.radikal.ru/1206/63/23eff49def4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13049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Настя\1 класс\Проект Собаки\IMG_3426 - коп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55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rezentacii-angliyskiy.ru/images/2013-08-03_11454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96" y="259917"/>
            <a:ext cx="8407352" cy="619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367088" y="438150"/>
            <a:ext cx="2852737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3200" b="1" dirty="0">
                <a:solidFill>
                  <a:srgbClr val="C00000"/>
                </a:solidFill>
                <a:cs typeface="Times New Roman" pitchFamily="18" charset="0"/>
              </a:rPr>
              <a:t>План работы</a:t>
            </a:r>
            <a:endParaRPr lang="ru-RU" altLang="ru-RU" sz="3200" b="1" dirty="0">
              <a:solidFill>
                <a:srgbClr val="C00000"/>
              </a:solidFill>
            </a:endParaRPr>
          </a:p>
          <a:p>
            <a:pPr algn="ctr"/>
            <a:endParaRPr lang="ru-RU" alt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583075"/>
              </p:ext>
            </p:extLst>
          </p:nvPr>
        </p:nvGraphicFramePr>
        <p:xfrm>
          <a:off x="500034" y="1000108"/>
          <a:ext cx="6858048" cy="5508660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47374"/>
                <a:gridCol w="5253352"/>
                <a:gridCol w="1357322"/>
              </a:tblGrid>
              <a:tr h="568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Определение темы, названия, цели и задач исследования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 – 4 сентября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</a:tr>
              <a:tr h="568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Изучение литературы о взаимодействии собак и людей, об опасности бездомных собак.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5 - 7 сентября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</a:tr>
              <a:tr h="568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Анкетирование детей и взрослых. Обработка анкетных данных. 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8 – 11 сентября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</a:tr>
              <a:tr h="85209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Выделение территории для наблюдений, наблюдение, за бездомными собаками, их подсчёт. Проведение фотосъёмки.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12 – 18 сентября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</a:tr>
              <a:tr h="568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Посещение ветлечебницы, выяснение, какими болезнями болеют собаки. Проведение фотосъёмки.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19 сентября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</a:tr>
              <a:tr h="568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Беседа с педагогом дополнительного образования СЮН Бахтиной О. П.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21 сентября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</a:tr>
              <a:tr h="568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Оформление продукта проекта  памятки и буклета «Внимание! Бродячие собаки!» 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22 – 25 сентября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</a:tr>
              <a:tr h="56806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Подготовка, выступления, презентации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26 – 29 сентября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</a:tr>
              <a:tr h="2840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Подведение итогов работы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30 сентября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881" marR="5388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926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Val\Desktop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77570"/>
            <a:ext cx="8774144" cy="645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468312" y="404813"/>
            <a:ext cx="8104215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/>
              <a:t>II этап – практический: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90000"/>
                </a:solidFill>
              </a:rPr>
              <a:t>Ознакомление с литературой по данной проблематике (изучение теории, связанной с выбранной темой).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90000"/>
                </a:solidFill>
              </a:rPr>
              <a:t>Овладение методами исследования.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90000"/>
                </a:solidFill>
              </a:rPr>
              <a:t>Сбор собственного материала, его анализ.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90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Картинки по запросу собаки презентации обои слай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5" y="260648"/>
            <a:ext cx="8596637" cy="643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8"/>
          <p:cNvSpPr>
            <a:spLocks noChangeArrowheads="1"/>
          </p:cNvSpPr>
          <p:nvPr/>
        </p:nvSpPr>
        <p:spPr bwMode="auto">
          <a:xfrm>
            <a:off x="938213" y="366713"/>
            <a:ext cx="7620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2000" b="1" dirty="0"/>
              <a:t>1</a:t>
            </a:r>
            <a:r>
              <a:rPr lang="ru-RU" altLang="ru-RU" sz="2400" b="1" dirty="0"/>
              <a:t>. </a:t>
            </a:r>
            <a:r>
              <a:rPr lang="ru-RU" altLang="ru-RU" sz="2000" b="1" dirty="0"/>
              <a:t>Ознакомление с литературой по данной проблематике </a:t>
            </a:r>
          </a:p>
          <a:p>
            <a:pPr algn="ctr"/>
            <a:r>
              <a:rPr lang="ru-RU" altLang="ru-RU" sz="2000" b="1" dirty="0"/>
              <a:t>(изучение теории, связанной с выбранной темой)</a:t>
            </a:r>
            <a:endParaRPr lang="ru-RU" alt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714356"/>
            <a:ext cx="792961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b="1" dirty="0">
              <a:ln w="19050" cmpd="sng">
                <a:solidFill>
                  <a:schemeClr val="bg2">
                    <a:lumMod val="25000"/>
                  </a:schemeClr>
                </a:solidFill>
                <a:prstDash val="solid"/>
                <a:miter lim="800000"/>
              </a:ln>
              <a:blipFill>
                <a:blip r:embed="rId3"/>
                <a:tile tx="0" ty="0" sx="100000" sy="100000" flip="none" algn="tl"/>
              </a:blip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defRPr/>
            </a:pPr>
            <a:endParaRPr lang="ru-RU" b="1" dirty="0">
              <a:ln w="19050" cmpd="sng">
                <a:solidFill>
                  <a:schemeClr val="bg2">
                    <a:lumMod val="25000"/>
                  </a:schemeClr>
                </a:solidFill>
                <a:prstDash val="solid"/>
                <a:miter lim="800000"/>
              </a:ln>
              <a:blipFill>
                <a:blip r:embed="rId3"/>
                <a:tile tx="0" ty="0" sx="100000" sy="100000" flip="none" algn="tl"/>
              </a:blip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ru-RU" b="1" dirty="0">
                <a:ln w="1905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50800" algn="tl" rotWithShape="0">
                    <a:srgbClr val="000000"/>
                  </a:outerShdw>
                </a:effectLst>
              </a:rPr>
              <a:t>В Центре по библиотечной работе с детьми МУК "</a:t>
            </a:r>
            <a:r>
              <a:rPr lang="ru-RU" b="1" dirty="0" err="1">
                <a:ln w="1905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50800" algn="tl" rotWithShape="0">
                    <a:srgbClr val="000000"/>
                  </a:outerShdw>
                </a:effectLst>
              </a:rPr>
              <a:t>Ярцевская</a:t>
            </a:r>
            <a:r>
              <a:rPr lang="ru-RU" b="1" dirty="0">
                <a:ln w="19050" cmpd="sng">
                  <a:solidFill>
                    <a:schemeClr val="bg2">
                      <a:lumMod val="25000"/>
                    </a:schemeClr>
                  </a:solidFill>
                  <a:prstDash val="solid"/>
                  <a:miter lim="800000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50800" algn="tl" rotWithShape="0">
                    <a:srgbClr val="000000"/>
                  </a:outerShdw>
                </a:effectLst>
              </a:rPr>
              <a:t> районная центральная библиотека"</a:t>
            </a:r>
          </a:p>
        </p:txBody>
      </p:sp>
      <p:pic>
        <p:nvPicPr>
          <p:cNvPr id="11266" name="Picture 2" descr="I:\ДЕНЬ НАУКИ 2015 (окт.)\НАСТЯ\фото\IMG_336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4685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I:\ДЕНЬ НАУКИ 2015 (окт.)\НАСТЯ\фото\IMG_336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14685"/>
            <a:ext cx="2148069" cy="322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I:\ДЕНЬ НАУКИ 2015 (окт.)\НАСТЯ\фото\IMG_337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528" y="2004695"/>
            <a:ext cx="2712640" cy="4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4348" y="5229200"/>
            <a:ext cx="248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Старикова Валентина Михайловна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5493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roki-shkola.ru/wp-content/uploads/2012/10/fon_p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1" y="94533"/>
            <a:ext cx="8942445" cy="668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260648"/>
            <a:ext cx="328614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I:\ДЕНЬ НАУКИ 2015 (окт.)\фото\IMG_33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33694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3704" y="2225193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Вновь на помощь пришёл старший брат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450912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Собаку приручил человек ещё в каменном веке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5598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uroki-shkola.ru/wp-content/uploads/2012/10/fon_p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1" y="94533"/>
            <a:ext cx="8942445" cy="668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Val\Desktop\PEDEGDREV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2936"/>
            <a:ext cx="4821277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0" descr="http://900igr.net/datas/biologija/Selektsija-sobak/0013-013-Raznoobraznye-porody-soba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9" y="258966"/>
            <a:ext cx="8408057" cy="630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92080" y="1340768"/>
            <a:ext cx="34563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Я узнала, что мой домашний друг ………. – беспородный, но мы его всё равно очень любим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I:\ДЕНЬ НАУКИ 2015 (окт.)\НАСТЯ\фото\IMG_233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4" t="21633"/>
          <a:stretch/>
        </p:blipFill>
        <p:spPr bwMode="auto">
          <a:xfrm>
            <a:off x="5165051" y="3717032"/>
            <a:ext cx="3710441" cy="2388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ДЕНЬ НАУКИ 2015 (окт.)\НАСТЯ\фото\IMG_333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3" t="15748" r="14062" b="26417"/>
          <a:stretch/>
        </p:blipFill>
        <p:spPr bwMode="auto">
          <a:xfrm>
            <a:off x="467544" y="547452"/>
            <a:ext cx="3116553" cy="17628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76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Val\Desktop\doc69z1kfc4tf8lmbu3czf_800_48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30" y="94533"/>
            <a:ext cx="2249007" cy="1750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47864" y="260648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b="1" dirty="0"/>
              <a:t>Знаменитый пес </a:t>
            </a:r>
            <a:r>
              <a:rPr lang="ru-RU" b="1" dirty="0" err="1"/>
              <a:t>Джульбарс</a:t>
            </a:r>
            <a:r>
              <a:rPr lang="ru-RU" b="1" dirty="0"/>
              <a:t> был награжден медалью "За боевые заслуги"</a:t>
            </a:r>
          </a:p>
          <a:p>
            <a:r>
              <a:rPr lang="ru-RU" dirty="0"/>
              <a:t>Фото: Из архивов</a:t>
            </a:r>
          </a:p>
        </p:txBody>
      </p:sp>
      <p:pic>
        <p:nvPicPr>
          <p:cNvPr id="7" name="Рисунок 6" descr="C:\Users\Val\Desktop\doc69z1kfn2o89mrtq7czf_800_48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77" y="2204864"/>
            <a:ext cx="2258060" cy="16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627784" y="242088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Собака-санитар всегда готова была прийти на помощь </a:t>
            </a:r>
            <a:r>
              <a:rPr lang="ru-RU" b="1" dirty="0" smtClean="0"/>
              <a:t>раненым</a:t>
            </a:r>
            <a:endParaRPr lang="ru-RU" b="1" dirty="0"/>
          </a:p>
        </p:txBody>
      </p:sp>
      <p:pic>
        <p:nvPicPr>
          <p:cNvPr id="9" name="Рисунок 8" descr="C:\Users\Val\Desktop\doc69z1kf3nlnd1is8w9czf_800_48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02" y="4077072"/>
            <a:ext cx="2098750" cy="1623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843808" y="4365104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b="1" dirty="0"/>
              <a:t>Собака-миноискатель на задании</a:t>
            </a:r>
          </a:p>
          <a:p>
            <a:r>
              <a:rPr lang="ru-RU" dirty="0"/>
              <a:t>Фото: Из </a:t>
            </a:r>
            <a:r>
              <a:rPr lang="ru-RU" dirty="0" smtClean="0"/>
              <a:t>архивов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347863" y="1248423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dirty="0"/>
              <a:t>Ездовые собаки везут раненного</a:t>
            </a:r>
            <a:br>
              <a:rPr lang="ru-RU" dirty="0"/>
            </a:br>
            <a:r>
              <a:rPr lang="ru-RU" dirty="0" smtClean="0"/>
              <a:t>Фото</a:t>
            </a:r>
            <a:r>
              <a:rPr lang="ru-RU" dirty="0"/>
              <a:t>: Из архивов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51919" y="3408663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b="1" dirty="0" smtClean="0"/>
              <a:t>Собаки-участники </a:t>
            </a:r>
            <a:r>
              <a:rPr lang="ru-RU" b="1" dirty="0"/>
              <a:t>Великой Отечественной войны на параде 1945 года</a:t>
            </a:r>
          </a:p>
          <a:p>
            <a:r>
              <a:rPr lang="ru-RU" dirty="0"/>
              <a:t>Фото: Из </a:t>
            </a:r>
            <a:r>
              <a:rPr lang="ru-RU" dirty="0" smtClean="0"/>
              <a:t>архивов</a:t>
            </a:r>
            <a:endParaRPr lang="ru-RU" b="1" dirty="0"/>
          </a:p>
        </p:txBody>
      </p:sp>
      <p:pic>
        <p:nvPicPr>
          <p:cNvPr id="13" name="Рисунок 12" descr="Ездовые собаки везут раненного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38" y="1169723"/>
            <a:ext cx="2404745" cy="2004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Val\Desktop\doc69z1lh75ypx1391k3kre_800_480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408663"/>
            <a:ext cx="2898775" cy="2171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306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Val\Desktop\280px-Белый_Бим_(памятник_в_Воронеже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99" y="260648"/>
            <a:ext cx="2035497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31840" y="476672"/>
            <a:ext cx="4752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Памятник Белому Биму Чёрное ухо</a:t>
            </a:r>
            <a:r>
              <a:rPr lang="ru-RU" dirty="0"/>
              <a:t> — памятник собаке </a:t>
            </a:r>
            <a:r>
              <a:rPr lang="ru-RU" dirty="0" smtClean="0"/>
              <a:t>Белому Биму Чёрное ухо, </a:t>
            </a:r>
            <a:r>
              <a:rPr lang="ru-RU" dirty="0"/>
              <a:t>герою повести </a:t>
            </a:r>
            <a:r>
              <a:rPr lang="ru-RU" dirty="0" smtClean="0"/>
              <a:t>Гавриила Николаевича </a:t>
            </a:r>
            <a:r>
              <a:rPr lang="ru-RU" dirty="0" err="1" smtClean="0"/>
              <a:t>Троепольского</a:t>
            </a:r>
            <a:endParaRPr lang="ru-RU" dirty="0"/>
          </a:p>
        </p:txBody>
      </p:sp>
      <p:pic>
        <p:nvPicPr>
          <p:cNvPr id="4" name="Рисунок 3" descr="C:\Users\Val\Desktop\300px-Легедзине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47" y="2286000"/>
            <a:ext cx="1524000" cy="114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275856" y="2286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Памятник героям-пограничникам и служебным собакам</a:t>
            </a:r>
            <a:r>
              <a:rPr lang="ru-RU" dirty="0"/>
              <a:t> </a:t>
            </a:r>
          </a:p>
        </p:txBody>
      </p:sp>
      <p:pic>
        <p:nvPicPr>
          <p:cNvPr id="6" name="Рисунок 5" descr="C:\Users\Val\Desktop\200px-Dog_Monument,_Togliatti,_Russia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59" y="3933056"/>
            <a:ext cx="1700778" cy="2271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419872" y="400506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Памятник преданности</a:t>
            </a:r>
            <a:r>
              <a:rPr lang="ru-RU" dirty="0"/>
              <a:t> — памятник псу, терпеливо ждущему своих </a:t>
            </a:r>
            <a:r>
              <a:rPr lang="ru-RU" dirty="0" smtClean="0"/>
              <a:t>хозяев</a:t>
            </a:r>
            <a:endParaRPr lang="ru-RU" dirty="0"/>
          </a:p>
        </p:txBody>
      </p:sp>
      <p:pic>
        <p:nvPicPr>
          <p:cNvPr id="13" name="Рисунок 12" descr="C:\Users\Val\Desktop\250px-Mendeleevskaya_06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2656"/>
            <a:ext cx="2385060" cy="179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323528" y="332656"/>
            <a:ext cx="51845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Памятник «Сочувствие»</a:t>
            </a:r>
            <a:r>
              <a:rPr lang="ru-RU" dirty="0"/>
              <a:t> — находится между входом и выходом станции </a:t>
            </a:r>
            <a:r>
              <a:rPr lang="ru-RU" dirty="0" smtClean="0"/>
              <a:t>московского </a:t>
            </a:r>
            <a:r>
              <a:rPr lang="ru-RU" dirty="0"/>
              <a:t> метро </a:t>
            </a:r>
            <a:r>
              <a:rPr lang="ru-RU" dirty="0" smtClean="0"/>
              <a:t>»Менделеевска», </a:t>
            </a:r>
            <a:r>
              <a:rPr lang="ru-RU" dirty="0"/>
              <a:t>посвящён гуманному отношению к бездомным животным.</a:t>
            </a:r>
          </a:p>
          <a:p>
            <a:endParaRPr lang="ru-RU" dirty="0"/>
          </a:p>
        </p:txBody>
      </p:sp>
      <p:pic>
        <p:nvPicPr>
          <p:cNvPr id="15" name="Рисунок 14" descr="C:\Users\Val\Desktop\350px-PastuchKal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05" y="2636912"/>
            <a:ext cx="1775460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611560" y="263691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Чабан с собакой</a:t>
            </a:r>
            <a:r>
              <a:rPr lang="ru-RU" dirty="0"/>
              <a:t> </a:t>
            </a:r>
          </a:p>
        </p:txBody>
      </p:sp>
      <p:pic>
        <p:nvPicPr>
          <p:cNvPr id="17" name="Picture 2" descr="I:\ДЕНЬ НАУКИ 2015 (окт.)\НАСТЯ\фото\tn_208440_12539c13472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396" y="4149080"/>
            <a:ext cx="3363335" cy="223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130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4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476672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 безрадостной жизни собак в нашем городе рассказывают СМИ</a:t>
            </a:r>
            <a:endParaRPr lang="ru-RU" sz="2400" b="1" dirty="0"/>
          </a:p>
        </p:txBody>
      </p:sp>
      <p:pic>
        <p:nvPicPr>
          <p:cNvPr id="8" name="Picture 2" descr="I:\ДЕНЬ НАУКИ 2015 (окт.)\фото\IMG_33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21904"/>
            <a:ext cx="3347864" cy="223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images.spasibovsem.ru/catalog/original/gazeta-nikolskoe-koltso-smolensk-otzyvy-13649086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7311"/>
            <a:ext cx="2065345" cy="258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mediagid.net/images/gazetu/sigma-yarcev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83" y="1844824"/>
            <a:ext cx="183620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dg53.mycdn.me/getImage?photoId=580603073825&amp;photoType=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52936"/>
            <a:ext cx="1728192" cy="251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0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prezentacii-angliyskiy.ru/images/2012-11-15_1958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1" y="47992"/>
            <a:ext cx="8599179" cy="662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260648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2.2. Анкетирование детей и взрослых. Обработка анкетных данных</a:t>
            </a:r>
          </a:p>
        </p:txBody>
      </p:sp>
      <p:pic>
        <p:nvPicPr>
          <p:cNvPr id="3074" name="Picture 2" descr="I:\ДЕНЬ НАУКИ 2015 (окт.)\фото\P10801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3670472" cy="275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I:\ДЕНЬ НАУКИ 2015 (окт.)\фото\P10801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96752"/>
            <a:ext cx="307234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78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82749977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6955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98389757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2823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player.myshared.ru/786024/data/images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38" y="90548"/>
            <a:ext cx="8712968" cy="648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7789" y="404664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Наблюдение за бездомными собаками  в районе школы </a:t>
            </a:r>
            <a:endParaRPr lang="ru-RU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I:\ДЕНЬ НАУКИ 2015 (окт.)\НАСТЯ\фото\zhiteli-yarcevo-smolenskoy-oblasti-zhaluyutsya-na-musornye-zavaly-21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437112"/>
            <a:ext cx="2541662" cy="16920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ДЕНЬ НАУКИ 2015 (окт.)\НАСТЯ\фото\i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1619250"/>
            <a:ext cx="2409825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:\ДЕНЬ НАУКИ 2015 (окт.)\НАСТЯ\фото\IMG_20150924_1232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65151"/>
            <a:ext cx="1679718" cy="22396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I:\ДЕНЬ НАУКИ 2015 (окт.)\НАСТЯ\фото\IMG_20150924_1232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08" y="1619250"/>
            <a:ext cx="1692586" cy="22567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:\ДЕНЬ НАУКИ 2015 (окт.)\НАСТЯ\фото\VaJxIf9kxWQ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221088"/>
            <a:ext cx="2395240" cy="17964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38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player.myshared.ru/859371/data/images/img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38398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:\ДЕНЬ НАУКИ 2015 (окт.)\НАСТЯ\фото\та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28" y="260648"/>
            <a:ext cx="2039119" cy="242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ДЕНЬ НАУКИ 2015 (окт.)\НАСТЯ\фото\IMG_33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681611"/>
            <a:ext cx="1895872" cy="284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:\ДЕНЬ НАУКИ 2015 (окт.)\НАСТЯ\фото\IMG_33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63241"/>
            <a:ext cx="2718048" cy="181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I:\ДЕНЬ НАУКИ 2015 (окт.)\НАСТЯ\фото\IMG_335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22" y="2996952"/>
            <a:ext cx="2286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:\ДЕНЬ НАУКИ 2015 (окт.)\НАСТЯ\фото\P108006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4295764"/>
            <a:ext cx="2972873" cy="222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I:\ДЕНЬ НАУКИ 2015 (окт.)\НАСТЯ\фото\P108006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71454"/>
            <a:ext cx="2638420" cy="197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:\ДЕНЬ НАУКИ 2015 (окт.)\НАСТЯ\фото\P108006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816390"/>
            <a:ext cx="2278706" cy="170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41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ДЕНЬ НАУКИ 2015 (окт.)\НАСТЯ\фото\IMG_334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48003"/>
            <a:ext cx="5189239" cy="345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78192" y="1268760"/>
            <a:ext cx="48100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Мнение специалиста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9676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8877" y="188640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Беседа с педагогом дополнительного образования СЮН Бахтиной О. П. </a:t>
            </a:r>
            <a:endParaRPr lang="ru-RU" sz="2800" dirty="0"/>
          </a:p>
        </p:txBody>
      </p:sp>
      <p:pic>
        <p:nvPicPr>
          <p:cNvPr id="3" name="Picture 2" descr="I:\ДЕНЬ НАУКИ 2015 (окт.)\фото\IMG_33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66" y="1359954"/>
            <a:ext cx="3502086" cy="2334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:\ДЕНЬ НАУКИ 2015 (окт.)\фото\IMG_33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088" y="1302506"/>
            <a:ext cx="3405764" cy="2270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:\ДЕНЬ НАУКИ 2015 (окт.)\фото\IMG_34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39" y="4149081"/>
            <a:ext cx="3376159" cy="2250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:\ДЕНЬ НАУКИ 2015 (окт.)\фото\IMG_34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398" y="4149080"/>
            <a:ext cx="3380454" cy="2253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40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C:\Users\Val\Desktop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92295"/>
            <a:ext cx="8664898" cy="637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327924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III </a:t>
            </a:r>
            <a:r>
              <a:rPr lang="ru-RU" sz="2800" b="1" dirty="0"/>
              <a:t>этап – заключительный</a:t>
            </a:r>
          </a:p>
          <a:p>
            <a:pPr algn="ctr"/>
            <a:r>
              <a:rPr lang="ru-RU" sz="2800" b="1" dirty="0"/>
              <a:t> Оформление памятки и буклета 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«</a:t>
            </a:r>
            <a:r>
              <a:rPr lang="ru-RU" sz="2800" b="1" dirty="0"/>
              <a:t>Внимание! Бродячие собаки»</a:t>
            </a:r>
          </a:p>
        </p:txBody>
      </p:sp>
    </p:spTree>
    <p:extLst>
      <p:ext uri="{BB962C8B-B14F-4D97-AF65-F5344CB8AC3E}">
        <p14:creationId xmlns:p14="http://schemas.microsoft.com/office/powerpoint/2010/main" val="110035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97346"/>
            <a:ext cx="8136904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Заключение</a:t>
            </a:r>
          </a:p>
          <a:p>
            <a:r>
              <a:rPr lang="ru-RU" b="1" dirty="0"/>
              <a:t>В результате проделанной работы можно сделать следующий вывод: </a:t>
            </a:r>
            <a:r>
              <a:rPr lang="ru-RU" b="1" i="1" dirty="0"/>
              <a:t>цель </a:t>
            </a:r>
            <a:r>
              <a:rPr lang="ru-RU" b="1" dirty="0"/>
              <a:t>работы </a:t>
            </a:r>
            <a:r>
              <a:rPr lang="ru-RU" b="1" i="1" dirty="0"/>
              <a:t>достигнута</a:t>
            </a:r>
            <a:r>
              <a:rPr lang="ru-RU" b="1" dirty="0"/>
              <a:t>. Я нашла материал о разнообразии отношений человека и собаки, рассказала о них одноклассникам, и уверена, что ребята, прежде чем взять домой животное подумают, какую ответственность они берут на себя за воспитание домашнего питомца.</a:t>
            </a:r>
          </a:p>
          <a:p>
            <a:r>
              <a:rPr lang="ru-RU" b="1" dirty="0"/>
              <a:t>Я узнала,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b="1" dirty="0"/>
              <a:t>как собака подружилась с человеком, о профессиях собак;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b="1" dirty="0"/>
              <a:t>беспризорные собаки опасны, беспризорность собак может привести к их одичанию и  сплочению в стаи, это опасно, так как стаями собаки могут нападать на человека; 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b="1" dirty="0"/>
              <a:t>бездомные собаки не прививаются, поэтому при их распространении могут быть вспышки эпидемий;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b="1" dirty="0"/>
              <a:t>беспризорные собаки являются источником загрязнения окружающей среды</a:t>
            </a:r>
            <a:r>
              <a:rPr lang="ru-RU" dirty="0" smtClean="0"/>
              <a:t>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b="1" dirty="0"/>
              <a:t>можно рассмотреть три способа решения проблемы бездомных собак: а) стерилизация; </a:t>
            </a:r>
          </a:p>
          <a:p>
            <a:r>
              <a:rPr lang="ru-RU" b="1" dirty="0"/>
              <a:t>б) усыпление; </a:t>
            </a:r>
          </a:p>
          <a:p>
            <a:r>
              <a:rPr lang="ru-RU" b="1" dirty="0"/>
              <a:t>в) помещение в приют. </a:t>
            </a:r>
          </a:p>
          <a:p>
            <a:r>
              <a:rPr lang="ru-RU" sz="2800" b="1" dirty="0"/>
              <a:t>Помещение собак в  приюты – это наиболее добрый путь для решения проблемы. 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endParaRPr lang="ru-RU" dirty="0"/>
          </a:p>
        </p:txBody>
      </p:sp>
      <p:pic>
        <p:nvPicPr>
          <p:cNvPr id="3" name="Picture 14" descr="Картинки по запросу собаки презентации обои слайд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747" y="5301208"/>
            <a:ext cx="1440160" cy="140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24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8640"/>
            <a:ext cx="784887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Накопленный собранный материал,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памятку и буклет «Внимание! Бездомные собаки!»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можно использовать: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на уроках окружающего мира; 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на уроках русского языка и литературы; 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на уроках здоровья ; </a:t>
            </a: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при проведении классных часов и бесед.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Он способствует развитию кругозора учащихся, интереса, казалось бы, к простым и повседневным вещам, способствует формированию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ответственности за четвероного друга, потребности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следить за  своим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здоровьем, выполнять правила безопасного поведения при встрече с бездомными животными. </a:t>
            </a:r>
            <a:endParaRPr lang="ru-RU" dirty="0"/>
          </a:p>
        </p:txBody>
      </p:sp>
      <p:pic>
        <p:nvPicPr>
          <p:cNvPr id="3" name="Picture 3" descr="I:\АНИМАШКИ\Канцтовары\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5214938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59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proshkolu.ru/content/media/pic/std/2000000/1830000/1829578-aa2d22bb5496feb7.jpg"/>
          <p:cNvPicPr>
            <a:picLocks noChangeAspect="1" noChangeArrowheads="1"/>
          </p:cNvPicPr>
          <p:nvPr/>
        </p:nvPicPr>
        <p:blipFill>
          <a:blip r:embed="rId2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0"/>
            <a:ext cx="9215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382013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Уважаемые жители нашего города!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Я </a:t>
            </a:r>
            <a:r>
              <a:rPr lang="ru-RU" sz="3200" b="1" dirty="0"/>
              <a:t>призываю вас обратиться  к Главе Администрации </a:t>
            </a:r>
            <a:r>
              <a:rPr lang="ru-RU" sz="3200" b="1" dirty="0" err="1"/>
              <a:t>Ярцевского</a:t>
            </a:r>
            <a:r>
              <a:rPr lang="ru-RU" sz="3200" b="1" dirty="0"/>
              <a:t> района, к городскому Совету депутатов, к полномочиям которого отнесено решение природоохранных задач, с просьбой принять меры по  данному вопросу. </a:t>
            </a:r>
          </a:p>
        </p:txBody>
      </p:sp>
    </p:spTree>
    <p:extLst>
      <p:ext uri="{BB962C8B-B14F-4D97-AF65-F5344CB8AC3E}">
        <p14:creationId xmlns:p14="http://schemas.microsoft.com/office/powerpoint/2010/main" val="343737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870</Words>
  <Application>Microsoft Office PowerPoint</Application>
  <PresentationFormat>Экран (4:3)</PresentationFormat>
  <Paragraphs>130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эльдораддо</cp:lastModifiedBy>
  <cp:revision>46</cp:revision>
  <dcterms:created xsi:type="dcterms:W3CDTF">2015-10-06T16:46:23Z</dcterms:created>
  <dcterms:modified xsi:type="dcterms:W3CDTF">2017-04-16T18:54:39Z</dcterms:modified>
</cp:coreProperties>
</file>