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81" r:id="rId2"/>
    <p:sldId id="282" r:id="rId3"/>
    <p:sldId id="283" r:id="rId4"/>
    <p:sldId id="284" r:id="rId5"/>
    <p:sldId id="285" r:id="rId6"/>
    <p:sldId id="286" r:id="rId7"/>
    <p:sldId id="287" r:id="rId8"/>
    <p:sldId id="288" r:id="rId9"/>
    <p:sldId id="289" r:id="rId10"/>
    <p:sldId id="290" r:id="rId11"/>
    <p:sldId id="291" r:id="rId12"/>
    <p:sldId id="260" r:id="rId13"/>
    <p:sldId id="261" r:id="rId14"/>
    <p:sldId id="292" r:id="rId15"/>
    <p:sldId id="293" r:id="rId16"/>
    <p:sldId id="294" r:id="rId17"/>
    <p:sldId id="295" r:id="rId18"/>
    <p:sldId id="297" r:id="rId19"/>
    <p:sldId id="300" r:id="rId20"/>
    <p:sldId id="301" r:id="rId21"/>
    <p:sldId id="302" r:id="rId22"/>
    <p:sldId id="303" r:id="rId23"/>
    <p:sldId id="304" r:id="rId24"/>
    <p:sldId id="305" r:id="rId25"/>
    <p:sldId id="306" r:id="rId26"/>
    <p:sldId id="307" r:id="rId27"/>
    <p:sldId id="298" r:id="rId28"/>
    <p:sldId id="299" r:id="rId29"/>
    <p:sldId id="266" r:id="rId30"/>
    <p:sldId id="267" r:id="rId31"/>
    <p:sldId id="268" r:id="rId32"/>
    <p:sldId id="296" r:id="rId3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19288" autoAdjust="0"/>
    <p:restoredTop sz="94660"/>
  </p:normalViewPr>
  <p:slideViewPr>
    <p:cSldViewPr>
      <p:cViewPr>
        <p:scale>
          <a:sx n="66" d="100"/>
          <a:sy n="66" d="100"/>
        </p:scale>
        <p:origin x="-1326" y="-14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8297A8-2B02-4072-8BC0-36E702576A93}" type="datetimeFigureOut">
              <a:rPr lang="ru-RU" smtClean="0"/>
              <a:pPr/>
              <a:t>18.12.2017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ABDEAC-0FCD-451A-8067-18FBF4C97DBA}"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7ABDEAC-0FCD-451A-8067-18FBF4C97DBA}" type="slidenum">
              <a:rPr lang="ru-RU" smtClean="0"/>
              <a:pPr/>
              <a:t>11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E5BEDF3-98D6-4953-BEE9-F06527641A1B}" type="datetimeFigureOut">
              <a:rPr lang="ru-RU" smtClean="0"/>
              <a:pPr/>
              <a:t>18.12.2017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B2F6909-630F-4473-BDE5-3493558F3EDC}"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E5BEDF3-98D6-4953-BEE9-F06527641A1B}" type="datetimeFigureOut">
              <a:rPr lang="ru-RU" smtClean="0"/>
              <a:pPr/>
              <a:t>18.12.2017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B2F6909-630F-4473-BDE5-3493558F3EDC}"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E5BEDF3-98D6-4953-BEE9-F06527641A1B}" type="datetimeFigureOut">
              <a:rPr lang="ru-RU" smtClean="0"/>
              <a:pPr/>
              <a:t>18.12.2017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B2F6909-630F-4473-BDE5-3493558F3EDC}"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E5BEDF3-98D6-4953-BEE9-F06527641A1B}" type="datetimeFigureOut">
              <a:rPr lang="ru-RU" smtClean="0"/>
              <a:pPr/>
              <a:t>18.12.2017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B2F6909-630F-4473-BDE5-3493558F3EDC}"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E5BEDF3-98D6-4953-BEE9-F06527641A1B}" type="datetimeFigureOut">
              <a:rPr lang="ru-RU" smtClean="0"/>
              <a:pPr/>
              <a:t>18.12.2017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B2F6909-630F-4473-BDE5-3493558F3EDC}"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E5BEDF3-98D6-4953-BEE9-F06527641A1B}" type="datetimeFigureOut">
              <a:rPr lang="ru-RU" smtClean="0"/>
              <a:pPr/>
              <a:t>18.12.2017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B2F6909-630F-4473-BDE5-3493558F3EDC}"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E5BEDF3-98D6-4953-BEE9-F06527641A1B}" type="datetimeFigureOut">
              <a:rPr lang="ru-RU" smtClean="0"/>
              <a:pPr/>
              <a:t>18.12.2017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B2F6909-630F-4473-BDE5-3493558F3EDC}"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E5BEDF3-98D6-4953-BEE9-F06527641A1B}" type="datetimeFigureOut">
              <a:rPr lang="ru-RU" smtClean="0"/>
              <a:pPr/>
              <a:t>18.12.2017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B2F6909-630F-4473-BDE5-3493558F3EDC}"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E5BEDF3-98D6-4953-BEE9-F06527641A1B}" type="datetimeFigureOut">
              <a:rPr lang="ru-RU" smtClean="0"/>
              <a:pPr/>
              <a:t>18.12.2017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B2F6909-630F-4473-BDE5-3493558F3EDC}"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E5BEDF3-98D6-4953-BEE9-F06527641A1B}" type="datetimeFigureOut">
              <a:rPr lang="ru-RU" smtClean="0"/>
              <a:pPr/>
              <a:t>18.12.2017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B2F6909-630F-4473-BDE5-3493558F3EDC}"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E5BEDF3-98D6-4953-BEE9-F06527641A1B}" type="datetimeFigureOut">
              <a:rPr lang="ru-RU" smtClean="0"/>
              <a:pPr/>
              <a:t>18.12.2017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B2F6909-630F-4473-BDE5-3493558F3EDC}"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5BEDF3-98D6-4953-BEE9-F06527641A1B}" type="datetimeFigureOut">
              <a:rPr lang="ru-RU" smtClean="0"/>
              <a:pPr/>
              <a:t>18.12.2017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2F6909-630F-4473-BDE5-3493558F3EDC}"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0" y="0"/>
            <a:ext cx="9144000" cy="6858000"/>
          </a:xfrm>
          <a:prstGeom prst="rect">
            <a:avLst/>
          </a:prstGeom>
          <a:blipFill>
            <a:blip r:embed="rId2" cstate="print"/>
            <a:stretch>
              <a:fillRect/>
            </a:stretch>
          </a:blip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4800" b="1" i="0" u="none" strike="noStrike" kern="1200" cap="none" spc="0" normalizeH="0" baseline="0" noProof="0" dirty="0">
              <a:ln>
                <a:noFill/>
              </a:ln>
              <a:solidFill>
                <a:srgbClr val="C00000"/>
              </a:solidFill>
              <a:effectLst/>
              <a:uLnTx/>
              <a:uFillTx/>
              <a:latin typeface="Batang" pitchFamily="18" charset="-127"/>
              <a:ea typeface="Batang" pitchFamily="18" charset="-127"/>
              <a:cs typeface="+mj-cs"/>
            </a:endParaRPr>
          </a:p>
        </p:txBody>
      </p:sp>
      <p:sp>
        <p:nvSpPr>
          <p:cNvPr id="6" name="Прямоугольник 5"/>
          <p:cNvSpPr/>
          <p:nvPr/>
        </p:nvSpPr>
        <p:spPr>
          <a:xfrm>
            <a:off x="1785918" y="2571744"/>
            <a:ext cx="6357982" cy="1938992"/>
          </a:xfrm>
          <a:prstGeom prst="rect">
            <a:avLst/>
          </a:prstGeom>
        </p:spPr>
        <p:txBody>
          <a:bodyPr wrap="square">
            <a:spAutoFit/>
          </a:bodyPr>
          <a:lstStyle/>
          <a:p>
            <a:pPr algn="ctr">
              <a:buNone/>
            </a:pPr>
            <a:r>
              <a:rPr lang="ru-RU" sz="6000" b="1" dirty="0" smtClean="0">
                <a:solidFill>
                  <a:srgbClr val="FF0000"/>
                </a:solidFill>
                <a:latin typeface="Comic Sans MS" pitchFamily="66" charset="0"/>
              </a:rPr>
              <a:t>КАЛЕЙДОСКОП</a:t>
            </a:r>
          </a:p>
          <a:p>
            <a:pPr algn="ctr">
              <a:buNone/>
            </a:pPr>
            <a:r>
              <a:rPr lang="ru-RU" sz="6000" b="1" dirty="0" smtClean="0">
                <a:solidFill>
                  <a:srgbClr val="FF0000"/>
                </a:solidFill>
                <a:latin typeface="Comic Sans MS" pitchFamily="66" charset="0"/>
              </a:rPr>
              <a:t>ИГР</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ordArt 5"/>
          <p:cNvSpPr>
            <a:spLocks noChangeArrowheads="1" noChangeShapeType="1" noTextEdit="1"/>
          </p:cNvSpPr>
          <p:nvPr/>
        </p:nvSpPr>
        <p:spPr bwMode="auto">
          <a:xfrm>
            <a:off x="2428860" y="785794"/>
            <a:ext cx="4321175" cy="408009"/>
          </a:xfrm>
          <a:prstGeom prst="rect">
            <a:avLst/>
          </a:prstGeom>
        </p:spPr>
        <p:txBody>
          <a:bodyPr wrap="none" fromWordArt="1">
            <a:prstTxWarp prst="textPlain">
              <a:avLst>
                <a:gd name="adj" fmla="val 49023"/>
              </a:avLst>
            </a:prstTxWarp>
          </a:bodyPr>
          <a:lstStyle/>
          <a:p>
            <a:pPr algn="ctr"/>
            <a:r>
              <a:rPr lang="ru-RU" sz="3600" kern="10" dirty="0">
                <a:ln w="19050">
                  <a:solidFill>
                    <a:srgbClr val="99CCFF"/>
                  </a:solidFill>
                  <a:round/>
                  <a:headEnd/>
                  <a:tailEnd/>
                </a:ln>
                <a:solidFill>
                  <a:srgbClr val="0066CC"/>
                </a:solidFill>
                <a:effectLst>
                  <a:outerShdw dist="35921" dir="2700000" algn="ctr" rotWithShape="0">
                    <a:srgbClr val="990000"/>
                  </a:outerShdw>
                </a:effectLst>
                <a:latin typeface="Impact"/>
              </a:rPr>
              <a:t>Горелки</a:t>
            </a:r>
          </a:p>
        </p:txBody>
      </p:sp>
      <p:sp>
        <p:nvSpPr>
          <p:cNvPr id="5" name="Text Box 9"/>
          <p:cNvSpPr txBox="1">
            <a:spLocks noChangeArrowheads="1"/>
          </p:cNvSpPr>
          <p:nvPr/>
        </p:nvSpPr>
        <p:spPr bwMode="auto">
          <a:xfrm>
            <a:off x="714348" y="1571612"/>
            <a:ext cx="5500725" cy="2554545"/>
          </a:xfrm>
          <a:prstGeom prst="rect">
            <a:avLst/>
          </a:prstGeom>
          <a:noFill/>
          <a:ln w="9525">
            <a:noFill/>
            <a:miter lim="800000"/>
            <a:headEnd/>
            <a:tailEnd/>
          </a:ln>
        </p:spPr>
        <p:txBody>
          <a:bodyPr wrap="square">
            <a:spAutoFit/>
          </a:bodyPr>
          <a:lstStyle/>
          <a:p>
            <a:pPr indent="174625" algn="just"/>
            <a:r>
              <a:rPr lang="ru-RU" sz="2000" dirty="0" smtClean="0">
                <a:latin typeface="Times New Roman" pitchFamily="18" charset="0"/>
                <a:cs typeface="Times New Roman" pitchFamily="18" charset="0"/>
              </a:rPr>
              <a:t>Играющие</a:t>
            </a:r>
            <a:r>
              <a:rPr lang="ru-RU" sz="2000" dirty="0">
                <a:latin typeface="Times New Roman" pitchFamily="18" charset="0"/>
                <a:cs typeface="Times New Roman" pitchFamily="18" charset="0"/>
              </a:rPr>
              <a:t>, держась за руки, становятся парами в затылок друг другу. Впереди колонны — водящий. Как </a:t>
            </a:r>
            <a:r>
              <a:rPr lang="ru-RU" sz="2000" dirty="0" smtClean="0">
                <a:latin typeface="Times New Roman" pitchFamily="18" charset="0"/>
                <a:cs typeface="Times New Roman" pitchFamily="18" charset="0"/>
              </a:rPr>
              <a:t>только прозвучит </a:t>
            </a:r>
            <a:r>
              <a:rPr lang="ru-RU" sz="2000" dirty="0">
                <a:latin typeface="Times New Roman" pitchFamily="18" charset="0"/>
                <a:cs typeface="Times New Roman" pitchFamily="18" charset="0"/>
              </a:rPr>
              <a:t>команда </a:t>
            </a:r>
            <a:r>
              <a:rPr lang="ru-RU" sz="2000" dirty="0" smtClean="0">
                <a:latin typeface="Times New Roman" pitchFamily="18" charset="0"/>
                <a:cs typeface="Times New Roman" pitchFamily="18" charset="0"/>
              </a:rPr>
              <a:t>водящего </a:t>
            </a:r>
            <a:r>
              <a:rPr lang="ru-RU" sz="2000" b="1" dirty="0" smtClean="0">
                <a:latin typeface="Times New Roman" pitchFamily="18" charset="0"/>
                <a:cs typeface="Times New Roman" pitchFamily="18" charset="0"/>
              </a:rPr>
              <a:t>«Выходи, тебе гореть!»</a:t>
            </a:r>
            <a:r>
              <a:rPr lang="ru-RU" sz="2000" dirty="0" smtClean="0">
                <a:latin typeface="Times New Roman" pitchFamily="18" charset="0"/>
                <a:cs typeface="Times New Roman" pitchFamily="18" charset="0"/>
              </a:rPr>
              <a:t>, </a:t>
            </a:r>
            <a:r>
              <a:rPr lang="ru-RU" sz="2000" dirty="0">
                <a:latin typeface="Times New Roman" pitchFamily="18" charset="0"/>
                <a:cs typeface="Times New Roman" pitchFamily="18" charset="0"/>
              </a:rPr>
              <a:t>последняя пара разъединяет руки и бежит вперед: один — по левую, другой — по правую сторону колонны. Задача — увернуться от водящего и успеть взяться за руки</a:t>
            </a:r>
            <a:r>
              <a:rPr lang="ru-RU" sz="2000" dirty="0" smtClean="0">
                <a:latin typeface="Times New Roman" pitchFamily="18" charset="0"/>
                <a:cs typeface="Times New Roman" pitchFamily="18" charset="0"/>
              </a:rPr>
              <a:t>.</a:t>
            </a:r>
            <a:endParaRPr lang="ru-RU" sz="2000" dirty="0">
              <a:latin typeface="Times New Roman" pitchFamily="18" charset="0"/>
              <a:cs typeface="Times New Roman" pitchFamily="18" charset="0"/>
            </a:endParaRPr>
          </a:p>
        </p:txBody>
      </p:sp>
      <p:pic>
        <p:nvPicPr>
          <p:cNvPr id="6" name="Picture 8" descr="1"/>
          <p:cNvPicPr>
            <a:picLocks noChangeAspect="1" noChangeArrowheads="1"/>
          </p:cNvPicPr>
          <p:nvPr/>
        </p:nvPicPr>
        <p:blipFill>
          <a:blip r:embed="rId2">
            <a:lum bright="-12000" contrast="30000"/>
          </a:blip>
          <a:srcRect/>
          <a:stretch>
            <a:fillRect/>
          </a:stretch>
        </p:blipFill>
        <p:spPr bwMode="auto">
          <a:xfrm>
            <a:off x="6286512" y="1357298"/>
            <a:ext cx="2130383" cy="2857520"/>
          </a:xfrm>
          <a:prstGeom prst="rect">
            <a:avLst/>
          </a:prstGeom>
          <a:noFill/>
          <a:ln w="9525">
            <a:noFill/>
            <a:miter lim="800000"/>
            <a:headEnd/>
            <a:tailEnd/>
          </a:ln>
        </p:spPr>
      </p:pic>
      <p:sp>
        <p:nvSpPr>
          <p:cNvPr id="7" name="Прямоугольник 6"/>
          <p:cNvSpPr/>
          <p:nvPr/>
        </p:nvSpPr>
        <p:spPr>
          <a:xfrm>
            <a:off x="714348" y="4214818"/>
            <a:ext cx="7572428" cy="1631216"/>
          </a:xfrm>
          <a:prstGeom prst="rect">
            <a:avLst/>
          </a:prstGeom>
        </p:spPr>
        <p:txBody>
          <a:bodyPr wrap="square">
            <a:spAutoFit/>
          </a:bodyPr>
          <a:lstStyle/>
          <a:p>
            <a:pPr indent="174625" algn="just"/>
            <a:r>
              <a:rPr lang="ru-RU" sz="2000" dirty="0" smtClean="0">
                <a:latin typeface="Times New Roman" pitchFamily="18" charset="0"/>
                <a:cs typeface="Times New Roman" pitchFamily="18" charset="0"/>
              </a:rPr>
              <a:t>Если водящему удается поймать одного из игроков, он вместе с пойманным становится первой парой колонны, а водить идет оставшийся без пары. Если игроки сумеют перехитрить водящего и взяться за руки, то они идут в голову колонны. Водящий же начинает все сначала.    </a:t>
            </a:r>
            <a:endParaRPr lang="ru-RU" sz="20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ordArt 6"/>
          <p:cNvSpPr>
            <a:spLocks noChangeArrowheads="1" noChangeShapeType="1" noTextEdit="1"/>
          </p:cNvSpPr>
          <p:nvPr/>
        </p:nvSpPr>
        <p:spPr bwMode="auto">
          <a:xfrm>
            <a:off x="2285984" y="714356"/>
            <a:ext cx="4643470" cy="433386"/>
          </a:xfrm>
          <a:prstGeom prst="rect">
            <a:avLst/>
          </a:prstGeom>
        </p:spPr>
        <p:txBody>
          <a:bodyPr wrap="none" fromWordArt="1">
            <a:prstTxWarp prst="textPlain">
              <a:avLst>
                <a:gd name="adj" fmla="val 50000"/>
              </a:avLst>
            </a:prstTxWarp>
          </a:bodyPr>
          <a:lstStyle/>
          <a:p>
            <a:pPr algn="ctr"/>
            <a:r>
              <a:rPr lang="ru-RU" sz="3600" kern="10" dirty="0">
                <a:ln w="19050">
                  <a:solidFill>
                    <a:srgbClr val="99CCFF"/>
                  </a:solidFill>
                  <a:round/>
                  <a:headEnd/>
                  <a:tailEnd/>
                </a:ln>
                <a:solidFill>
                  <a:srgbClr val="0066CC"/>
                </a:solidFill>
                <a:effectLst>
                  <a:outerShdw dist="35921" dir="2700000" algn="ctr" rotWithShape="0">
                    <a:srgbClr val="990000"/>
                  </a:outerShdw>
                </a:effectLst>
                <a:latin typeface="Impact"/>
              </a:rPr>
              <a:t>Пятнашки</a:t>
            </a:r>
          </a:p>
        </p:txBody>
      </p:sp>
      <p:sp>
        <p:nvSpPr>
          <p:cNvPr id="5" name="Text Box 9"/>
          <p:cNvSpPr txBox="1">
            <a:spLocks noChangeArrowheads="1"/>
          </p:cNvSpPr>
          <p:nvPr/>
        </p:nvSpPr>
        <p:spPr bwMode="auto">
          <a:xfrm>
            <a:off x="642910" y="1643050"/>
            <a:ext cx="4786346" cy="2246769"/>
          </a:xfrm>
          <a:prstGeom prst="rect">
            <a:avLst/>
          </a:prstGeom>
          <a:noFill/>
          <a:ln w="9525">
            <a:noFill/>
            <a:miter lim="800000"/>
            <a:headEnd/>
            <a:tailEnd/>
          </a:ln>
        </p:spPr>
        <p:txBody>
          <a:bodyPr wrap="square">
            <a:spAutoFit/>
          </a:bodyPr>
          <a:lstStyle/>
          <a:p>
            <a:pPr indent="174625" algn="just"/>
            <a:r>
              <a:rPr lang="ru-RU" sz="2000" dirty="0">
                <a:latin typeface="Times New Roman" pitchFamily="18" charset="0"/>
                <a:cs typeface="Times New Roman" pitchFamily="18" charset="0"/>
              </a:rPr>
              <a:t>Число участников до 10 человек разбегаются по площадке, а водящий догоняет их, чтобы запятнать (осалить) в пределах обусловленных границ. Осаленный становится водящим.</a:t>
            </a:r>
          </a:p>
          <a:p>
            <a:pPr indent="174625" algn="just"/>
            <a:r>
              <a:rPr lang="ru-RU" sz="2000" dirty="0" smtClean="0">
                <a:latin typeface="Times New Roman" pitchFamily="18" charset="0"/>
                <a:cs typeface="Times New Roman" pitchFamily="18" charset="0"/>
              </a:rPr>
              <a:t>Все </a:t>
            </a:r>
            <a:r>
              <a:rPr lang="ru-RU" sz="2000" dirty="0">
                <a:latin typeface="Times New Roman" pitchFamily="18" charset="0"/>
                <a:cs typeface="Times New Roman" pitchFamily="18" charset="0"/>
              </a:rPr>
              <a:t>играющие, кроме пятнашки, имеют за поясом по ленточке. </a:t>
            </a:r>
          </a:p>
        </p:txBody>
      </p:sp>
      <p:sp>
        <p:nvSpPr>
          <p:cNvPr id="6" name="Text Box 11"/>
          <p:cNvSpPr txBox="1">
            <a:spLocks noChangeArrowheads="1"/>
          </p:cNvSpPr>
          <p:nvPr/>
        </p:nvSpPr>
        <p:spPr bwMode="auto">
          <a:xfrm>
            <a:off x="714348" y="3857628"/>
            <a:ext cx="7715304" cy="1977464"/>
          </a:xfrm>
          <a:prstGeom prst="rect">
            <a:avLst/>
          </a:prstGeom>
          <a:noFill/>
          <a:ln w="9525">
            <a:noFill/>
            <a:miter lim="800000"/>
            <a:headEnd/>
            <a:tailEnd/>
          </a:ln>
        </p:spPr>
        <p:txBody>
          <a:bodyPr wrap="square">
            <a:spAutoFit/>
          </a:bodyPr>
          <a:lstStyle/>
          <a:p>
            <a:pPr indent="174625" algn="just"/>
            <a:r>
              <a:rPr lang="ru-RU" sz="2000" dirty="0" err="1" smtClean="0">
                <a:latin typeface="Times New Roman" pitchFamily="18" charset="0"/>
                <a:cs typeface="Times New Roman" pitchFamily="18" charset="0"/>
              </a:rPr>
              <a:t>Пятнашка</a:t>
            </a:r>
            <a:r>
              <a:rPr lang="ru-RU" sz="2000" dirty="0" smtClean="0">
                <a:latin typeface="Times New Roman" pitchFamily="18" charset="0"/>
                <a:cs typeface="Times New Roman" pitchFamily="18" charset="0"/>
              </a:rPr>
              <a:t>, догоняя убегающего, выдергивает у него ленту, тогда убегавший поднимает руку и говорит: </a:t>
            </a:r>
            <a:r>
              <a:rPr lang="ru-RU" sz="2000" b="1" dirty="0" smtClean="0">
                <a:latin typeface="Times New Roman" pitchFamily="18" charset="0"/>
                <a:cs typeface="Times New Roman" pitchFamily="18" charset="0"/>
              </a:rPr>
              <a:t>«Я - </a:t>
            </a:r>
            <a:r>
              <a:rPr lang="ru-RU" sz="2000" b="1" dirty="0" err="1" smtClean="0">
                <a:latin typeface="Times New Roman" pitchFamily="18" charset="0"/>
                <a:cs typeface="Times New Roman" pitchFamily="18" charset="0"/>
              </a:rPr>
              <a:t>Пятнашка</a:t>
            </a:r>
            <a:r>
              <a:rPr lang="ru-RU" sz="2000" b="1" dirty="0" smtClean="0">
                <a:latin typeface="Times New Roman" pitchFamily="18" charset="0"/>
                <a:cs typeface="Times New Roman" pitchFamily="18" charset="0"/>
              </a:rPr>
              <a:t>!»</a:t>
            </a:r>
          </a:p>
          <a:p>
            <a:pPr indent="174625" algn="just"/>
            <a:r>
              <a:rPr lang="ru-RU" sz="2000" dirty="0" smtClean="0">
                <a:latin typeface="Times New Roman" pitchFamily="18" charset="0"/>
                <a:cs typeface="Times New Roman" pitchFamily="18" charset="0"/>
              </a:rPr>
              <a:t>На </a:t>
            </a:r>
            <a:r>
              <a:rPr lang="ru-RU" sz="2000" dirty="0">
                <a:latin typeface="Times New Roman" pitchFamily="18" charset="0"/>
                <a:cs typeface="Times New Roman" pitchFamily="18" charset="0"/>
              </a:rPr>
              <a:t>площадке очерчивают 1-2 круга диаметром 2 шага – «дома», где убегающие могут спасаться от преследования. Однако больше 5 секунд в таком домике находится нельзя.</a:t>
            </a:r>
          </a:p>
          <a:p>
            <a:pPr indent="174625" algn="just">
              <a:spcBef>
                <a:spcPct val="50000"/>
              </a:spcBef>
            </a:pPr>
            <a:endParaRPr lang="ru-RU" sz="1500" b="1" dirty="0"/>
          </a:p>
        </p:txBody>
      </p:sp>
      <p:pic>
        <p:nvPicPr>
          <p:cNvPr id="7" name="Picture 7" descr="Рисунок4"/>
          <p:cNvPicPr>
            <a:picLocks noChangeAspect="1" noChangeArrowheads="1"/>
          </p:cNvPicPr>
          <p:nvPr/>
        </p:nvPicPr>
        <p:blipFill>
          <a:blip r:embed="rId2"/>
          <a:srcRect/>
          <a:stretch>
            <a:fillRect/>
          </a:stretch>
        </p:blipFill>
        <p:spPr bwMode="auto">
          <a:xfrm>
            <a:off x="5491448" y="1285860"/>
            <a:ext cx="3219678" cy="2357454"/>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ordArt 7"/>
          <p:cNvSpPr>
            <a:spLocks noChangeArrowheads="1" noChangeShapeType="1" noTextEdit="1"/>
          </p:cNvSpPr>
          <p:nvPr/>
        </p:nvSpPr>
        <p:spPr bwMode="auto">
          <a:xfrm>
            <a:off x="2500298" y="642918"/>
            <a:ext cx="4321175" cy="433386"/>
          </a:xfrm>
          <a:prstGeom prst="rect">
            <a:avLst/>
          </a:prstGeom>
        </p:spPr>
        <p:txBody>
          <a:bodyPr wrap="none" fromWordArt="1">
            <a:prstTxWarp prst="textPlain">
              <a:avLst>
                <a:gd name="adj" fmla="val 50000"/>
              </a:avLst>
            </a:prstTxWarp>
          </a:bodyPr>
          <a:lstStyle/>
          <a:p>
            <a:pPr algn="ctr"/>
            <a:r>
              <a:rPr lang="ru-RU" sz="3600" kern="10" dirty="0">
                <a:ln w="19050">
                  <a:solidFill>
                    <a:srgbClr val="99CCFF"/>
                  </a:solidFill>
                  <a:round/>
                  <a:headEnd/>
                  <a:tailEnd/>
                </a:ln>
                <a:solidFill>
                  <a:srgbClr val="0066CC"/>
                </a:solidFill>
                <a:effectLst>
                  <a:outerShdw dist="35921" dir="2700000" algn="ctr" rotWithShape="0">
                    <a:srgbClr val="990000"/>
                  </a:outerShdw>
                </a:effectLst>
                <a:latin typeface="Impact"/>
              </a:rPr>
              <a:t>Жмурки</a:t>
            </a:r>
          </a:p>
        </p:txBody>
      </p:sp>
      <p:sp>
        <p:nvSpPr>
          <p:cNvPr id="5" name="Rectangle 9"/>
          <p:cNvSpPr>
            <a:spLocks noChangeArrowheads="1"/>
          </p:cNvSpPr>
          <p:nvPr/>
        </p:nvSpPr>
        <p:spPr bwMode="auto">
          <a:xfrm>
            <a:off x="714348" y="1142984"/>
            <a:ext cx="7643866" cy="2749094"/>
          </a:xfrm>
          <a:prstGeom prst="rect">
            <a:avLst/>
          </a:prstGeom>
          <a:noFill/>
          <a:ln w="9525">
            <a:noFill/>
            <a:miter lim="800000"/>
            <a:headEnd/>
            <a:tailEnd/>
          </a:ln>
        </p:spPr>
        <p:txBody>
          <a:bodyPr wrap="square">
            <a:spAutoFit/>
          </a:bodyPr>
          <a:lstStyle/>
          <a:p>
            <a:pPr indent="538163" algn="just" defTabSz="268288">
              <a:spcBef>
                <a:spcPct val="20000"/>
              </a:spcBef>
            </a:pPr>
            <a:r>
              <a:rPr lang="ru-RU" sz="2000" dirty="0" smtClean="0">
                <a:latin typeface="Times New Roman" pitchFamily="18" charset="0"/>
                <a:cs typeface="Times New Roman" pitchFamily="18" charset="0"/>
              </a:rPr>
              <a:t>Количество участников обычно от 4 до 25 человек. Водящий с закрытыми глазами— </a:t>
            </a:r>
            <a:r>
              <a:rPr lang="ru-RU" sz="2000" b="1" dirty="0" smtClean="0">
                <a:latin typeface="Times New Roman" pitchFamily="18" charset="0"/>
                <a:cs typeface="Times New Roman" pitchFamily="18" charset="0"/>
              </a:rPr>
              <a:t>«</a:t>
            </a:r>
            <a:r>
              <a:rPr lang="ru-RU" sz="2000" b="1" dirty="0" err="1" smtClean="0">
                <a:latin typeface="Times New Roman" pitchFamily="18" charset="0"/>
                <a:cs typeface="Times New Roman" pitchFamily="18" charset="0"/>
              </a:rPr>
              <a:t>жмурка</a:t>
            </a:r>
            <a:r>
              <a:rPr lang="ru-RU" sz="2000" b="1"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 должен ловить других игроков и угадывать, кого поймал.</a:t>
            </a:r>
          </a:p>
          <a:p>
            <a:pPr indent="538163" algn="just" defTabSz="268288">
              <a:spcBef>
                <a:spcPct val="20000"/>
              </a:spcBef>
            </a:pPr>
            <a:r>
              <a:rPr lang="ru-RU" sz="2000" dirty="0" smtClean="0">
                <a:latin typeface="Times New Roman" pitchFamily="18" charset="0"/>
                <a:cs typeface="Times New Roman" pitchFamily="18" charset="0"/>
              </a:rPr>
              <a:t>Все играющие двигаются по кругу в какую-либо сторону до тех пор, пока водящий не даст команду </a:t>
            </a:r>
            <a:r>
              <a:rPr lang="ru-RU" sz="2000" b="1" dirty="0" smtClean="0">
                <a:latin typeface="Times New Roman" pitchFamily="18" charset="0"/>
                <a:cs typeface="Times New Roman" pitchFamily="18" charset="0"/>
              </a:rPr>
              <a:t>«Стой!». </a:t>
            </a:r>
            <a:r>
              <a:rPr lang="ru-RU" sz="2000" dirty="0" smtClean="0">
                <a:latin typeface="Times New Roman" pitchFamily="18" charset="0"/>
                <a:cs typeface="Times New Roman" pitchFamily="18" charset="0"/>
              </a:rPr>
              <a:t>Тогда все останавливаются, а водящий протягивает вперед руку. За нее должен взяться тот из играющих, на кого она направлена. </a:t>
            </a:r>
          </a:p>
          <a:p>
            <a:pPr indent="538163" algn="just" defTabSz="268288">
              <a:spcBef>
                <a:spcPct val="20000"/>
              </a:spcBef>
            </a:pPr>
            <a:endParaRPr lang="ru-RU" sz="2000" dirty="0">
              <a:latin typeface="Times New Roman" pitchFamily="18" charset="0"/>
              <a:cs typeface="Times New Roman" pitchFamily="18" charset="0"/>
            </a:endParaRPr>
          </a:p>
        </p:txBody>
      </p:sp>
      <p:pic>
        <p:nvPicPr>
          <p:cNvPr id="8" name="Picture 10" descr="Рисунок2"/>
          <p:cNvPicPr>
            <a:picLocks noChangeAspect="1" noChangeArrowheads="1"/>
          </p:cNvPicPr>
          <p:nvPr/>
        </p:nvPicPr>
        <p:blipFill>
          <a:blip r:embed="rId2"/>
          <a:srcRect/>
          <a:stretch>
            <a:fillRect/>
          </a:stretch>
        </p:blipFill>
        <p:spPr bwMode="auto">
          <a:xfrm>
            <a:off x="5166976" y="3714752"/>
            <a:ext cx="3289640" cy="2071702"/>
          </a:xfrm>
          <a:prstGeom prst="rect">
            <a:avLst/>
          </a:prstGeom>
          <a:noFill/>
          <a:ln w="9525">
            <a:noFill/>
            <a:miter lim="800000"/>
            <a:headEnd/>
            <a:tailEnd/>
          </a:ln>
        </p:spPr>
      </p:pic>
      <p:sp>
        <p:nvSpPr>
          <p:cNvPr id="9" name="Прямоугольник 8"/>
          <p:cNvSpPr/>
          <p:nvPr/>
        </p:nvSpPr>
        <p:spPr>
          <a:xfrm>
            <a:off x="785786" y="3429000"/>
            <a:ext cx="4286280" cy="2625983"/>
          </a:xfrm>
          <a:prstGeom prst="rect">
            <a:avLst/>
          </a:prstGeom>
        </p:spPr>
        <p:txBody>
          <a:bodyPr wrap="square">
            <a:spAutoFit/>
          </a:bodyPr>
          <a:lstStyle/>
          <a:p>
            <a:pPr indent="538163" algn="just" defTabSz="268288">
              <a:spcBef>
                <a:spcPct val="20000"/>
              </a:spcBef>
            </a:pPr>
            <a:r>
              <a:rPr lang="ru-RU" sz="2000" dirty="0" smtClean="0">
                <a:latin typeface="Times New Roman" pitchFamily="18" charset="0"/>
                <a:cs typeface="Times New Roman" pitchFamily="18" charset="0"/>
              </a:rPr>
              <a:t>Водящий просит его подать голос, т. е. что-нибудь произнести. Игрок называет имя водящего или издает любой звук, изменив голос. Если водящий угадает, кто подал голос, он меняется с ним местом и ролью. Если не угадает, то продолжает водить.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descr="Рисунок2"/>
          <p:cNvPicPr>
            <a:picLocks noChangeAspect="1" noChangeArrowheads="1"/>
          </p:cNvPicPr>
          <p:nvPr/>
        </p:nvPicPr>
        <p:blipFill>
          <a:blip r:embed="rId2"/>
          <a:srcRect/>
          <a:stretch>
            <a:fillRect/>
          </a:stretch>
        </p:blipFill>
        <p:spPr bwMode="auto">
          <a:xfrm>
            <a:off x="714348" y="1714488"/>
            <a:ext cx="2835897" cy="1785950"/>
          </a:xfrm>
          <a:prstGeom prst="rect">
            <a:avLst/>
          </a:prstGeom>
          <a:noFill/>
          <a:ln w="9525">
            <a:noFill/>
            <a:miter lim="800000"/>
            <a:headEnd/>
            <a:tailEnd/>
          </a:ln>
        </p:spPr>
      </p:pic>
      <p:sp>
        <p:nvSpPr>
          <p:cNvPr id="5" name="WordArt 7"/>
          <p:cNvSpPr>
            <a:spLocks noChangeArrowheads="1" noChangeShapeType="1" noTextEdit="1"/>
          </p:cNvSpPr>
          <p:nvPr/>
        </p:nvSpPr>
        <p:spPr bwMode="auto">
          <a:xfrm>
            <a:off x="2500298" y="857232"/>
            <a:ext cx="4321175" cy="500066"/>
          </a:xfrm>
          <a:prstGeom prst="rect">
            <a:avLst/>
          </a:prstGeom>
        </p:spPr>
        <p:txBody>
          <a:bodyPr wrap="none" fromWordArt="1">
            <a:prstTxWarp prst="textPlain">
              <a:avLst>
                <a:gd name="adj" fmla="val 50000"/>
              </a:avLst>
            </a:prstTxWarp>
          </a:bodyPr>
          <a:lstStyle/>
          <a:p>
            <a:pPr algn="ctr"/>
            <a:r>
              <a:rPr lang="ru-RU" sz="3600" kern="10" dirty="0" smtClean="0">
                <a:ln w="19050">
                  <a:solidFill>
                    <a:srgbClr val="99CCFF"/>
                  </a:solidFill>
                  <a:round/>
                  <a:headEnd/>
                  <a:tailEnd/>
                </a:ln>
                <a:solidFill>
                  <a:srgbClr val="0066CC"/>
                </a:solidFill>
                <a:effectLst>
                  <a:outerShdw dist="35921" dir="2700000" algn="ctr" rotWithShape="0">
                    <a:srgbClr val="990000"/>
                  </a:outerShdw>
                </a:effectLst>
                <a:latin typeface="Impact"/>
              </a:rPr>
              <a:t>Яша и Маша</a:t>
            </a:r>
            <a:endParaRPr lang="ru-RU" sz="3600" kern="10" dirty="0">
              <a:ln w="19050">
                <a:solidFill>
                  <a:srgbClr val="99CCFF"/>
                </a:solidFill>
                <a:round/>
                <a:headEnd/>
                <a:tailEnd/>
              </a:ln>
              <a:solidFill>
                <a:srgbClr val="0066CC"/>
              </a:solidFill>
              <a:effectLst>
                <a:outerShdw dist="35921" dir="2700000" algn="ctr" rotWithShape="0">
                  <a:srgbClr val="990000"/>
                </a:outerShdw>
              </a:effectLst>
              <a:latin typeface="Impact"/>
            </a:endParaRPr>
          </a:p>
        </p:txBody>
      </p:sp>
      <p:sp>
        <p:nvSpPr>
          <p:cNvPr id="6" name="Прямоугольник 5"/>
          <p:cNvSpPr/>
          <p:nvPr/>
        </p:nvSpPr>
        <p:spPr>
          <a:xfrm>
            <a:off x="3714744" y="2000240"/>
            <a:ext cx="4429124" cy="1631216"/>
          </a:xfrm>
          <a:prstGeom prst="rect">
            <a:avLst/>
          </a:prstGeom>
        </p:spPr>
        <p:txBody>
          <a:bodyPr wrap="square">
            <a:spAutoFit/>
          </a:bodyPr>
          <a:lstStyle/>
          <a:p>
            <a:pPr indent="538163" algn="just" defTabSz="268288">
              <a:spcBef>
                <a:spcPct val="20000"/>
              </a:spcBef>
            </a:pPr>
            <a:r>
              <a:rPr lang="ru-RU" sz="2000" dirty="0" smtClean="0">
                <a:latin typeface="Times New Roman" pitchFamily="18" charset="0"/>
                <a:cs typeface="Times New Roman" pitchFamily="18" charset="0"/>
              </a:rPr>
              <a:t>Играющие, держась за руки, образуют круг. Двое выбранных (по жребию) становятся в середину круга. Один из них — «Яша», другая — «Маша».</a:t>
            </a:r>
            <a:endParaRPr lang="ru-RU" sz="2000" dirty="0">
              <a:latin typeface="Times New Roman" pitchFamily="18" charset="0"/>
              <a:cs typeface="Times New Roman" pitchFamily="18" charset="0"/>
            </a:endParaRPr>
          </a:p>
        </p:txBody>
      </p:sp>
      <p:sp>
        <p:nvSpPr>
          <p:cNvPr id="7" name="Прямоугольник 6"/>
          <p:cNvSpPr/>
          <p:nvPr/>
        </p:nvSpPr>
        <p:spPr>
          <a:xfrm>
            <a:off x="857224" y="3643314"/>
            <a:ext cx="7358114" cy="2246769"/>
          </a:xfrm>
          <a:prstGeom prst="rect">
            <a:avLst/>
          </a:prstGeom>
        </p:spPr>
        <p:txBody>
          <a:bodyPr wrap="square">
            <a:spAutoFit/>
          </a:bodyPr>
          <a:lstStyle/>
          <a:p>
            <a:pPr indent="174625" algn="just">
              <a:spcBef>
                <a:spcPct val="50000"/>
              </a:spcBef>
            </a:pPr>
            <a:r>
              <a:rPr lang="ru-RU" sz="2000" dirty="0" smtClean="0">
                <a:latin typeface="Times New Roman" pitchFamily="18" charset="0"/>
                <a:cs typeface="Times New Roman" pitchFamily="18" charset="0"/>
              </a:rPr>
              <a:t>Им завязывают глаза и они поворачиваются вокруг себя несколько раз. Затем «Яша» начинает искать «Машу». С этой целью он спрашивает: «Маша, где ты?» «Маша», бегая по кругу, отвечает: «Я здесь!» (или звонит в колокольчик)—и быстро убегает с этого места, чтобы не попасться. Если «Яша» поймает (осалит) «Машу», они меняются ролями или выбираются новые водящие. </a:t>
            </a:r>
            <a:endParaRPr lang="ru-RU" sz="20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WordArt 6"/>
          <p:cNvSpPr>
            <a:spLocks noChangeArrowheads="1" noChangeShapeType="1" noTextEdit="1"/>
          </p:cNvSpPr>
          <p:nvPr/>
        </p:nvSpPr>
        <p:spPr bwMode="auto">
          <a:xfrm>
            <a:off x="2428860" y="642919"/>
            <a:ext cx="4376753" cy="428628"/>
          </a:xfrm>
          <a:prstGeom prst="rect">
            <a:avLst/>
          </a:prstGeom>
        </p:spPr>
        <p:txBody>
          <a:bodyPr wrap="none" fromWordArt="1">
            <a:prstTxWarp prst="textPlain">
              <a:avLst>
                <a:gd name="adj" fmla="val 50000"/>
              </a:avLst>
            </a:prstTxWarp>
          </a:bodyPr>
          <a:lstStyle/>
          <a:p>
            <a:pPr algn="ctr"/>
            <a:r>
              <a:rPr lang="ru-RU" sz="3600" kern="10" dirty="0">
                <a:ln w="19050">
                  <a:solidFill>
                    <a:srgbClr val="99CCFF"/>
                  </a:solidFill>
                  <a:round/>
                  <a:headEnd/>
                  <a:tailEnd/>
                </a:ln>
                <a:solidFill>
                  <a:srgbClr val="0066CC"/>
                </a:solidFill>
                <a:effectLst>
                  <a:outerShdw dist="35921" dir="2700000" algn="ctr" rotWithShape="0">
                    <a:srgbClr val="990000"/>
                  </a:outerShdw>
                </a:effectLst>
                <a:latin typeface="Impact"/>
              </a:rPr>
              <a:t>Прятки</a:t>
            </a:r>
          </a:p>
        </p:txBody>
      </p:sp>
      <p:pic>
        <p:nvPicPr>
          <p:cNvPr id="6" name="Picture 7" descr="Рисунок5"/>
          <p:cNvPicPr>
            <a:picLocks noChangeAspect="1" noChangeArrowheads="1"/>
          </p:cNvPicPr>
          <p:nvPr/>
        </p:nvPicPr>
        <p:blipFill>
          <a:blip r:embed="rId2"/>
          <a:srcRect/>
          <a:stretch>
            <a:fillRect/>
          </a:stretch>
        </p:blipFill>
        <p:spPr bwMode="auto">
          <a:xfrm>
            <a:off x="5643570" y="4214818"/>
            <a:ext cx="2751125" cy="1651072"/>
          </a:xfrm>
          <a:prstGeom prst="rect">
            <a:avLst/>
          </a:prstGeom>
          <a:noFill/>
          <a:ln w="9525">
            <a:noFill/>
            <a:miter lim="800000"/>
            <a:headEnd/>
            <a:tailEnd/>
          </a:ln>
        </p:spPr>
      </p:pic>
      <p:sp>
        <p:nvSpPr>
          <p:cNvPr id="7" name="Прямоугольник 6"/>
          <p:cNvSpPr/>
          <p:nvPr/>
        </p:nvSpPr>
        <p:spPr>
          <a:xfrm>
            <a:off x="714348" y="1071546"/>
            <a:ext cx="7786742" cy="3508653"/>
          </a:xfrm>
          <a:prstGeom prst="rect">
            <a:avLst/>
          </a:prstGeom>
        </p:spPr>
        <p:txBody>
          <a:bodyPr wrap="square">
            <a:spAutoFit/>
          </a:bodyPr>
          <a:lstStyle/>
          <a:p>
            <a:pPr indent="174625" algn="just"/>
            <a:r>
              <a:rPr lang="ru-RU" dirty="0" smtClean="0">
                <a:latin typeface="Times New Roman" pitchFamily="18" charset="0"/>
                <a:cs typeface="Times New Roman" pitchFamily="18" charset="0"/>
              </a:rPr>
              <a:t>Играют 3-10 человек. Выбранный водящий становится в условленном месте с закрытыми глазами, прислонившись к дереву или другому предмету. Это место называют </a:t>
            </a:r>
            <a:r>
              <a:rPr lang="ru-RU" b="1" dirty="0" smtClean="0">
                <a:latin typeface="Times New Roman" pitchFamily="18" charset="0"/>
                <a:cs typeface="Times New Roman" pitchFamily="18" charset="0"/>
              </a:rPr>
              <a:t>«коном». </a:t>
            </a:r>
            <a:r>
              <a:rPr lang="ru-RU" dirty="0" smtClean="0">
                <a:latin typeface="Times New Roman" pitchFamily="18" charset="0"/>
                <a:cs typeface="Times New Roman" pitchFamily="18" charset="0"/>
              </a:rPr>
              <a:t>Водящий громко считает до 20. Тем временем остальные прячутся в разных местах.</a:t>
            </a:r>
          </a:p>
          <a:p>
            <a:pPr indent="174625" algn="just"/>
            <a:r>
              <a:rPr lang="ru-RU" dirty="0" smtClean="0">
                <a:latin typeface="Times New Roman" pitchFamily="18" charset="0"/>
                <a:cs typeface="Times New Roman" pitchFamily="18" charset="0"/>
              </a:rPr>
              <a:t>Закончив счет, водящий открывает глаза и начинает искать ребят. Увидев кого-либо, называет его по имени и бежит на </a:t>
            </a:r>
            <a:r>
              <a:rPr lang="ru-RU" b="1" dirty="0" smtClean="0">
                <a:latin typeface="Times New Roman" pitchFamily="18" charset="0"/>
                <a:cs typeface="Times New Roman" pitchFamily="18" charset="0"/>
              </a:rPr>
              <a:t>«кон».   </a:t>
            </a:r>
            <a:r>
              <a:rPr lang="ru-RU" dirty="0" smtClean="0">
                <a:latin typeface="Times New Roman" pitchFamily="18" charset="0"/>
                <a:cs typeface="Times New Roman" pitchFamily="18" charset="0"/>
              </a:rPr>
              <a:t>Найденный бежит туда же, стараясь обогнать водящего и дотронуться до предмета, у которого тот стоял. Если он сделает это раньше водящего, то не считается пойманным и остается у </a:t>
            </a:r>
            <a:r>
              <a:rPr lang="ru-RU" b="1" dirty="0" smtClean="0">
                <a:latin typeface="Times New Roman" pitchFamily="18" charset="0"/>
                <a:cs typeface="Times New Roman" pitchFamily="18" charset="0"/>
              </a:rPr>
              <a:t>«кона</a:t>
            </a:r>
            <a:r>
              <a:rPr lang="ru-RU" dirty="0" smtClean="0">
                <a:latin typeface="Times New Roman" pitchFamily="18" charset="0"/>
                <a:cs typeface="Times New Roman" pitchFamily="18" charset="0"/>
              </a:rPr>
              <a:t>», пока водящий ищет других. Когда все найдены, водящим становится первый игрок, не сумевший прибежать на </a:t>
            </a:r>
            <a:r>
              <a:rPr lang="ru-RU" b="1" dirty="0" smtClean="0">
                <a:latin typeface="Times New Roman" pitchFamily="18" charset="0"/>
                <a:cs typeface="Times New Roman" pitchFamily="18" charset="0"/>
              </a:rPr>
              <a:t>«кон» </a:t>
            </a:r>
            <a:r>
              <a:rPr lang="ru-RU" dirty="0" smtClean="0">
                <a:latin typeface="Times New Roman" pitchFamily="18" charset="0"/>
                <a:cs typeface="Times New Roman" pitchFamily="18" charset="0"/>
              </a:rPr>
              <a:t>раньше водящего.</a:t>
            </a:r>
          </a:p>
          <a:p>
            <a:pPr indent="174625" algn="just">
              <a:spcBef>
                <a:spcPct val="20000"/>
              </a:spcBef>
            </a:pPr>
            <a:endParaRPr lang="ru-RU" sz="2000" dirty="0">
              <a:latin typeface="Times New Roman" pitchFamily="18" charset="0"/>
              <a:cs typeface="Times New Roman" pitchFamily="18" charset="0"/>
            </a:endParaRPr>
          </a:p>
        </p:txBody>
      </p:sp>
      <p:sp>
        <p:nvSpPr>
          <p:cNvPr id="8" name="Прямоугольник 7"/>
          <p:cNvSpPr/>
          <p:nvPr/>
        </p:nvSpPr>
        <p:spPr>
          <a:xfrm>
            <a:off x="642910" y="4071942"/>
            <a:ext cx="4929222" cy="2308324"/>
          </a:xfrm>
          <a:prstGeom prst="rect">
            <a:avLst/>
          </a:prstGeom>
        </p:spPr>
        <p:txBody>
          <a:bodyPr wrap="square">
            <a:spAutoFit/>
          </a:bodyPr>
          <a:lstStyle/>
          <a:p>
            <a:pPr indent="174625" algn="just">
              <a:spcBef>
                <a:spcPct val="20000"/>
              </a:spcBef>
            </a:pPr>
            <a:r>
              <a:rPr lang="ru-RU" dirty="0" smtClean="0">
                <a:latin typeface="Times New Roman" pitchFamily="18" charset="0"/>
                <a:cs typeface="Times New Roman" pitchFamily="18" charset="0"/>
              </a:rPr>
              <a:t>Иногда на кону кладут палочку. Тогда каждый прибежавший раньше на кон должен постучать палочкой о предмет и сказать: </a:t>
            </a:r>
            <a:r>
              <a:rPr lang="ru-RU" b="1" dirty="0" smtClean="0">
                <a:latin typeface="Times New Roman" pitchFamily="18" charset="0"/>
                <a:cs typeface="Times New Roman" pitchFamily="18" charset="0"/>
              </a:rPr>
              <a:t>"Палочка-выручалочка, выручи меня!" </a:t>
            </a:r>
            <a:r>
              <a:rPr lang="ru-RU" dirty="0" smtClean="0">
                <a:latin typeface="Times New Roman" pitchFamily="18" charset="0"/>
                <a:cs typeface="Times New Roman" pitchFamily="18" charset="0"/>
              </a:rPr>
              <a:t>После этих слов он считается вырученным.</a:t>
            </a:r>
            <a:r>
              <a:rPr lang="ru-RU" b="1" dirty="0" smtClean="0"/>
              <a:t> </a:t>
            </a:r>
            <a:r>
              <a:rPr lang="ru-RU" dirty="0" smtClean="0">
                <a:latin typeface="Times New Roman" pitchFamily="18" charset="0"/>
                <a:cs typeface="Times New Roman" pitchFamily="18" charset="0"/>
              </a:rPr>
              <a:t>Спрятавшиеся могут не дожидаться, когда их найдет водящий, и в удобный момент бежать на кон. Поэтому водящему надо следить и за этим.</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ordArt 7"/>
          <p:cNvSpPr>
            <a:spLocks noChangeArrowheads="1" noChangeShapeType="1" noTextEdit="1"/>
          </p:cNvSpPr>
          <p:nvPr/>
        </p:nvSpPr>
        <p:spPr bwMode="auto">
          <a:xfrm>
            <a:off x="2500298" y="714356"/>
            <a:ext cx="4321175" cy="504824"/>
          </a:xfrm>
          <a:prstGeom prst="rect">
            <a:avLst/>
          </a:prstGeom>
        </p:spPr>
        <p:txBody>
          <a:bodyPr wrap="none" fromWordArt="1">
            <a:prstTxWarp prst="textPlain">
              <a:avLst>
                <a:gd name="adj" fmla="val 50000"/>
              </a:avLst>
            </a:prstTxWarp>
          </a:bodyPr>
          <a:lstStyle/>
          <a:p>
            <a:pPr algn="ctr"/>
            <a:r>
              <a:rPr lang="ru-RU" sz="3600" kern="10" dirty="0">
                <a:ln w="19050">
                  <a:solidFill>
                    <a:srgbClr val="99CCFF"/>
                  </a:solidFill>
                  <a:round/>
                  <a:headEnd/>
                  <a:tailEnd/>
                </a:ln>
                <a:solidFill>
                  <a:srgbClr val="0066CC"/>
                </a:solidFill>
                <a:effectLst>
                  <a:outerShdw dist="35921" dir="2700000" algn="ctr" rotWithShape="0">
                    <a:srgbClr val="990000"/>
                  </a:outerShdw>
                </a:effectLst>
                <a:latin typeface="Impact"/>
              </a:rPr>
              <a:t>Пустое место</a:t>
            </a:r>
          </a:p>
        </p:txBody>
      </p:sp>
      <p:pic>
        <p:nvPicPr>
          <p:cNvPr id="5" name="Picture 8" descr="Рисунок6"/>
          <p:cNvPicPr>
            <a:picLocks noChangeAspect="1" noChangeArrowheads="1"/>
          </p:cNvPicPr>
          <p:nvPr/>
        </p:nvPicPr>
        <p:blipFill>
          <a:blip r:embed="rId2"/>
          <a:srcRect/>
          <a:stretch>
            <a:fillRect/>
          </a:stretch>
        </p:blipFill>
        <p:spPr bwMode="auto">
          <a:xfrm>
            <a:off x="2357421" y="3571876"/>
            <a:ext cx="4747307" cy="2627625"/>
          </a:xfrm>
          <a:prstGeom prst="rect">
            <a:avLst/>
          </a:prstGeom>
          <a:noFill/>
          <a:ln w="9525">
            <a:noFill/>
            <a:miter lim="800000"/>
            <a:headEnd/>
            <a:tailEnd/>
          </a:ln>
        </p:spPr>
      </p:pic>
      <p:sp>
        <p:nvSpPr>
          <p:cNvPr id="6" name="Прямоугольник 5"/>
          <p:cNvSpPr/>
          <p:nvPr/>
        </p:nvSpPr>
        <p:spPr>
          <a:xfrm>
            <a:off x="714348" y="1285860"/>
            <a:ext cx="7643866" cy="2246769"/>
          </a:xfrm>
          <a:prstGeom prst="rect">
            <a:avLst/>
          </a:prstGeom>
        </p:spPr>
        <p:txBody>
          <a:bodyPr wrap="square">
            <a:spAutoFit/>
          </a:bodyPr>
          <a:lstStyle/>
          <a:p>
            <a:pPr indent="268288" algn="just"/>
            <a:r>
              <a:rPr lang="ru-RU" sz="2000" dirty="0" smtClean="0">
                <a:latin typeface="Times New Roman" pitchFamily="18" charset="0"/>
                <a:cs typeface="Times New Roman" pitchFamily="18" charset="0"/>
              </a:rPr>
              <a:t>Это игра  с бегом по виражу, играющие образуют круг. Выбирается водящий, который   бежит   по   кругу (с внешней стороны), дотрагивается до одного из игроков, после чего бежит в обратную сторону. Вызванный на соревнование устремляется в противоположную сторону. Встретившись, играющие приветствуют друг друга, пожимая руки. Продолжая бег, они стремятся занять свободное в круге место. Кто прибежит вторым, продолжает водить.</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ordArt 6"/>
          <p:cNvSpPr>
            <a:spLocks noChangeArrowheads="1" noChangeShapeType="1" noTextEdit="1"/>
          </p:cNvSpPr>
          <p:nvPr/>
        </p:nvSpPr>
        <p:spPr bwMode="auto">
          <a:xfrm>
            <a:off x="2500298" y="642918"/>
            <a:ext cx="4321175" cy="433386"/>
          </a:xfrm>
          <a:prstGeom prst="rect">
            <a:avLst/>
          </a:prstGeom>
        </p:spPr>
        <p:txBody>
          <a:bodyPr wrap="none" fromWordArt="1">
            <a:prstTxWarp prst="textPlain">
              <a:avLst>
                <a:gd name="adj" fmla="val 50000"/>
              </a:avLst>
            </a:prstTxWarp>
          </a:bodyPr>
          <a:lstStyle/>
          <a:p>
            <a:pPr algn="ctr"/>
            <a:r>
              <a:rPr lang="ru-RU" sz="3600" kern="10" dirty="0">
                <a:ln w="19050">
                  <a:solidFill>
                    <a:srgbClr val="99CCFF"/>
                  </a:solidFill>
                  <a:round/>
                  <a:headEnd/>
                  <a:tailEnd/>
                </a:ln>
                <a:solidFill>
                  <a:srgbClr val="0066CC"/>
                </a:solidFill>
                <a:effectLst>
                  <a:outerShdw dist="35921" dir="2700000" algn="ctr" rotWithShape="0">
                    <a:srgbClr val="990000"/>
                  </a:outerShdw>
                </a:effectLst>
                <a:latin typeface="Impact"/>
              </a:rPr>
              <a:t>Волки и овцы</a:t>
            </a:r>
          </a:p>
        </p:txBody>
      </p:sp>
      <p:pic>
        <p:nvPicPr>
          <p:cNvPr id="5" name="Picture 8" descr="Рисунок8"/>
          <p:cNvPicPr>
            <a:picLocks noChangeAspect="1" noChangeArrowheads="1"/>
          </p:cNvPicPr>
          <p:nvPr/>
        </p:nvPicPr>
        <p:blipFill>
          <a:blip r:embed="rId2"/>
          <a:srcRect/>
          <a:stretch>
            <a:fillRect/>
          </a:stretch>
        </p:blipFill>
        <p:spPr bwMode="auto">
          <a:xfrm>
            <a:off x="5786446" y="4572008"/>
            <a:ext cx="2779367" cy="1594091"/>
          </a:xfrm>
          <a:prstGeom prst="rect">
            <a:avLst/>
          </a:prstGeom>
          <a:noFill/>
          <a:ln w="9525">
            <a:noFill/>
            <a:miter lim="800000"/>
            <a:headEnd/>
            <a:tailEnd/>
          </a:ln>
        </p:spPr>
      </p:pic>
      <p:sp>
        <p:nvSpPr>
          <p:cNvPr id="6" name="Прямоугольник 5"/>
          <p:cNvSpPr/>
          <p:nvPr/>
        </p:nvSpPr>
        <p:spPr>
          <a:xfrm>
            <a:off x="642910" y="1071546"/>
            <a:ext cx="7858180" cy="3477875"/>
          </a:xfrm>
          <a:prstGeom prst="rect">
            <a:avLst/>
          </a:prstGeom>
        </p:spPr>
        <p:txBody>
          <a:bodyPr wrap="square">
            <a:spAutoFit/>
          </a:bodyPr>
          <a:lstStyle/>
          <a:p>
            <a:pPr algn="just"/>
            <a:r>
              <a:rPr lang="ru-RU" sz="2000" dirty="0" smtClean="0">
                <a:latin typeface="Times New Roman" pitchFamily="18" charset="0"/>
                <a:cs typeface="Times New Roman" pitchFamily="18" charset="0"/>
              </a:rPr>
              <a:t>   В начале игры волк определяется при помощи считалки. А все, кто вышли раньше его, называются овцами.</a:t>
            </a:r>
          </a:p>
          <a:p>
            <a:pPr algn="just"/>
            <a:r>
              <a:rPr lang="ru-RU" sz="2000" dirty="0" smtClean="0">
                <a:latin typeface="Times New Roman" pitchFamily="18" charset="0"/>
                <a:cs typeface="Times New Roman" pitchFamily="18" charset="0"/>
              </a:rPr>
              <a:t>Овцы отворачиваются, а волк уходит прятаться. Как только волк  спрячется, он должен крикнуть: </a:t>
            </a:r>
            <a:r>
              <a:rPr lang="ru-RU" sz="2000" b="1" dirty="0" smtClean="0">
                <a:latin typeface="Times New Roman" pitchFamily="18" charset="0"/>
                <a:cs typeface="Times New Roman" pitchFamily="18" charset="0"/>
              </a:rPr>
              <a:t>«Пора!» </a:t>
            </a:r>
            <a:r>
              <a:rPr lang="ru-RU" sz="2000" dirty="0" smtClean="0">
                <a:latin typeface="Times New Roman" pitchFamily="18" charset="0"/>
                <a:cs typeface="Times New Roman" pitchFamily="18" charset="0"/>
              </a:rPr>
              <a:t>После этого овцы осторожно идут его искать. Та овца, которая первой заметит волка, кричит в страхе: </a:t>
            </a:r>
            <a:r>
              <a:rPr lang="ru-RU" sz="2000" b="1" dirty="0" smtClean="0">
                <a:latin typeface="Times New Roman" pitchFamily="18" charset="0"/>
                <a:cs typeface="Times New Roman" pitchFamily="18" charset="0"/>
              </a:rPr>
              <a:t>«Волк!», </a:t>
            </a:r>
            <a:r>
              <a:rPr lang="ru-RU" sz="2000" dirty="0" smtClean="0">
                <a:latin typeface="Times New Roman" pitchFamily="18" charset="0"/>
                <a:cs typeface="Times New Roman" pitchFamily="18" charset="0"/>
              </a:rPr>
              <a:t>и все овцы бросаются врассыпную, подальше от волка. Ну, а волку надо поймать какую-нибудь зазевавшуюся овцу. Если это ему удается, пойманная овца становится волком, а волк превращается в овцу, и игра начинается сначала. А если волк бегал, бегал, да так никого и не поймал, придется ему опять идти прятаться и пытаться поймать овцу.</a:t>
            </a:r>
            <a:endParaRPr lang="ru-RU" sz="2000" dirty="0">
              <a:latin typeface="Times New Roman" pitchFamily="18" charset="0"/>
              <a:cs typeface="Times New Roman" pitchFamily="18" charset="0"/>
            </a:endParaRPr>
          </a:p>
        </p:txBody>
      </p:sp>
      <p:sp>
        <p:nvSpPr>
          <p:cNvPr id="7" name="Прямоугольник 6"/>
          <p:cNvSpPr/>
          <p:nvPr/>
        </p:nvSpPr>
        <p:spPr>
          <a:xfrm>
            <a:off x="571472" y="4429132"/>
            <a:ext cx="5072098" cy="2010430"/>
          </a:xfrm>
          <a:prstGeom prst="rect">
            <a:avLst/>
          </a:prstGeom>
        </p:spPr>
        <p:txBody>
          <a:bodyPr wrap="square">
            <a:spAutoFit/>
          </a:bodyPr>
          <a:lstStyle/>
          <a:p>
            <a:pPr algn="just"/>
            <a:r>
              <a:rPr lang="ru-RU" sz="2000" dirty="0" smtClean="0">
                <a:latin typeface="Times New Roman" pitchFamily="18" charset="0"/>
                <a:cs typeface="Times New Roman" pitchFamily="18" charset="0"/>
              </a:rPr>
              <a:t>   Иногда в игре может случиться, что волку все время не везет и никак ему не удается никого поймать. Тогда после двух неудач волк считается проигравшим и его надо сменить — снова посчитаться и выбрать нового волка. </a:t>
            </a:r>
            <a:endParaRPr lang="ru-RU" sz="20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ordArt 6"/>
          <p:cNvSpPr>
            <a:spLocks noChangeArrowheads="1" noChangeShapeType="1" noTextEdit="1"/>
          </p:cNvSpPr>
          <p:nvPr/>
        </p:nvSpPr>
        <p:spPr bwMode="auto">
          <a:xfrm>
            <a:off x="2143108" y="642918"/>
            <a:ext cx="5000660" cy="357190"/>
          </a:xfrm>
          <a:prstGeom prst="rect">
            <a:avLst/>
          </a:prstGeom>
        </p:spPr>
        <p:txBody>
          <a:bodyPr wrap="none" fromWordArt="1">
            <a:prstTxWarp prst="textPlain">
              <a:avLst>
                <a:gd name="adj" fmla="val 50000"/>
              </a:avLst>
            </a:prstTxWarp>
          </a:bodyPr>
          <a:lstStyle/>
          <a:p>
            <a:pPr algn="ctr"/>
            <a:r>
              <a:rPr lang="ru-RU" sz="3600" kern="10" dirty="0">
                <a:ln w="19050">
                  <a:solidFill>
                    <a:srgbClr val="99CCFF"/>
                  </a:solidFill>
                  <a:round/>
                  <a:headEnd/>
                  <a:tailEnd/>
                </a:ln>
                <a:solidFill>
                  <a:srgbClr val="0066CC"/>
                </a:solidFill>
                <a:effectLst>
                  <a:outerShdw dist="35921" dir="2700000" algn="ctr" rotWithShape="0">
                    <a:srgbClr val="990000"/>
                  </a:outerShdw>
                </a:effectLst>
                <a:latin typeface="Impact"/>
              </a:rPr>
              <a:t>Кошки и мышки</a:t>
            </a:r>
          </a:p>
        </p:txBody>
      </p:sp>
      <p:sp>
        <p:nvSpPr>
          <p:cNvPr id="5" name="Прямоугольник 4"/>
          <p:cNvSpPr/>
          <p:nvPr/>
        </p:nvSpPr>
        <p:spPr>
          <a:xfrm>
            <a:off x="642910" y="1000108"/>
            <a:ext cx="7786742" cy="2862322"/>
          </a:xfrm>
          <a:prstGeom prst="rect">
            <a:avLst/>
          </a:prstGeom>
        </p:spPr>
        <p:txBody>
          <a:bodyPr wrap="square">
            <a:spAutoFit/>
          </a:bodyPr>
          <a:lstStyle/>
          <a:p>
            <a:pPr indent="363538" algn="just"/>
            <a:r>
              <a:rPr lang="ru-RU" dirty="0" smtClean="0">
                <a:latin typeface="Times New Roman" pitchFamily="18" charset="0"/>
                <a:cs typeface="Times New Roman" pitchFamily="18" charset="0"/>
              </a:rPr>
              <a:t>Перво-наперво надо выбрать главных героев игры — кошку и мышку. Для этого надо посчитаться. </a:t>
            </a:r>
          </a:p>
          <a:p>
            <a:pPr indent="363538" algn="just"/>
            <a:r>
              <a:rPr lang="ru-RU" dirty="0" smtClean="0">
                <a:latin typeface="Times New Roman" pitchFamily="18" charset="0"/>
                <a:cs typeface="Times New Roman" pitchFamily="18" charset="0"/>
              </a:rPr>
              <a:t>Все игроки становятся в кружок, на расстоянии примерно шага друг от друга, и берутся за руки, образуя между собою ворота. Обычно эти ворота закрыты, то есть руки игроков опущены. Мышка залезает внутрь круга, а кошка остается снаружи.</a:t>
            </a:r>
          </a:p>
          <a:p>
            <a:pPr indent="363538" algn="just"/>
            <a:r>
              <a:rPr lang="ru-RU" dirty="0" smtClean="0">
                <a:latin typeface="Times New Roman" pitchFamily="18" charset="0"/>
                <a:cs typeface="Times New Roman" pitchFamily="18" charset="0"/>
              </a:rPr>
              <a:t>Теперь кошка должна поймать мышку. Но прежде, чем поймать, ей надо каким-то образом проникнуть в круг. А это совсем непросто, потому, что задача игроков, образующих круг, в том и состоит, чтобы оберегать мышку от кошки. Кошка ходит, вокруг круга, выискивая, где бы ей проскочить внутрь. </a:t>
            </a:r>
          </a:p>
        </p:txBody>
      </p:sp>
      <p:pic>
        <p:nvPicPr>
          <p:cNvPr id="6" name="Picture 7" descr="Рисунок9"/>
          <p:cNvPicPr>
            <a:picLocks noChangeAspect="1" noChangeArrowheads="1"/>
          </p:cNvPicPr>
          <p:nvPr/>
        </p:nvPicPr>
        <p:blipFill>
          <a:blip r:embed="rId2"/>
          <a:srcRect/>
          <a:stretch>
            <a:fillRect/>
          </a:stretch>
        </p:blipFill>
        <p:spPr bwMode="auto">
          <a:xfrm>
            <a:off x="5429256" y="3929066"/>
            <a:ext cx="3089624" cy="2143140"/>
          </a:xfrm>
          <a:prstGeom prst="rect">
            <a:avLst/>
          </a:prstGeom>
          <a:noFill/>
          <a:ln w="9525">
            <a:noFill/>
            <a:miter lim="800000"/>
            <a:headEnd/>
            <a:tailEnd/>
          </a:ln>
        </p:spPr>
      </p:pic>
      <p:sp>
        <p:nvSpPr>
          <p:cNvPr id="7" name="Прямоугольник 6"/>
          <p:cNvSpPr/>
          <p:nvPr/>
        </p:nvSpPr>
        <p:spPr>
          <a:xfrm>
            <a:off x="571472" y="3714752"/>
            <a:ext cx="4786346" cy="2862322"/>
          </a:xfrm>
          <a:prstGeom prst="rect">
            <a:avLst/>
          </a:prstGeom>
        </p:spPr>
        <p:txBody>
          <a:bodyPr wrap="square">
            <a:spAutoFit/>
          </a:bodyPr>
          <a:lstStyle/>
          <a:p>
            <a:pPr indent="363538" algn="just"/>
            <a:r>
              <a:rPr lang="ru-RU" dirty="0" smtClean="0">
                <a:latin typeface="Times New Roman" pitchFamily="18" charset="0"/>
                <a:cs typeface="Times New Roman" pitchFamily="18" charset="0"/>
              </a:rPr>
              <a:t>При этом кошке разрешается прорывать цепь игроков, подныривать под сцепленные руки или даже перепрыгивать через них. Когда кошка попадает внутрь круга, она бросается к мышке, но... ее уже и след простыл! Игроки, в том месте, где только что была мышка, успели отворить ей ворота, то есть подняли руки, выпустили мышку наружу и тут же опять опустили руки. Ворота перед кошкой закрылись.</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ordArt 7"/>
          <p:cNvSpPr>
            <a:spLocks noChangeArrowheads="1" noChangeShapeType="1" noTextEdit="1"/>
          </p:cNvSpPr>
          <p:nvPr/>
        </p:nvSpPr>
        <p:spPr bwMode="auto">
          <a:xfrm>
            <a:off x="2571736" y="642918"/>
            <a:ext cx="4249737" cy="357190"/>
          </a:xfrm>
          <a:prstGeom prst="rect">
            <a:avLst/>
          </a:prstGeom>
        </p:spPr>
        <p:txBody>
          <a:bodyPr wrap="none" fromWordArt="1">
            <a:prstTxWarp prst="textPlain">
              <a:avLst>
                <a:gd name="adj" fmla="val 50000"/>
              </a:avLst>
            </a:prstTxWarp>
          </a:bodyPr>
          <a:lstStyle/>
          <a:p>
            <a:pPr algn="ctr"/>
            <a:r>
              <a:rPr lang="ru-RU" sz="3600" kern="10" dirty="0">
                <a:ln w="19050">
                  <a:solidFill>
                    <a:srgbClr val="99CCFF"/>
                  </a:solidFill>
                  <a:round/>
                  <a:headEnd/>
                  <a:tailEnd/>
                </a:ln>
                <a:solidFill>
                  <a:srgbClr val="0066CC"/>
                </a:solidFill>
                <a:effectLst>
                  <a:outerShdw dist="35921" dir="2700000" algn="ctr" rotWithShape="0">
                    <a:srgbClr val="990000"/>
                  </a:outerShdw>
                </a:effectLst>
                <a:latin typeface="Impact"/>
              </a:rPr>
              <a:t>Каравай</a:t>
            </a:r>
          </a:p>
        </p:txBody>
      </p:sp>
      <p:pic>
        <p:nvPicPr>
          <p:cNvPr id="5" name="Picture 8" descr="Рисунок10"/>
          <p:cNvPicPr>
            <a:picLocks noChangeAspect="1" noChangeArrowheads="1"/>
          </p:cNvPicPr>
          <p:nvPr/>
        </p:nvPicPr>
        <p:blipFill>
          <a:blip r:embed="rId2"/>
          <a:srcRect/>
          <a:stretch>
            <a:fillRect/>
          </a:stretch>
        </p:blipFill>
        <p:spPr bwMode="auto">
          <a:xfrm>
            <a:off x="5072066" y="4286256"/>
            <a:ext cx="3345163" cy="1848890"/>
          </a:xfrm>
          <a:prstGeom prst="rect">
            <a:avLst/>
          </a:prstGeom>
          <a:noFill/>
          <a:ln w="9525">
            <a:noFill/>
            <a:miter lim="800000"/>
            <a:headEnd/>
            <a:tailEnd/>
          </a:ln>
        </p:spPr>
      </p:pic>
      <p:sp>
        <p:nvSpPr>
          <p:cNvPr id="6" name="Прямоугольник 5"/>
          <p:cNvSpPr/>
          <p:nvPr/>
        </p:nvSpPr>
        <p:spPr>
          <a:xfrm>
            <a:off x="571472" y="1071546"/>
            <a:ext cx="7858180" cy="3416320"/>
          </a:xfrm>
          <a:prstGeom prst="rect">
            <a:avLst/>
          </a:prstGeom>
        </p:spPr>
        <p:txBody>
          <a:bodyPr wrap="square">
            <a:spAutoFit/>
          </a:bodyPr>
          <a:lstStyle/>
          <a:p>
            <a:pPr indent="268288" algn="just"/>
            <a:r>
              <a:rPr lang="ru-RU" dirty="0" smtClean="0">
                <a:latin typeface="Times New Roman" pitchFamily="18" charset="0"/>
                <a:cs typeface="Times New Roman" pitchFamily="18" charset="0"/>
              </a:rPr>
              <a:t>Сначала кого-нибудь ставят посередине. Все остальные становятся вокруг и берутся за руки. Потом идут хороводом по кругу и запевают: </a:t>
            </a:r>
            <a:r>
              <a:rPr lang="ru-RU" b="1" dirty="0" smtClean="0">
                <a:latin typeface="Times New Roman" pitchFamily="18" charset="0"/>
                <a:cs typeface="Times New Roman" pitchFamily="18" charset="0"/>
              </a:rPr>
              <a:t>«Как на Сашины именины испекли мы каравай...» </a:t>
            </a:r>
            <a:r>
              <a:rPr lang="ru-RU" dirty="0" smtClean="0">
                <a:latin typeface="Times New Roman" pitchFamily="18" charset="0"/>
                <a:cs typeface="Times New Roman" pitchFamily="18" charset="0"/>
              </a:rPr>
              <a:t>(называть надо имя того, кто стоит посередке). После этого останавливаются и поют: </a:t>
            </a:r>
            <a:r>
              <a:rPr lang="ru-RU" b="1" dirty="0" smtClean="0">
                <a:latin typeface="Times New Roman" pitchFamily="18" charset="0"/>
                <a:cs typeface="Times New Roman" pitchFamily="18" charset="0"/>
              </a:rPr>
              <a:t>«Вот такой вышины!» </a:t>
            </a:r>
            <a:r>
              <a:rPr lang="ru-RU" dirty="0" smtClean="0">
                <a:latin typeface="Times New Roman" pitchFamily="18" charset="0"/>
                <a:cs typeface="Times New Roman" pitchFamily="18" charset="0"/>
              </a:rPr>
              <a:t>Все, продолжая держаться за руки, поднимают их как можно выше и даже привстают на цыпочки. Потом поют: </a:t>
            </a:r>
            <a:r>
              <a:rPr lang="ru-RU" b="1" dirty="0" smtClean="0">
                <a:latin typeface="Times New Roman" pitchFamily="18" charset="0"/>
                <a:cs typeface="Times New Roman" pitchFamily="18" charset="0"/>
              </a:rPr>
              <a:t>«Вот такой </a:t>
            </a:r>
            <a:r>
              <a:rPr lang="ru-RU" b="1" dirty="0" err="1" smtClean="0">
                <a:latin typeface="Times New Roman" pitchFamily="18" charset="0"/>
                <a:cs typeface="Times New Roman" pitchFamily="18" charset="0"/>
              </a:rPr>
              <a:t>нижины</a:t>
            </a:r>
            <a:r>
              <a:rPr lang="ru-RU" b="1"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 опускают руки и приседают на корточки. Затем все встают и опять поют: </a:t>
            </a:r>
            <a:r>
              <a:rPr lang="ru-RU" b="1" dirty="0" smtClean="0">
                <a:latin typeface="Times New Roman" pitchFamily="18" charset="0"/>
                <a:cs typeface="Times New Roman" pitchFamily="18" charset="0"/>
              </a:rPr>
              <a:t>«Вот такой ширины!»,</a:t>
            </a:r>
            <a:r>
              <a:rPr lang="ru-RU" dirty="0" smtClean="0">
                <a:latin typeface="Times New Roman" pitchFamily="18" charset="0"/>
                <a:cs typeface="Times New Roman" pitchFamily="18" charset="0"/>
              </a:rPr>
              <a:t> расширяя круг как можно больше, но не расцепляя рук. Потом со словами: </a:t>
            </a:r>
            <a:r>
              <a:rPr lang="ru-RU" b="1" dirty="0" smtClean="0">
                <a:latin typeface="Times New Roman" pitchFamily="18" charset="0"/>
                <a:cs typeface="Times New Roman" pitchFamily="18" charset="0"/>
              </a:rPr>
              <a:t>«Вот такой ужины!» </a:t>
            </a:r>
            <a:r>
              <a:rPr lang="ru-RU" dirty="0" smtClean="0">
                <a:latin typeface="Times New Roman" pitchFamily="18" charset="0"/>
                <a:cs typeface="Times New Roman" pitchFamily="18" charset="0"/>
              </a:rPr>
              <a:t>- все опускают руки и идут к Саше до тех пор, пока совсем не стиснется круг. Ну а напоследок, опять расширяя до первоначальной ширины круг, надо спеть: </a:t>
            </a:r>
            <a:r>
              <a:rPr lang="ru-RU" b="1" dirty="0" smtClean="0">
                <a:latin typeface="Times New Roman" pitchFamily="18" charset="0"/>
                <a:cs typeface="Times New Roman" pitchFamily="18" charset="0"/>
              </a:rPr>
              <a:t>«Каравай, каравай, кого любишь — выбирай!»</a:t>
            </a:r>
          </a:p>
        </p:txBody>
      </p:sp>
      <p:sp>
        <p:nvSpPr>
          <p:cNvPr id="7" name="Прямоугольник 6"/>
          <p:cNvSpPr/>
          <p:nvPr/>
        </p:nvSpPr>
        <p:spPr>
          <a:xfrm>
            <a:off x="571472" y="4357694"/>
            <a:ext cx="4357718" cy="1754326"/>
          </a:xfrm>
          <a:prstGeom prst="rect">
            <a:avLst/>
          </a:prstGeom>
        </p:spPr>
        <p:txBody>
          <a:bodyPr wrap="square">
            <a:spAutoFit/>
          </a:bodyPr>
          <a:lstStyle/>
          <a:p>
            <a:pPr indent="268288" algn="just"/>
            <a:r>
              <a:rPr lang="ru-RU" dirty="0" smtClean="0">
                <a:latin typeface="Times New Roman" pitchFamily="18" charset="0"/>
                <a:cs typeface="Times New Roman" pitchFamily="18" charset="0"/>
              </a:rPr>
              <a:t>Саша подходит к тому, кого он любит, поклонившись, берет за руку и выводит на середину. А сам занимает его место в круге. Хоровод вместе с Сашей начинает снова петь песенку и ходить вокруг Кати, Так может повторяться много раз.</a:t>
            </a:r>
            <a:endParaRPr lang="ru-RU"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ordArt 6"/>
          <p:cNvSpPr>
            <a:spLocks noChangeArrowheads="1" noChangeShapeType="1" noTextEdit="1"/>
          </p:cNvSpPr>
          <p:nvPr/>
        </p:nvSpPr>
        <p:spPr bwMode="auto">
          <a:xfrm>
            <a:off x="2143108" y="500042"/>
            <a:ext cx="5000660" cy="428628"/>
          </a:xfrm>
          <a:prstGeom prst="rect">
            <a:avLst/>
          </a:prstGeom>
        </p:spPr>
        <p:txBody>
          <a:bodyPr wrap="none" fromWordArt="1">
            <a:prstTxWarp prst="textPlain">
              <a:avLst>
                <a:gd name="adj" fmla="val 50000"/>
              </a:avLst>
            </a:prstTxWarp>
          </a:bodyPr>
          <a:lstStyle/>
          <a:p>
            <a:pPr algn="ctr"/>
            <a:r>
              <a:rPr lang="ru-RU" sz="3600" kern="10" dirty="0">
                <a:ln w="19050">
                  <a:solidFill>
                    <a:srgbClr val="99CCFF"/>
                  </a:solidFill>
                  <a:round/>
                  <a:headEnd/>
                  <a:tailEnd/>
                </a:ln>
                <a:solidFill>
                  <a:srgbClr val="0066CC"/>
                </a:solidFill>
                <a:effectLst>
                  <a:outerShdw dist="35921" dir="2700000" algn="ctr" rotWithShape="0">
                    <a:srgbClr val="990000"/>
                  </a:outerShdw>
                </a:effectLst>
                <a:latin typeface="Impact"/>
              </a:rPr>
              <a:t>Казаки - разбойники</a:t>
            </a:r>
          </a:p>
        </p:txBody>
      </p:sp>
      <p:sp>
        <p:nvSpPr>
          <p:cNvPr id="5" name="Прямоугольник 4"/>
          <p:cNvSpPr/>
          <p:nvPr/>
        </p:nvSpPr>
        <p:spPr>
          <a:xfrm>
            <a:off x="571472" y="857232"/>
            <a:ext cx="7929618" cy="3754874"/>
          </a:xfrm>
          <a:prstGeom prst="rect">
            <a:avLst/>
          </a:prstGeom>
        </p:spPr>
        <p:txBody>
          <a:bodyPr wrap="square">
            <a:spAutoFit/>
          </a:bodyPr>
          <a:lstStyle/>
          <a:p>
            <a:pPr indent="174625" algn="just"/>
            <a:r>
              <a:rPr lang="ru-RU" sz="1600" dirty="0" smtClean="0">
                <a:latin typeface="Times New Roman" pitchFamily="18" charset="0"/>
                <a:cs typeface="Times New Roman" pitchFamily="18" charset="0"/>
              </a:rPr>
              <a:t>Играющие разделяются на две команды. По жребию одна команда — разбойники, вторая — казаки. Отличают их по нарукавным повязкам, ленточкам или каким-либо значкам. Задача казаков — выследить разбойников, задача разбойников — надежно спрятаться.</a:t>
            </a:r>
          </a:p>
          <a:p>
            <a:pPr indent="174625" algn="just"/>
            <a:r>
              <a:rPr lang="ru-RU" sz="1400" dirty="0" smtClean="0">
                <a:latin typeface="Times New Roman" pitchFamily="18" charset="0"/>
                <a:cs typeface="Times New Roman" pitchFamily="18" charset="0"/>
              </a:rPr>
              <a:t>Разбойники разбегаются прятаться, а казаки выбирают место для "темницы", куда потом будут приводить пойманных разбойников. Границы ее надо чем-нибудь обозначить, например, палками или камнями.</a:t>
            </a:r>
          </a:p>
          <a:p>
            <a:pPr indent="174625" algn="just"/>
            <a:r>
              <a:rPr lang="ru-RU" sz="1400" dirty="0" smtClean="0">
                <a:latin typeface="Times New Roman" pitchFamily="18" charset="0"/>
                <a:cs typeface="Times New Roman" pitchFamily="18" charset="0"/>
              </a:rPr>
              <a:t>Казаки расходятся на поиски разбойников, их надо не только найти или увидеть, но надо еще догнать и запятнать. Как только первый из разбойников попался, поймавший его казак отводит пленного в "темницу". Ведет он его, взяв за руку или за рукав, причем пленный разбойник должен идти смирно — вырываться он не имеет права. Но если казак почему-то сам разжал руку, разбойник может убежать. Так, постепенно, в "темницу" приводят пойманных разбойников, оставляя их под охраной кого-то из казаков.</a:t>
            </a:r>
          </a:p>
          <a:p>
            <a:pPr indent="174625" algn="just"/>
            <a:r>
              <a:rPr lang="ru-RU" sz="1600" dirty="0" smtClean="0">
                <a:latin typeface="Times New Roman" pitchFamily="18" charset="0"/>
                <a:cs typeface="Times New Roman" pitchFamily="18" charset="0"/>
              </a:rPr>
              <a:t>Разбойники могут выручать попавших в беду товарищей. Если, например, кого-то ведут в "темницу", то любой разбойник может подбежать и запятнать казака — тогда казак обязан отпустить пленного, и оба разбойника убегают прятаться снова.</a:t>
            </a:r>
            <a:endParaRPr lang="ru-RU" sz="1600" dirty="0">
              <a:latin typeface="Times New Roman" pitchFamily="18" charset="0"/>
              <a:cs typeface="Times New Roman" pitchFamily="18" charset="0"/>
            </a:endParaRPr>
          </a:p>
        </p:txBody>
      </p:sp>
      <p:pic>
        <p:nvPicPr>
          <p:cNvPr id="6" name="Picture 7" descr="Рисунок11"/>
          <p:cNvPicPr>
            <a:picLocks noChangeAspect="1" noChangeArrowheads="1"/>
          </p:cNvPicPr>
          <p:nvPr/>
        </p:nvPicPr>
        <p:blipFill>
          <a:blip r:embed="rId3"/>
          <a:srcRect/>
          <a:stretch>
            <a:fillRect/>
          </a:stretch>
        </p:blipFill>
        <p:spPr bwMode="auto">
          <a:xfrm>
            <a:off x="6143636" y="4572008"/>
            <a:ext cx="2381278" cy="1498303"/>
          </a:xfrm>
          <a:prstGeom prst="rect">
            <a:avLst/>
          </a:prstGeom>
          <a:noFill/>
          <a:ln w="9525">
            <a:noFill/>
            <a:miter lim="800000"/>
            <a:headEnd/>
            <a:tailEnd/>
          </a:ln>
        </p:spPr>
      </p:pic>
      <p:sp>
        <p:nvSpPr>
          <p:cNvPr id="7" name="Text Box 9"/>
          <p:cNvSpPr txBox="1">
            <a:spLocks noChangeArrowheads="1"/>
          </p:cNvSpPr>
          <p:nvPr/>
        </p:nvSpPr>
        <p:spPr bwMode="auto">
          <a:xfrm>
            <a:off x="571471" y="4500570"/>
            <a:ext cx="5572165" cy="2139047"/>
          </a:xfrm>
          <a:prstGeom prst="rect">
            <a:avLst/>
          </a:prstGeom>
          <a:noFill/>
          <a:ln w="9525">
            <a:noFill/>
            <a:miter lim="800000"/>
            <a:headEnd/>
            <a:tailEnd/>
          </a:ln>
        </p:spPr>
        <p:txBody>
          <a:bodyPr wrap="square">
            <a:spAutoFit/>
          </a:bodyPr>
          <a:lstStyle/>
          <a:p>
            <a:pPr indent="174625" algn="just"/>
            <a:r>
              <a:rPr lang="ru-RU" sz="1600" dirty="0">
                <a:latin typeface="Times New Roman" pitchFamily="18" charset="0"/>
                <a:cs typeface="Times New Roman" pitchFamily="18" charset="0"/>
              </a:rPr>
              <a:t>Но </a:t>
            </a:r>
            <a:r>
              <a:rPr lang="ru-RU" sz="1600" dirty="0" smtClean="0">
                <a:latin typeface="Times New Roman" pitchFamily="18" charset="0"/>
                <a:cs typeface="Times New Roman" pitchFamily="18" charset="0"/>
              </a:rPr>
              <a:t>казак может </a:t>
            </a:r>
            <a:r>
              <a:rPr lang="ru-RU" sz="1600" dirty="0">
                <a:latin typeface="Times New Roman" pitchFamily="18" charset="0"/>
                <a:cs typeface="Times New Roman" pitchFamily="18" charset="0"/>
              </a:rPr>
              <a:t>первым запятнать разбойника, попытавшегося вызволить своего товарища. Если сумеет — ведет уже двух пленных.</a:t>
            </a:r>
          </a:p>
          <a:p>
            <a:pPr indent="174625" algn="just"/>
            <a:r>
              <a:rPr lang="ru-RU" sz="1600" dirty="0">
                <a:latin typeface="Times New Roman" pitchFamily="18" charset="0"/>
                <a:cs typeface="Times New Roman" pitchFamily="18" charset="0"/>
              </a:rPr>
              <a:t>Разбойники могут освобождать своих товарищей даже из "темницы". Самые быстрые из разбойников могут не прятаться, а просто держаться подальше от казаков. Такие бегуны могут даже выручать товарищей.</a:t>
            </a:r>
          </a:p>
          <a:p>
            <a:pPr indent="174625" algn="just">
              <a:spcBef>
                <a:spcPct val="50000"/>
              </a:spcBef>
            </a:pPr>
            <a:endParaRPr lang="ru-RU" sz="1400"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WordArt 6"/>
          <p:cNvSpPr>
            <a:spLocks noChangeArrowheads="1" noChangeShapeType="1" noTextEdit="1"/>
          </p:cNvSpPr>
          <p:nvPr/>
        </p:nvSpPr>
        <p:spPr bwMode="auto">
          <a:xfrm>
            <a:off x="2143108" y="714356"/>
            <a:ext cx="4857784" cy="433386"/>
          </a:xfrm>
          <a:prstGeom prst="rect">
            <a:avLst/>
          </a:prstGeom>
        </p:spPr>
        <p:txBody>
          <a:bodyPr wrap="none" fromWordArt="1">
            <a:prstTxWarp prst="textPlain">
              <a:avLst>
                <a:gd name="adj" fmla="val 50000"/>
              </a:avLst>
            </a:prstTxWarp>
          </a:bodyPr>
          <a:lstStyle/>
          <a:p>
            <a:pPr algn="ctr"/>
            <a:r>
              <a:rPr lang="ru-RU" sz="3600" kern="10" dirty="0">
                <a:ln w="19050">
                  <a:solidFill>
                    <a:srgbClr val="99CCFF"/>
                  </a:solidFill>
                  <a:round/>
                  <a:headEnd/>
                  <a:tailEnd/>
                </a:ln>
                <a:solidFill>
                  <a:srgbClr val="0066CC"/>
                </a:solidFill>
                <a:effectLst>
                  <a:outerShdw dist="35921" dir="2700000" algn="ctr" rotWithShape="0">
                    <a:srgbClr val="990000"/>
                  </a:outerShdw>
                </a:effectLst>
                <a:latin typeface="Impact"/>
              </a:rPr>
              <a:t>Третий лишний</a:t>
            </a:r>
          </a:p>
        </p:txBody>
      </p:sp>
      <p:sp>
        <p:nvSpPr>
          <p:cNvPr id="6" name="Прямоугольник 5"/>
          <p:cNvSpPr/>
          <p:nvPr/>
        </p:nvSpPr>
        <p:spPr>
          <a:xfrm>
            <a:off x="857224" y="1285860"/>
            <a:ext cx="7500990" cy="2318207"/>
          </a:xfrm>
          <a:prstGeom prst="rect">
            <a:avLst/>
          </a:prstGeom>
        </p:spPr>
        <p:txBody>
          <a:bodyPr wrap="square">
            <a:spAutoFit/>
          </a:bodyPr>
          <a:lstStyle/>
          <a:p>
            <a:pPr algn="just"/>
            <a:r>
              <a:rPr lang="ru-RU" sz="2000" dirty="0" smtClean="0">
                <a:latin typeface="Times New Roman" pitchFamily="18" charset="0"/>
                <a:cs typeface="Times New Roman" pitchFamily="18" charset="0"/>
              </a:rPr>
              <a:t>   Все играющие становятся по два, в затылок друг другу, по кругу, лицом к центру. За кругом двое водящих: один — убегает, другой — догоняет. Убегающий, спасаясь от преследования, становится впереди какой-либо пары. Игрок, стоящий в паре сзади, убегает, и догоняющий устремляется уже за ним. Если водящий осалил убегавшего, то убегавший будет водящим.</a:t>
            </a:r>
            <a:endParaRPr lang="ru-RU" sz="2000" dirty="0">
              <a:latin typeface="Times New Roman" pitchFamily="18" charset="0"/>
              <a:cs typeface="Times New Roman" pitchFamily="18" charset="0"/>
            </a:endParaRPr>
          </a:p>
        </p:txBody>
      </p:sp>
      <p:pic>
        <p:nvPicPr>
          <p:cNvPr id="7" name="Picture 8" descr="Рисунок12"/>
          <p:cNvPicPr>
            <a:picLocks noChangeAspect="1" noChangeArrowheads="1"/>
          </p:cNvPicPr>
          <p:nvPr/>
        </p:nvPicPr>
        <p:blipFill>
          <a:blip r:embed="rId2"/>
          <a:srcRect/>
          <a:stretch>
            <a:fillRect/>
          </a:stretch>
        </p:blipFill>
        <p:spPr bwMode="auto">
          <a:xfrm>
            <a:off x="2285985" y="3453010"/>
            <a:ext cx="4714908" cy="272610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WordArt 6"/>
          <p:cNvSpPr>
            <a:spLocks noChangeArrowheads="1" noChangeShapeType="1" noTextEdit="1"/>
          </p:cNvSpPr>
          <p:nvPr/>
        </p:nvSpPr>
        <p:spPr bwMode="auto">
          <a:xfrm>
            <a:off x="2214546" y="642918"/>
            <a:ext cx="4786346" cy="357190"/>
          </a:xfrm>
          <a:prstGeom prst="rect">
            <a:avLst/>
          </a:prstGeom>
        </p:spPr>
        <p:txBody>
          <a:bodyPr wrap="none" fromWordArt="1">
            <a:prstTxWarp prst="textPlain">
              <a:avLst>
                <a:gd name="adj" fmla="val 50000"/>
              </a:avLst>
            </a:prstTxWarp>
          </a:bodyPr>
          <a:lstStyle/>
          <a:p>
            <a:pPr algn="ctr"/>
            <a:r>
              <a:rPr lang="ru-RU" sz="3600" kern="10" dirty="0">
                <a:ln w="19050">
                  <a:solidFill>
                    <a:srgbClr val="99CCFF"/>
                  </a:solidFill>
                  <a:round/>
                  <a:headEnd/>
                  <a:tailEnd/>
                </a:ln>
                <a:solidFill>
                  <a:srgbClr val="0066CC"/>
                </a:solidFill>
                <a:effectLst>
                  <a:outerShdw dist="35921" dir="2700000" algn="ctr" rotWithShape="0">
                    <a:srgbClr val="990000"/>
                  </a:outerShdw>
                </a:effectLst>
                <a:latin typeface="Impact"/>
              </a:rPr>
              <a:t>Гуси - лебеди</a:t>
            </a:r>
          </a:p>
        </p:txBody>
      </p:sp>
      <p:sp>
        <p:nvSpPr>
          <p:cNvPr id="7" name="Прямоугольник 6"/>
          <p:cNvSpPr/>
          <p:nvPr/>
        </p:nvSpPr>
        <p:spPr>
          <a:xfrm>
            <a:off x="642910" y="928670"/>
            <a:ext cx="7786742" cy="3831818"/>
          </a:xfrm>
          <a:prstGeom prst="rect">
            <a:avLst/>
          </a:prstGeom>
        </p:spPr>
        <p:txBody>
          <a:bodyPr wrap="square">
            <a:spAutoFit/>
          </a:bodyPr>
          <a:lstStyle/>
          <a:p>
            <a:pPr indent="268288" algn="just"/>
            <a:r>
              <a:rPr lang="ru-RU" dirty="0" smtClean="0">
                <a:latin typeface="Times New Roman" pitchFamily="18" charset="0"/>
                <a:cs typeface="Times New Roman" pitchFamily="18" charset="0"/>
              </a:rPr>
              <a:t>Для игры нужны четыре — шесть гимнастических скамеек и два − четыре гимнастических мата. </a:t>
            </a:r>
          </a:p>
          <a:p>
            <a:pPr indent="268288" algn="just"/>
            <a:r>
              <a:rPr lang="ru-RU" dirty="0" smtClean="0">
                <a:latin typeface="Times New Roman" pitchFamily="18" charset="0"/>
                <a:cs typeface="Times New Roman" pitchFamily="18" charset="0"/>
              </a:rPr>
              <a:t>На одной стороне зала проводится черта. Она отделяет гусятник, куда становятся все играющие, кроме двух, которые отходят в сторону. Это волки. Посередине зала ставят четыре скамейки, образуя коридор (дорога между гор), а на другом конце зала кладут маты. Это — гора. За ней логово волков.</a:t>
            </a:r>
          </a:p>
          <a:p>
            <a:pPr indent="268288" algn="just"/>
            <a:r>
              <a:rPr lang="ru-RU" dirty="0" smtClean="0">
                <a:latin typeface="Times New Roman" pitchFamily="18" charset="0"/>
                <a:cs typeface="Times New Roman" pitchFamily="18" charset="0"/>
              </a:rPr>
              <a:t>Руководитель произносит: </a:t>
            </a:r>
            <a:r>
              <a:rPr lang="ru-RU" b="1" dirty="0" smtClean="0">
                <a:latin typeface="Times New Roman" pitchFamily="18" charset="0"/>
                <a:cs typeface="Times New Roman" pitchFamily="18" charset="0"/>
              </a:rPr>
              <a:t>«Гуси-лебеди, в поле!» </a:t>
            </a:r>
            <a:r>
              <a:rPr lang="ru-RU" dirty="0" smtClean="0">
                <a:latin typeface="Times New Roman" pitchFamily="18" charset="0"/>
                <a:cs typeface="Times New Roman" pitchFamily="18" charset="0"/>
              </a:rPr>
              <a:t>Гуси проходят по горной дороге в поле (место между матами и скамейкой), где и гуляют. Затем руководитель говорит: </a:t>
            </a:r>
            <a:r>
              <a:rPr lang="ru-RU" b="1" dirty="0" smtClean="0">
                <a:latin typeface="Times New Roman" pitchFamily="18" charset="0"/>
                <a:cs typeface="Times New Roman" pitchFamily="18" charset="0"/>
              </a:rPr>
              <a:t>«Гуси-лебеди, домой, волк за дальней горой!»</a:t>
            </a:r>
            <a:r>
              <a:rPr lang="ru-RU" dirty="0" smtClean="0">
                <a:latin typeface="Times New Roman" pitchFamily="18" charset="0"/>
                <a:cs typeface="Times New Roman" pitchFamily="18" charset="0"/>
              </a:rPr>
              <a:t> Гуси бегут сначала к концам скамеек, пробегают по горной дороге (между скамейками), а затем разбегаются в разные стороны, стараясь быстрее оказаться в гусятнике.</a:t>
            </a:r>
          </a:p>
          <a:p>
            <a:pPr indent="268288">
              <a:spcBef>
                <a:spcPct val="50000"/>
              </a:spcBef>
            </a:pPr>
            <a:endParaRPr lang="ru-RU" b="1" dirty="0"/>
          </a:p>
        </p:txBody>
      </p:sp>
      <p:sp>
        <p:nvSpPr>
          <p:cNvPr id="8" name="Прямоугольник 7"/>
          <p:cNvSpPr/>
          <p:nvPr/>
        </p:nvSpPr>
        <p:spPr>
          <a:xfrm>
            <a:off x="714348" y="4214818"/>
            <a:ext cx="4429156" cy="2308324"/>
          </a:xfrm>
          <a:prstGeom prst="rect">
            <a:avLst/>
          </a:prstGeom>
        </p:spPr>
        <p:txBody>
          <a:bodyPr wrap="square">
            <a:spAutoFit/>
          </a:bodyPr>
          <a:lstStyle/>
          <a:p>
            <a:pPr indent="268288" algn="just"/>
            <a:r>
              <a:rPr lang="ru-RU" dirty="0" smtClean="0">
                <a:latin typeface="Times New Roman" pitchFamily="18" charset="0"/>
                <a:cs typeface="Times New Roman" pitchFamily="18" charset="0"/>
              </a:rPr>
              <a:t>Из-за дальней горы выбегают волки и догоняют гусей. Остальные останавливаются. Волки преследуют гусей до гусятника, затем возвращаются в логово.</a:t>
            </a:r>
            <a:r>
              <a:rPr lang="ru-RU" b="1" dirty="0" smtClean="0"/>
              <a:t> </a:t>
            </a:r>
            <a:r>
              <a:rPr lang="ru-RU" dirty="0" smtClean="0">
                <a:latin typeface="Times New Roman" pitchFamily="18" charset="0"/>
                <a:cs typeface="Times New Roman" pitchFamily="18" charset="0"/>
              </a:rPr>
              <a:t>Пойманные подсчитываются и возвращаются в свое стадо гусей. Выбираются новые волки — и игра повторяется. </a:t>
            </a:r>
          </a:p>
        </p:txBody>
      </p:sp>
      <p:pic>
        <p:nvPicPr>
          <p:cNvPr id="9" name="Picture 7" descr="Рисунок13"/>
          <p:cNvPicPr>
            <a:picLocks noChangeAspect="1" noChangeArrowheads="1"/>
          </p:cNvPicPr>
          <p:nvPr/>
        </p:nvPicPr>
        <p:blipFill>
          <a:blip r:embed="rId2"/>
          <a:srcRect/>
          <a:stretch>
            <a:fillRect/>
          </a:stretch>
        </p:blipFill>
        <p:spPr bwMode="auto">
          <a:xfrm>
            <a:off x="5214942" y="4214818"/>
            <a:ext cx="3108315" cy="182174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http://cs628822.vk.me/v628822101/9907/WqOXPBMcAaY.jpg"/>
          <p:cNvPicPr>
            <a:picLocks noChangeAspect="1" noChangeArrowheads="1"/>
          </p:cNvPicPr>
          <p:nvPr/>
        </p:nvPicPr>
        <p:blipFill>
          <a:blip r:embed="rId2"/>
          <a:srcRect l="6389" t="6023" r="6294" b="12668"/>
          <a:stretch>
            <a:fillRect/>
          </a:stretch>
        </p:blipFill>
        <p:spPr bwMode="auto">
          <a:xfrm>
            <a:off x="5643570" y="4357694"/>
            <a:ext cx="2928958" cy="1928826"/>
          </a:xfrm>
          <a:prstGeom prst="rect">
            <a:avLst/>
          </a:prstGeom>
          <a:noFill/>
          <a:ln w="9525">
            <a:noFill/>
            <a:miter lim="800000"/>
            <a:headEnd/>
            <a:tailEnd/>
          </a:ln>
        </p:spPr>
      </p:pic>
      <p:sp>
        <p:nvSpPr>
          <p:cNvPr id="7" name="Прямоугольник 6"/>
          <p:cNvSpPr/>
          <p:nvPr/>
        </p:nvSpPr>
        <p:spPr>
          <a:xfrm>
            <a:off x="714348" y="1071546"/>
            <a:ext cx="7715304" cy="5324535"/>
          </a:xfrm>
          <a:prstGeom prst="rect">
            <a:avLst/>
          </a:prstGeom>
        </p:spPr>
        <p:txBody>
          <a:bodyPr wrap="square">
            <a:spAutoFit/>
          </a:bodyPr>
          <a:lstStyle/>
          <a:p>
            <a:pPr algn="just"/>
            <a:r>
              <a:rPr lang="ru-RU" sz="2000" dirty="0" smtClean="0">
                <a:latin typeface="Times New Roman" pitchFamily="18" charset="0"/>
                <a:cs typeface="Times New Roman" pitchFamily="18" charset="0"/>
              </a:rPr>
              <a:t>    Для игры в вышибалу необходима достаточно просторная ровная площадка и мяч среднего размера. Играть в нее можно компанией от трех человек, но гораздо интересней играть большой компанией. Задача вышибающих: перебрасываясь мячом, попасть им в</a:t>
            </a:r>
          </a:p>
          <a:p>
            <a:pPr algn="just"/>
            <a:r>
              <a:rPr lang="ru-RU" sz="2000" dirty="0" smtClean="0">
                <a:latin typeface="Times New Roman" pitchFamily="18" charset="0"/>
                <a:cs typeface="Times New Roman" pitchFamily="18" charset="0"/>
              </a:rPr>
              <a:t>вышибаемых игроков. Те, в свою очередь, должны пытаться увернуться. Игрок, которого вышибли, выбывает из игры (отходит в сторонку). Но его могут "спасти" его товарищи, если им удастся поймать мяч в руки. Ловить мяч можно только на лету, ни в коем случае не от земли. Кто поймал мяч от земли - выбывает. Если выбиты несколько человек, то игрок поймавший мяч, сам выбирает из них того, кому следует вернуться в игру. </a:t>
            </a:r>
          </a:p>
          <a:p>
            <a:pPr algn="just"/>
            <a:r>
              <a:rPr lang="ru-RU" sz="2000" dirty="0" smtClean="0">
                <a:latin typeface="Times New Roman" pitchFamily="18" charset="0"/>
                <a:cs typeface="Times New Roman" pitchFamily="18" charset="0"/>
              </a:rPr>
              <a:t>Когда в команде "вышибаемых" остается </a:t>
            </a:r>
          </a:p>
          <a:p>
            <a:pPr algn="just"/>
            <a:r>
              <a:rPr lang="ru-RU" sz="2000" dirty="0" smtClean="0">
                <a:latin typeface="Times New Roman" pitchFamily="18" charset="0"/>
                <a:cs typeface="Times New Roman" pitchFamily="18" charset="0"/>
              </a:rPr>
              <a:t>один игрок, то он должен увернуться от </a:t>
            </a:r>
          </a:p>
          <a:p>
            <a:pPr algn="just"/>
            <a:r>
              <a:rPr lang="ru-RU" sz="2000" dirty="0" smtClean="0">
                <a:latin typeface="Times New Roman" pitchFamily="18" charset="0"/>
                <a:cs typeface="Times New Roman" pitchFamily="18" charset="0"/>
              </a:rPr>
              <a:t>мяча столько раз, сколько ему лет. </a:t>
            </a:r>
          </a:p>
          <a:p>
            <a:pPr algn="just"/>
            <a:r>
              <a:rPr lang="ru-RU" sz="2000" dirty="0" smtClean="0">
                <a:latin typeface="Times New Roman" pitchFamily="18" charset="0"/>
                <a:cs typeface="Times New Roman" pitchFamily="18" charset="0"/>
              </a:rPr>
              <a:t>В случае удачи вся его команда </a:t>
            </a:r>
          </a:p>
          <a:p>
            <a:pPr algn="just"/>
            <a:r>
              <a:rPr lang="ru-RU" sz="2000" dirty="0" smtClean="0">
                <a:latin typeface="Times New Roman" pitchFamily="18" charset="0"/>
                <a:cs typeface="Times New Roman" pitchFamily="18" charset="0"/>
              </a:rPr>
              <a:t>возвращается в игру, в противном </a:t>
            </a:r>
          </a:p>
          <a:p>
            <a:pPr algn="just"/>
            <a:r>
              <a:rPr lang="ru-RU" sz="2000" dirty="0" smtClean="0">
                <a:latin typeface="Times New Roman" pitchFamily="18" charset="0"/>
                <a:cs typeface="Times New Roman" pitchFamily="18" charset="0"/>
              </a:rPr>
              <a:t>случае команды меняются местами.</a:t>
            </a:r>
            <a:endParaRPr lang="ru-RU" sz="2000" dirty="0">
              <a:latin typeface="Times New Roman" pitchFamily="18" charset="0"/>
              <a:cs typeface="Times New Roman" pitchFamily="18" charset="0"/>
            </a:endParaRPr>
          </a:p>
        </p:txBody>
      </p:sp>
      <p:sp>
        <p:nvSpPr>
          <p:cNvPr id="9" name="WordArt 6"/>
          <p:cNvSpPr>
            <a:spLocks noChangeArrowheads="1" noChangeShapeType="1" noTextEdit="1"/>
          </p:cNvSpPr>
          <p:nvPr/>
        </p:nvSpPr>
        <p:spPr bwMode="auto">
          <a:xfrm>
            <a:off x="2214546" y="642918"/>
            <a:ext cx="4786346" cy="357190"/>
          </a:xfrm>
          <a:prstGeom prst="rect">
            <a:avLst/>
          </a:prstGeom>
        </p:spPr>
        <p:txBody>
          <a:bodyPr wrap="none" fromWordArt="1">
            <a:prstTxWarp prst="textPlain">
              <a:avLst>
                <a:gd name="adj" fmla="val 50000"/>
              </a:avLst>
            </a:prstTxWarp>
          </a:bodyPr>
          <a:lstStyle/>
          <a:p>
            <a:pPr algn="ctr"/>
            <a:r>
              <a:rPr lang="ru-RU" sz="3600" kern="10" dirty="0" smtClean="0">
                <a:ln w="19050">
                  <a:solidFill>
                    <a:srgbClr val="99CCFF"/>
                  </a:solidFill>
                  <a:round/>
                  <a:headEnd/>
                  <a:tailEnd/>
                </a:ln>
                <a:solidFill>
                  <a:srgbClr val="0066CC"/>
                </a:solidFill>
                <a:effectLst>
                  <a:outerShdw dist="35921" dir="2700000" algn="ctr" rotWithShape="0">
                    <a:srgbClr val="990000"/>
                  </a:outerShdw>
                </a:effectLst>
                <a:latin typeface="Impact"/>
              </a:rPr>
              <a:t>Вышибалы</a:t>
            </a:r>
            <a:endParaRPr lang="ru-RU" sz="3600" kern="10" dirty="0">
              <a:ln w="19050">
                <a:solidFill>
                  <a:srgbClr val="99CCFF"/>
                </a:solidFill>
                <a:round/>
                <a:headEnd/>
                <a:tailEnd/>
              </a:ln>
              <a:solidFill>
                <a:srgbClr val="0066CC"/>
              </a:solidFill>
              <a:effectLst>
                <a:outerShdw dist="35921" dir="2700000" algn="ctr" rotWithShape="0">
                  <a:srgbClr val="990000"/>
                </a:outerShdw>
              </a:effectLst>
              <a:latin typeface="Impac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ok-t.ru/studopediaru/baza15/381979273402.files/image069.jpg"/>
          <p:cNvPicPr>
            <a:picLocks noChangeAspect="1" noChangeArrowheads="1"/>
          </p:cNvPicPr>
          <p:nvPr/>
        </p:nvPicPr>
        <p:blipFill>
          <a:blip r:embed="rId2"/>
          <a:srcRect/>
          <a:stretch>
            <a:fillRect/>
          </a:stretch>
        </p:blipFill>
        <p:spPr bwMode="auto">
          <a:xfrm>
            <a:off x="4429124" y="4357694"/>
            <a:ext cx="3665538" cy="2062163"/>
          </a:xfrm>
          <a:prstGeom prst="rect">
            <a:avLst/>
          </a:prstGeom>
          <a:noFill/>
          <a:ln w="9525">
            <a:noFill/>
            <a:miter lim="800000"/>
            <a:headEnd/>
            <a:tailEnd/>
          </a:ln>
        </p:spPr>
      </p:pic>
      <p:sp>
        <p:nvSpPr>
          <p:cNvPr id="6" name="WordArt 6"/>
          <p:cNvSpPr>
            <a:spLocks noChangeArrowheads="1" noChangeShapeType="1" noTextEdit="1"/>
          </p:cNvSpPr>
          <p:nvPr/>
        </p:nvSpPr>
        <p:spPr bwMode="auto">
          <a:xfrm>
            <a:off x="2214546" y="642918"/>
            <a:ext cx="4786346" cy="357190"/>
          </a:xfrm>
          <a:prstGeom prst="rect">
            <a:avLst/>
          </a:prstGeom>
        </p:spPr>
        <p:txBody>
          <a:bodyPr wrap="none" fromWordArt="1">
            <a:prstTxWarp prst="textPlain">
              <a:avLst>
                <a:gd name="adj" fmla="val 50000"/>
              </a:avLst>
            </a:prstTxWarp>
          </a:bodyPr>
          <a:lstStyle/>
          <a:p>
            <a:pPr algn="ctr"/>
            <a:r>
              <a:rPr lang="ru-RU" sz="3600" kern="10" dirty="0" smtClean="0">
                <a:ln w="19050">
                  <a:solidFill>
                    <a:srgbClr val="99CCFF"/>
                  </a:solidFill>
                  <a:round/>
                  <a:headEnd/>
                  <a:tailEnd/>
                </a:ln>
                <a:solidFill>
                  <a:srgbClr val="0066CC"/>
                </a:solidFill>
                <a:effectLst>
                  <a:outerShdw dist="35921" dir="2700000" algn="ctr" rotWithShape="0">
                    <a:srgbClr val="990000"/>
                  </a:outerShdw>
                </a:effectLst>
                <a:latin typeface="Impact"/>
              </a:rPr>
              <a:t>Лапта</a:t>
            </a:r>
            <a:endParaRPr lang="ru-RU" sz="3600" kern="10" dirty="0">
              <a:ln w="19050">
                <a:solidFill>
                  <a:srgbClr val="99CCFF"/>
                </a:solidFill>
                <a:round/>
                <a:headEnd/>
                <a:tailEnd/>
              </a:ln>
              <a:solidFill>
                <a:srgbClr val="0066CC"/>
              </a:solidFill>
              <a:effectLst>
                <a:outerShdw dist="35921" dir="2700000" algn="ctr" rotWithShape="0">
                  <a:srgbClr val="990000"/>
                </a:outerShdw>
              </a:effectLst>
              <a:latin typeface="Impact"/>
            </a:endParaRPr>
          </a:p>
        </p:txBody>
      </p:sp>
      <p:sp>
        <p:nvSpPr>
          <p:cNvPr id="7" name="Прямоугольник 6"/>
          <p:cNvSpPr/>
          <p:nvPr/>
        </p:nvSpPr>
        <p:spPr>
          <a:xfrm>
            <a:off x="714348" y="1071546"/>
            <a:ext cx="7643866" cy="5047536"/>
          </a:xfrm>
          <a:prstGeom prst="rect">
            <a:avLst/>
          </a:prstGeom>
        </p:spPr>
        <p:txBody>
          <a:bodyPr wrap="square">
            <a:spAutoFit/>
          </a:bodyPr>
          <a:lstStyle/>
          <a:p>
            <a:pPr algn="just" eaLnBrk="0" hangingPunct="0"/>
            <a:r>
              <a:rPr lang="ru-RU" sz="1400" dirty="0" smtClean="0">
                <a:latin typeface="Times New Roman" pitchFamily="18" charset="0"/>
                <a:cs typeface="Times New Roman" pitchFamily="18" charset="0"/>
              </a:rPr>
              <a:t>     Понадобится небольшой резиновый мяч и лапта – круглая палка длиной 60 см, ручка толщиной 3 см, ширина основания 5–10 см. На площадке проводят две линии на расстоянии 20 м друг от друга. С одной стороны площадки находится «город», с другой – «кон». Участники игры делятся на две равные команды. По жребию игроки одной команды идут в «город», а другая команда водит. Команда «города» начинает игру. Метальщик лаптой бьет по мячу, бежит за линию «кона» и снова возвращается в «город». Водящие ловят мяч и стараются мячом осалить бегущего. Они могут перебрасывать мяч друг другу, чтобы попасть в бегущего на более близком расстоянии. Если игрокам поля удается запятнать ведущего, они переходят в «город». В ином случае игроки поля остаются на местах. Игра продолжается, мяч забивает второй игрок. По очереди все играющие бьющей команды выступают в роли метальщиков. Но не всегда игрокам удается сразу вернуться в «город». В этом случае они ждут, что их выручат. Выручить может только тот, кто далеко отобьет мяч. Нередко случается, что тот, кто ударил по мячу, не смог сразу перебежать за линию «кона». Он ждет, когда мяч забьет следующий игрок. Тогда за линию «кона» бегут двое игроков. В игре может создаться ситуация, когда все игроки бьющей команды, кроме одного, находятся за линией «кона», тогда игроку, который еще не бил, разрешается ударить трижды. </a:t>
            </a:r>
          </a:p>
          <a:p>
            <a:pPr algn="just" eaLnBrk="0" hangingPunct="0"/>
            <a:r>
              <a:rPr lang="ru-RU" sz="1400" dirty="0" smtClean="0">
                <a:latin typeface="Times New Roman" pitchFamily="18" charset="0"/>
                <a:cs typeface="Times New Roman" pitchFamily="18" charset="0"/>
              </a:rPr>
              <a:t>    Если он промахнется, то игроки «города</a:t>
            </a:r>
          </a:p>
          <a:p>
            <a:pPr algn="just" eaLnBrk="0" hangingPunct="0"/>
            <a:r>
              <a:rPr lang="ru-RU" sz="1400" dirty="0" smtClean="0">
                <a:latin typeface="Times New Roman" pitchFamily="18" charset="0"/>
                <a:cs typeface="Times New Roman" pitchFamily="18" charset="0"/>
              </a:rPr>
              <a:t> уступают свое место водящей команде.   </a:t>
            </a:r>
          </a:p>
          <a:p>
            <a:pPr algn="just" eaLnBrk="0" hangingPunct="0"/>
            <a:r>
              <a:rPr lang="ru-RU" sz="1400" dirty="0" smtClean="0">
                <a:latin typeface="Times New Roman" pitchFamily="18" charset="0"/>
                <a:cs typeface="Times New Roman" pitchFamily="18" charset="0"/>
              </a:rPr>
              <a:t>     Подавальщики не должны переступать                            </a:t>
            </a:r>
          </a:p>
          <a:p>
            <a:pPr algn="just" eaLnBrk="0" hangingPunct="0"/>
            <a:r>
              <a:rPr lang="ru-RU" sz="1400" dirty="0" smtClean="0">
                <a:latin typeface="Times New Roman" pitchFamily="18" charset="0"/>
                <a:cs typeface="Times New Roman" pitchFamily="18" charset="0"/>
              </a:rPr>
              <a:t> черту «города». Команда «города» </a:t>
            </a:r>
          </a:p>
          <a:p>
            <a:pPr algn="just" eaLnBrk="0" hangingPunct="0"/>
            <a:r>
              <a:rPr lang="ru-RU" sz="1400" dirty="0" smtClean="0">
                <a:latin typeface="Times New Roman" pitchFamily="18" charset="0"/>
                <a:cs typeface="Times New Roman" pitchFamily="18" charset="0"/>
              </a:rPr>
              <a:t>переходит в поле и становится водящей,</a:t>
            </a:r>
          </a:p>
          <a:p>
            <a:pPr algn="just" eaLnBrk="0" hangingPunct="0"/>
            <a:r>
              <a:rPr lang="ru-RU" sz="1400" dirty="0" smtClean="0">
                <a:latin typeface="Times New Roman" pitchFamily="18" charset="0"/>
                <a:cs typeface="Times New Roman" pitchFamily="18" charset="0"/>
              </a:rPr>
              <a:t>если все игроки пробили мяч, но никто</a:t>
            </a:r>
          </a:p>
          <a:p>
            <a:pPr algn="just" eaLnBrk="0" hangingPunct="0"/>
            <a:r>
              <a:rPr lang="ru-RU" sz="1400" dirty="0" smtClean="0">
                <a:latin typeface="Times New Roman" pitchFamily="18" charset="0"/>
                <a:cs typeface="Times New Roman" pitchFamily="18" charset="0"/>
              </a:rPr>
              <a:t> не перебежал за линию «кона».</a:t>
            </a:r>
            <a:endParaRPr lang="ru-RU" sz="1400"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ordArt 6"/>
          <p:cNvSpPr>
            <a:spLocks noChangeArrowheads="1" noChangeShapeType="1" noTextEdit="1"/>
          </p:cNvSpPr>
          <p:nvPr/>
        </p:nvSpPr>
        <p:spPr bwMode="auto">
          <a:xfrm>
            <a:off x="2214546" y="642918"/>
            <a:ext cx="4786346" cy="357190"/>
          </a:xfrm>
          <a:prstGeom prst="rect">
            <a:avLst/>
          </a:prstGeom>
        </p:spPr>
        <p:txBody>
          <a:bodyPr wrap="none" fromWordArt="1">
            <a:prstTxWarp prst="textPlain">
              <a:avLst>
                <a:gd name="adj" fmla="val 50000"/>
              </a:avLst>
            </a:prstTxWarp>
          </a:bodyPr>
          <a:lstStyle/>
          <a:p>
            <a:pPr algn="ctr"/>
            <a:r>
              <a:rPr lang="ru-RU" sz="3600" kern="10" dirty="0" smtClean="0">
                <a:ln w="19050">
                  <a:solidFill>
                    <a:srgbClr val="99CCFF"/>
                  </a:solidFill>
                  <a:round/>
                  <a:headEnd/>
                  <a:tailEnd/>
                </a:ln>
                <a:solidFill>
                  <a:srgbClr val="0066CC"/>
                </a:solidFill>
                <a:effectLst>
                  <a:outerShdw dist="35921" dir="2700000" algn="ctr" rotWithShape="0">
                    <a:srgbClr val="990000"/>
                  </a:outerShdw>
                </a:effectLst>
                <a:latin typeface="Impact"/>
              </a:rPr>
              <a:t>12 палочек</a:t>
            </a:r>
            <a:endParaRPr lang="ru-RU" sz="3600" kern="10" dirty="0">
              <a:ln w="19050">
                <a:solidFill>
                  <a:srgbClr val="99CCFF"/>
                </a:solidFill>
                <a:round/>
                <a:headEnd/>
                <a:tailEnd/>
              </a:ln>
              <a:solidFill>
                <a:srgbClr val="0066CC"/>
              </a:solidFill>
              <a:effectLst>
                <a:outerShdw dist="35921" dir="2700000" algn="ctr" rotWithShape="0">
                  <a:srgbClr val="990000"/>
                </a:outerShdw>
              </a:effectLst>
              <a:latin typeface="Impact"/>
            </a:endParaRPr>
          </a:p>
        </p:txBody>
      </p:sp>
      <p:pic>
        <p:nvPicPr>
          <p:cNvPr id="5" name="Picture 5" descr="http://img-fotki.yandex.ru/get/5114/19411616.204/0_9b6cf_90d043d0_orig.jpg"/>
          <p:cNvPicPr>
            <a:picLocks noChangeAspect="1" noChangeArrowheads="1"/>
          </p:cNvPicPr>
          <p:nvPr/>
        </p:nvPicPr>
        <p:blipFill>
          <a:blip r:embed="rId2"/>
          <a:srcRect/>
          <a:stretch>
            <a:fillRect/>
          </a:stretch>
        </p:blipFill>
        <p:spPr bwMode="auto">
          <a:xfrm>
            <a:off x="5500694" y="4214818"/>
            <a:ext cx="3143272" cy="2341060"/>
          </a:xfrm>
          <a:prstGeom prst="rect">
            <a:avLst/>
          </a:prstGeom>
          <a:noFill/>
          <a:ln w="9525">
            <a:noFill/>
            <a:miter lim="800000"/>
            <a:headEnd/>
            <a:tailEnd/>
          </a:ln>
        </p:spPr>
      </p:pic>
      <p:sp>
        <p:nvSpPr>
          <p:cNvPr id="6" name="Прямоугольник 5"/>
          <p:cNvSpPr/>
          <p:nvPr/>
        </p:nvSpPr>
        <p:spPr>
          <a:xfrm>
            <a:off x="785786" y="1071546"/>
            <a:ext cx="7572428" cy="5355312"/>
          </a:xfrm>
          <a:prstGeom prst="rect">
            <a:avLst/>
          </a:prstGeom>
        </p:spPr>
        <p:txBody>
          <a:bodyPr wrap="square">
            <a:spAutoFit/>
          </a:bodyPr>
          <a:lstStyle/>
          <a:p>
            <a:pPr indent="450850" algn="just" eaLnBrk="0" hangingPunct="0"/>
            <a:r>
              <a:rPr lang="ru-RU" dirty="0" smtClean="0">
                <a:latin typeface="Times New Roman" pitchFamily="18" charset="0"/>
                <a:ea typeface="DejaVu Sans"/>
                <a:cs typeface="Times New Roman" pitchFamily="18" charset="0"/>
              </a:rPr>
              <a:t>Для игры понадобятся 12 палочек. Палочки укладывают на «катапульту» - небольшую доску, положенную серединой на бревнышко. Палочки укладывали на один край «катапульты». </a:t>
            </a:r>
          </a:p>
          <a:p>
            <a:pPr indent="450850" algn="just" eaLnBrk="0" hangingPunct="0"/>
            <a:r>
              <a:rPr lang="ru-RU" dirty="0" smtClean="0">
                <a:latin typeface="Times New Roman" pitchFamily="18" charset="0"/>
                <a:ea typeface="DejaVu Sans"/>
                <a:cs typeface="Times New Roman" pitchFamily="18" charset="0"/>
              </a:rPr>
              <a:t>Игра начиналась с выбора водящего.  Для этого использовали считалку. Водящий закрывает глаза, считает до 5. В это время кто-то один наступает ногой на другой край «катапульты», чтобы палочки разлетелись в разные стороны. Пока водящий ищет и собирает 12 палочек, остальные игроки прячутся. Затем водящий начинает искать спрятавшихся игроков. Если он кого-то увидел, то кричит его имя и бежит к палочкам, чтобы их коснуться – «застукать» этого игрока.  Если он успевает это сделать, то тот, кого назвали, становиться водящим в следующей игре.  </a:t>
            </a:r>
          </a:p>
          <a:p>
            <a:pPr indent="450850" algn="just" eaLnBrk="0" hangingPunct="0"/>
            <a:r>
              <a:rPr lang="ru-RU" dirty="0" smtClean="0">
                <a:latin typeface="Times New Roman" pitchFamily="18" charset="0"/>
                <a:ea typeface="DejaVu Sans"/>
                <a:cs typeface="Times New Roman" pitchFamily="18" charset="0"/>
              </a:rPr>
              <a:t>Если игроки  во время игры </a:t>
            </a:r>
          </a:p>
          <a:p>
            <a:pPr indent="450850" eaLnBrk="0" hangingPunct="0"/>
            <a:r>
              <a:rPr lang="ru-RU" dirty="0" smtClean="0">
                <a:latin typeface="Times New Roman" pitchFamily="18" charset="0"/>
                <a:ea typeface="DejaVu Sans"/>
                <a:cs typeface="Times New Roman" pitchFamily="18" charset="0"/>
              </a:rPr>
              <a:t>успевают незаметно добежать </a:t>
            </a:r>
          </a:p>
          <a:p>
            <a:pPr indent="450850" eaLnBrk="0" hangingPunct="0"/>
            <a:r>
              <a:rPr lang="ru-RU" dirty="0" smtClean="0">
                <a:latin typeface="Times New Roman" pitchFamily="18" charset="0"/>
                <a:ea typeface="DejaVu Sans"/>
                <a:cs typeface="Times New Roman" pitchFamily="18" charset="0"/>
              </a:rPr>
              <a:t>до «катапульты», то снова </a:t>
            </a:r>
          </a:p>
          <a:p>
            <a:pPr indent="450850" eaLnBrk="0" hangingPunct="0"/>
            <a:r>
              <a:rPr lang="ru-RU" dirty="0" smtClean="0">
                <a:latin typeface="Times New Roman" pitchFamily="18" charset="0"/>
                <a:ea typeface="DejaVu Sans"/>
                <a:cs typeface="Times New Roman" pitchFamily="18" charset="0"/>
              </a:rPr>
              <a:t>наступают ногой, чтобы палочки </a:t>
            </a:r>
          </a:p>
          <a:p>
            <a:pPr indent="450850" eaLnBrk="0" hangingPunct="0"/>
            <a:r>
              <a:rPr lang="ru-RU" dirty="0" smtClean="0">
                <a:latin typeface="Times New Roman" pitchFamily="18" charset="0"/>
                <a:ea typeface="DejaVu Sans"/>
                <a:cs typeface="Times New Roman" pitchFamily="18" charset="0"/>
              </a:rPr>
              <a:t>разлетелись. Водящий заново собирает</a:t>
            </a:r>
          </a:p>
          <a:p>
            <a:pPr indent="450850" eaLnBrk="0" hangingPunct="0"/>
            <a:r>
              <a:rPr lang="ru-RU" dirty="0" smtClean="0">
                <a:latin typeface="Times New Roman" pitchFamily="18" charset="0"/>
                <a:ea typeface="DejaVu Sans"/>
                <a:cs typeface="Times New Roman" pitchFamily="18" charset="0"/>
              </a:rPr>
              <a:t> палочки и ищет спрятавшихся игроков. </a:t>
            </a:r>
          </a:p>
          <a:p>
            <a:pPr indent="450850" eaLnBrk="0" hangingPunct="0"/>
            <a:r>
              <a:rPr lang="ru-RU" dirty="0" smtClean="0">
                <a:latin typeface="Times New Roman" pitchFamily="18" charset="0"/>
                <a:ea typeface="DejaVu Sans"/>
                <a:cs typeface="Times New Roman" pitchFamily="18" charset="0"/>
              </a:rPr>
              <a:t>Игра продолжается  до тех пор, пока </a:t>
            </a:r>
          </a:p>
          <a:p>
            <a:pPr indent="450850" eaLnBrk="0" hangingPunct="0"/>
            <a:r>
              <a:rPr lang="ru-RU" dirty="0" smtClean="0">
                <a:latin typeface="Times New Roman" pitchFamily="18" charset="0"/>
                <a:ea typeface="DejaVu Sans"/>
                <a:cs typeface="Times New Roman" pitchFamily="18" charset="0"/>
              </a:rPr>
              <a:t>не будут «застуканы» все игроки. </a:t>
            </a:r>
            <a:endParaRPr lang="ru-RU" dirty="0">
              <a:latin typeface="Times New Roman" pitchFamily="18" charset="0"/>
              <a:ea typeface="DejaVu Sans"/>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WordArt 6"/>
          <p:cNvSpPr>
            <a:spLocks noChangeArrowheads="1" noChangeShapeType="1" noTextEdit="1"/>
          </p:cNvSpPr>
          <p:nvPr/>
        </p:nvSpPr>
        <p:spPr bwMode="auto">
          <a:xfrm>
            <a:off x="2786050" y="642918"/>
            <a:ext cx="3500462" cy="357190"/>
          </a:xfrm>
          <a:prstGeom prst="rect">
            <a:avLst/>
          </a:prstGeom>
        </p:spPr>
        <p:txBody>
          <a:bodyPr wrap="none" fromWordArt="1">
            <a:prstTxWarp prst="textPlain">
              <a:avLst>
                <a:gd name="adj" fmla="val 50000"/>
              </a:avLst>
            </a:prstTxWarp>
          </a:bodyPr>
          <a:lstStyle/>
          <a:p>
            <a:pPr algn="ctr"/>
            <a:r>
              <a:rPr lang="ru-RU" sz="3600" kern="10" dirty="0" smtClean="0">
                <a:ln w="19050">
                  <a:solidFill>
                    <a:srgbClr val="99CCFF"/>
                  </a:solidFill>
                  <a:round/>
                  <a:headEnd/>
                  <a:tailEnd/>
                </a:ln>
                <a:solidFill>
                  <a:srgbClr val="0066CC"/>
                </a:solidFill>
                <a:effectLst>
                  <a:outerShdw dist="35921" dir="2700000" algn="ctr" rotWithShape="0">
                    <a:srgbClr val="990000"/>
                  </a:outerShdw>
                </a:effectLst>
                <a:latin typeface="Impact"/>
              </a:rPr>
              <a:t>Бояре</a:t>
            </a:r>
            <a:endParaRPr lang="ru-RU" sz="3600" kern="10" dirty="0">
              <a:ln w="19050">
                <a:solidFill>
                  <a:srgbClr val="99CCFF"/>
                </a:solidFill>
                <a:round/>
                <a:headEnd/>
                <a:tailEnd/>
              </a:ln>
              <a:solidFill>
                <a:srgbClr val="0066CC"/>
              </a:solidFill>
              <a:effectLst>
                <a:outerShdw dist="35921" dir="2700000" algn="ctr" rotWithShape="0">
                  <a:srgbClr val="990000"/>
                </a:outerShdw>
              </a:effectLst>
              <a:latin typeface="Impact"/>
            </a:endParaRPr>
          </a:p>
        </p:txBody>
      </p:sp>
      <p:pic>
        <p:nvPicPr>
          <p:cNvPr id="6" name="Picture 2" descr="http://podelki-fox.ru/wp-content/uploads/2014/06/dvorovaya-igra-boyare-podelki-fox.ru_-983x1024.jpg"/>
          <p:cNvPicPr>
            <a:picLocks noChangeAspect="1" noChangeArrowheads="1"/>
          </p:cNvPicPr>
          <p:nvPr/>
        </p:nvPicPr>
        <p:blipFill>
          <a:blip r:embed="rId2" cstate="print"/>
          <a:srcRect l="9514" r="7234" b="34924"/>
          <a:stretch>
            <a:fillRect/>
          </a:stretch>
        </p:blipFill>
        <p:spPr bwMode="auto">
          <a:xfrm>
            <a:off x="6072198" y="2000240"/>
            <a:ext cx="2525626" cy="2000264"/>
          </a:xfrm>
          <a:prstGeom prst="rect">
            <a:avLst/>
          </a:prstGeom>
          <a:noFill/>
          <a:ln w="9525">
            <a:noFill/>
            <a:miter lim="800000"/>
            <a:headEnd/>
            <a:tailEnd/>
          </a:ln>
        </p:spPr>
      </p:pic>
      <p:sp>
        <p:nvSpPr>
          <p:cNvPr id="7" name="Прямоугольник 6"/>
          <p:cNvSpPr/>
          <p:nvPr/>
        </p:nvSpPr>
        <p:spPr>
          <a:xfrm>
            <a:off x="642910" y="889844"/>
            <a:ext cx="7715304" cy="2616101"/>
          </a:xfrm>
          <a:prstGeom prst="rect">
            <a:avLst/>
          </a:prstGeom>
        </p:spPr>
        <p:txBody>
          <a:bodyPr wrap="square">
            <a:spAutoFit/>
          </a:bodyPr>
          <a:lstStyle/>
          <a:p>
            <a:pPr algn="just"/>
            <a:r>
              <a:rPr lang="ru-RU" sz="1600" dirty="0" smtClean="0"/>
              <a:t>   </a:t>
            </a:r>
            <a:r>
              <a:rPr lang="ru-RU" sz="1600" dirty="0" smtClean="0">
                <a:latin typeface="Times New Roman" pitchFamily="18" charset="0"/>
                <a:cs typeface="Times New Roman" pitchFamily="18" charset="0"/>
              </a:rPr>
              <a:t>Играющие делятся на две равные команды. Обе команды выстраиваются друг напротив друга. Играющие крепко сцепляются руками. Один ряд двигается к другому и поет. Под первую строчку наступает, под вторую отходит назад. Затем двигается и поет свою «партию» второй ряд. Так оба ряда попеременно двигаются и ведут диалог:  Бояре, а мы к вам пришли.   Молодые, а мы к вам пришли!</a:t>
            </a:r>
          </a:p>
          <a:p>
            <a:pPr algn="just"/>
            <a:r>
              <a:rPr lang="ru-RU" sz="1600" dirty="0" smtClean="0">
                <a:latin typeface="Times New Roman" pitchFamily="18" charset="0"/>
                <a:cs typeface="Times New Roman" pitchFamily="18" charset="0"/>
              </a:rPr>
              <a:t>Бояре а зачем пришли?    Молодые, а зачем пришли?</a:t>
            </a:r>
          </a:p>
          <a:p>
            <a:pPr algn="just"/>
            <a:r>
              <a:rPr lang="ru-RU" sz="1600" dirty="0" smtClean="0">
                <a:latin typeface="Times New Roman" pitchFamily="18" charset="0"/>
                <a:cs typeface="Times New Roman" pitchFamily="18" charset="0"/>
              </a:rPr>
              <a:t>Бояре, нам невеста нужна!   Молодые, нам невеста нужна!</a:t>
            </a:r>
          </a:p>
          <a:p>
            <a:pPr algn="just"/>
            <a:r>
              <a:rPr lang="ru-RU" sz="1600" dirty="0" smtClean="0">
                <a:latin typeface="Times New Roman" pitchFamily="18" charset="0"/>
                <a:cs typeface="Times New Roman" pitchFamily="18" charset="0"/>
              </a:rPr>
              <a:t>Бояре, а какая вам мила?    Молодые, а какая вам мила?</a:t>
            </a:r>
          </a:p>
          <a:p>
            <a:endParaRPr lang="ru-RU" dirty="0" smtClean="0"/>
          </a:p>
          <a:p>
            <a:endParaRPr lang="ru-RU" dirty="0"/>
          </a:p>
        </p:txBody>
      </p:sp>
      <p:sp>
        <p:nvSpPr>
          <p:cNvPr id="8" name="Прямоугольник 7"/>
          <p:cNvSpPr/>
          <p:nvPr/>
        </p:nvSpPr>
        <p:spPr>
          <a:xfrm>
            <a:off x="642910" y="2928934"/>
            <a:ext cx="7429552" cy="1477328"/>
          </a:xfrm>
          <a:prstGeom prst="rect">
            <a:avLst/>
          </a:prstGeom>
        </p:spPr>
        <p:txBody>
          <a:bodyPr wrap="square">
            <a:spAutoFit/>
          </a:bodyPr>
          <a:lstStyle/>
          <a:p>
            <a:r>
              <a:rPr lang="ru-RU" dirty="0" smtClean="0">
                <a:latin typeface="Times New Roman" pitchFamily="18" charset="0"/>
                <a:cs typeface="Times New Roman" pitchFamily="18" charset="0"/>
              </a:rPr>
              <a:t>Игроки первой команды совещаются и решают, </a:t>
            </a:r>
          </a:p>
          <a:p>
            <a:r>
              <a:rPr lang="ru-RU" dirty="0" smtClean="0">
                <a:latin typeface="Times New Roman" pitchFamily="18" charset="0"/>
                <a:cs typeface="Times New Roman" pitchFamily="18" charset="0"/>
              </a:rPr>
              <a:t>кто из второй команды им «мил». «Невестой» </a:t>
            </a:r>
          </a:p>
          <a:p>
            <a:r>
              <a:rPr lang="ru-RU" dirty="0" smtClean="0">
                <a:latin typeface="Times New Roman" pitchFamily="18" charset="0"/>
                <a:cs typeface="Times New Roman" pitchFamily="18" charset="0"/>
              </a:rPr>
              <a:t>в данном случае может быть и мальчик, и девочка.</a:t>
            </a:r>
          </a:p>
          <a:p>
            <a:r>
              <a:rPr lang="ru-RU" dirty="0" smtClean="0">
                <a:latin typeface="Times New Roman" pitchFamily="18" charset="0"/>
                <a:cs typeface="Times New Roman" pitchFamily="18" charset="0"/>
              </a:rPr>
              <a:t> Выбрав «невесту» продолжают игру:</a:t>
            </a:r>
          </a:p>
          <a:p>
            <a:pPr algn="ctr"/>
            <a:endParaRPr lang="ru-RU" dirty="0"/>
          </a:p>
        </p:txBody>
      </p:sp>
      <p:sp>
        <p:nvSpPr>
          <p:cNvPr id="9" name="Прямоугольник 8"/>
          <p:cNvSpPr/>
          <p:nvPr/>
        </p:nvSpPr>
        <p:spPr>
          <a:xfrm>
            <a:off x="642910" y="4000504"/>
            <a:ext cx="7500990" cy="923330"/>
          </a:xfrm>
          <a:prstGeom prst="rect">
            <a:avLst/>
          </a:prstGeom>
        </p:spPr>
        <p:txBody>
          <a:bodyPr wrap="square">
            <a:spAutoFit/>
          </a:bodyPr>
          <a:lstStyle/>
          <a:p>
            <a:r>
              <a:rPr lang="ru-RU" dirty="0" smtClean="0">
                <a:latin typeface="Times New Roman" pitchFamily="18" charset="0"/>
                <a:cs typeface="Times New Roman" pitchFamily="18" charset="0"/>
              </a:rPr>
              <a:t>Бояре, нам вот эта мила! (указывают на выбранную невесту)</a:t>
            </a:r>
          </a:p>
          <a:p>
            <a:r>
              <a:rPr lang="ru-RU" dirty="0" smtClean="0">
                <a:latin typeface="Times New Roman" pitchFamily="18" charset="0"/>
                <a:cs typeface="Times New Roman" pitchFamily="18" charset="0"/>
              </a:rPr>
              <a:t>Молодые, нам вот эта мила!</a:t>
            </a:r>
          </a:p>
          <a:p>
            <a:r>
              <a:rPr lang="ru-RU" dirty="0" smtClean="0">
                <a:latin typeface="Times New Roman" pitchFamily="18" charset="0"/>
                <a:cs typeface="Times New Roman" pitchFamily="18" charset="0"/>
              </a:rPr>
              <a:t> </a:t>
            </a:r>
            <a:endParaRPr lang="ru-RU" dirty="0">
              <a:latin typeface="Times New Roman" pitchFamily="18" charset="0"/>
              <a:cs typeface="Times New Roman" pitchFamily="18" charset="0"/>
            </a:endParaRPr>
          </a:p>
        </p:txBody>
      </p:sp>
      <p:sp>
        <p:nvSpPr>
          <p:cNvPr id="10" name="Прямоугольник 9"/>
          <p:cNvSpPr/>
          <p:nvPr/>
        </p:nvSpPr>
        <p:spPr>
          <a:xfrm>
            <a:off x="642910" y="4572008"/>
            <a:ext cx="7643866" cy="1477328"/>
          </a:xfrm>
          <a:prstGeom prst="rect">
            <a:avLst/>
          </a:prstGeom>
        </p:spPr>
        <p:txBody>
          <a:bodyPr wrap="square">
            <a:spAutoFit/>
          </a:bodyPr>
          <a:lstStyle/>
          <a:p>
            <a:r>
              <a:rPr lang="ru-RU" dirty="0" smtClean="0">
                <a:latin typeface="Times New Roman" pitchFamily="18" charset="0"/>
                <a:cs typeface="Times New Roman" pitchFamily="18" charset="0"/>
              </a:rPr>
              <a:t>Можно закончить первую часть игры на этом месте. После того, как «невеста» выбрана, команда «женихов» берется за руки, а «невеста» разбегается и старается с разбегу прорвать цепь игроков, разъединить руки играющих. Если это удалось, то «невеста» возвращается в свою команду, если нет, то переходит в другую.</a:t>
            </a:r>
            <a:endParaRPr lang="ru-RU"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4348" y="285728"/>
            <a:ext cx="7889531" cy="830997"/>
          </a:xfrm>
          <a:prstGeom prst="rect">
            <a:avLst/>
          </a:prstGeom>
          <a:noFill/>
        </p:spPr>
        <p:txBody>
          <a:bodyPr wrap="square">
            <a:spAutoFit/>
          </a:bodyPr>
          <a:lstStyle/>
          <a:p>
            <a:pPr algn="ctr">
              <a:defRPr/>
            </a:pPr>
            <a:r>
              <a:rPr lang="ru-RU" sz="4800" b="1" dirty="0">
                <a:ln w="12700">
                  <a:solidFill>
                    <a:schemeClr val="tx2">
                      <a:lumMod val="20000"/>
                      <a:lumOff val="80000"/>
                    </a:schemeClr>
                  </a:solidFill>
                  <a:prstDash val="solid"/>
                </a:ln>
                <a:solidFill>
                  <a:srgbClr val="180274"/>
                </a:solidFill>
                <a:effectLst>
                  <a:outerShdw blurRad="41275" dist="20320" dir="1800000" algn="tl" rotWithShape="0">
                    <a:srgbClr val="000000">
                      <a:alpha val="40000"/>
                    </a:srgbClr>
                  </a:outerShdw>
                </a:effectLst>
              </a:rPr>
              <a:t>Тише </a:t>
            </a:r>
            <a:r>
              <a:rPr lang="ru-RU" sz="4800" b="1" dirty="0" err="1">
                <a:ln w="12700">
                  <a:solidFill>
                    <a:schemeClr val="tx2">
                      <a:lumMod val="20000"/>
                      <a:lumOff val="80000"/>
                    </a:schemeClr>
                  </a:solidFill>
                  <a:prstDash val="solid"/>
                </a:ln>
                <a:solidFill>
                  <a:srgbClr val="180274"/>
                </a:solidFill>
                <a:effectLst>
                  <a:outerShdw blurRad="41275" dist="20320" dir="1800000" algn="tl" rotWithShape="0">
                    <a:srgbClr val="000000">
                      <a:alpha val="40000"/>
                    </a:srgbClr>
                  </a:outerShdw>
                </a:effectLst>
              </a:rPr>
              <a:t>едешь-дальше</a:t>
            </a:r>
            <a:r>
              <a:rPr lang="ru-RU" sz="4800" b="1" dirty="0">
                <a:ln w="12700">
                  <a:solidFill>
                    <a:schemeClr val="tx2">
                      <a:lumMod val="20000"/>
                      <a:lumOff val="80000"/>
                    </a:schemeClr>
                  </a:solidFill>
                  <a:prstDash val="solid"/>
                </a:ln>
                <a:solidFill>
                  <a:srgbClr val="180274"/>
                </a:solidFill>
                <a:effectLst>
                  <a:outerShdw blurRad="41275" dist="20320" dir="1800000" algn="tl" rotWithShape="0">
                    <a:srgbClr val="000000">
                      <a:alpha val="40000"/>
                    </a:srgbClr>
                  </a:outerShdw>
                </a:effectLst>
              </a:rPr>
              <a:t> будешь</a:t>
            </a:r>
          </a:p>
        </p:txBody>
      </p:sp>
      <p:sp>
        <p:nvSpPr>
          <p:cNvPr id="3" name="Прямоугольник 2"/>
          <p:cNvSpPr/>
          <p:nvPr/>
        </p:nvSpPr>
        <p:spPr>
          <a:xfrm>
            <a:off x="714348" y="1071546"/>
            <a:ext cx="7786742" cy="2954655"/>
          </a:xfrm>
          <a:prstGeom prst="rect">
            <a:avLst/>
          </a:prstGeom>
        </p:spPr>
        <p:txBody>
          <a:bodyPr wrap="square">
            <a:spAutoFit/>
          </a:bodyPr>
          <a:lstStyle/>
          <a:p>
            <a:r>
              <a:rPr lang="ru-RU" dirty="0" smtClean="0"/>
              <a:t>	</a:t>
            </a:r>
            <a:r>
              <a:rPr lang="ru-RU" sz="1400" dirty="0" smtClean="0">
                <a:latin typeface="Times New Roman" pitchFamily="18" charset="0"/>
                <a:cs typeface="Times New Roman" pitchFamily="18" charset="0"/>
              </a:rPr>
              <a:t>На </a:t>
            </a:r>
            <a:r>
              <a:rPr lang="ru-RU" sz="1400" dirty="0" smtClean="0">
                <a:latin typeface="Times New Roman" pitchFamily="18" charset="0"/>
                <a:cs typeface="Times New Roman" pitchFamily="18" charset="0"/>
              </a:rPr>
              <a:t>земле отчерчиваются мелом две полосы на расстоянии примерно 20 метров.</a:t>
            </a:r>
          </a:p>
          <a:p>
            <a:r>
              <a:rPr lang="ru-RU" sz="1400" dirty="0" smtClean="0">
                <a:latin typeface="Times New Roman" pitchFamily="18" charset="0"/>
                <a:cs typeface="Times New Roman" pitchFamily="18" charset="0"/>
              </a:rPr>
              <a:t>	Все </a:t>
            </a:r>
            <a:r>
              <a:rPr lang="ru-RU" sz="1400" dirty="0" smtClean="0">
                <a:latin typeface="Times New Roman" pitchFamily="18" charset="0"/>
                <a:cs typeface="Times New Roman" pitchFamily="18" charset="0"/>
              </a:rPr>
              <a:t>игроки становятся с одной стороны водящий - с другой стороны, и поворачивается ко всем спиной.</a:t>
            </a:r>
          </a:p>
          <a:p>
            <a:r>
              <a:rPr lang="ru-RU" sz="1400" dirty="0" smtClean="0">
                <a:latin typeface="Times New Roman" pitchFamily="18" charset="0"/>
                <a:cs typeface="Times New Roman" pitchFamily="18" charset="0"/>
              </a:rPr>
              <a:t> Водящий произносит:  "Тише </a:t>
            </a:r>
            <a:r>
              <a:rPr lang="ru-RU" sz="1400" dirty="0" err="1" smtClean="0">
                <a:latin typeface="Times New Roman" pitchFamily="18" charset="0"/>
                <a:cs typeface="Times New Roman" pitchFamily="18" charset="0"/>
              </a:rPr>
              <a:t>едешь-дальше</a:t>
            </a:r>
            <a:r>
              <a:rPr lang="ru-RU" sz="1400" dirty="0" smtClean="0">
                <a:latin typeface="Times New Roman" pitchFamily="18" charset="0"/>
                <a:cs typeface="Times New Roman" pitchFamily="18" charset="0"/>
              </a:rPr>
              <a:t> будешь. Стоп."</a:t>
            </a:r>
          </a:p>
          <a:p>
            <a:r>
              <a:rPr lang="ru-RU" sz="1400" dirty="0" smtClean="0">
                <a:latin typeface="Times New Roman" pitchFamily="18" charset="0"/>
                <a:cs typeface="Times New Roman" pitchFamily="18" charset="0"/>
              </a:rPr>
              <a:t>	Фразу </a:t>
            </a:r>
            <a:r>
              <a:rPr lang="ru-RU" sz="1400" dirty="0" smtClean="0">
                <a:latin typeface="Times New Roman" pitchFamily="18" charset="0"/>
                <a:cs typeface="Times New Roman" pitchFamily="18" charset="0"/>
              </a:rPr>
              <a:t>можно произносить как угодно - намеренно затягивая слова, всё предложение, или например начинать медленно и затем резко и быстро заканчивать ее - в общем, привносить элемент неожиданности в игру.</a:t>
            </a:r>
          </a:p>
          <a:p>
            <a:r>
              <a:rPr lang="ru-RU" sz="1400" dirty="0" smtClean="0">
                <a:latin typeface="Times New Roman" pitchFamily="18" charset="0"/>
                <a:cs typeface="Times New Roman" pitchFamily="18" charset="0"/>
              </a:rPr>
              <a:t>	В </a:t>
            </a:r>
            <a:r>
              <a:rPr lang="ru-RU" sz="1400" dirty="0" smtClean="0">
                <a:latin typeface="Times New Roman" pitchFamily="18" charset="0"/>
                <a:cs typeface="Times New Roman" pitchFamily="18" charset="0"/>
              </a:rPr>
              <a:t>это время все игроки пытаются как можно дальше пробежать-пройти к финишу, на слове "стоп" замирают. После слова "стоп" водящий оборачивается. Если он увидел движение какого-то игрока (кто не успел замереть, или остановиться из-за скорости разгона) - тот выбывает из игры.</a:t>
            </a:r>
          </a:p>
          <a:p>
            <a:r>
              <a:rPr lang="ru-RU" sz="1400" dirty="0" smtClean="0">
                <a:latin typeface="Times New Roman" pitchFamily="18" charset="0"/>
                <a:cs typeface="Times New Roman" pitchFamily="18" charset="0"/>
              </a:rPr>
              <a:t>	Побеждает </a:t>
            </a:r>
            <a:r>
              <a:rPr lang="ru-RU" sz="1400" dirty="0" smtClean="0">
                <a:latin typeface="Times New Roman" pitchFamily="18" charset="0"/>
                <a:cs typeface="Times New Roman" pitchFamily="18" charset="0"/>
              </a:rPr>
              <a:t>тот, кто первым доберется к финишу и дотронется до водящего - он занимает его место, и игра начинается сначала.</a:t>
            </a:r>
            <a:endParaRPr lang="ru-RU" sz="1400" dirty="0">
              <a:latin typeface="Times New Roman" pitchFamily="18" charset="0"/>
              <a:cs typeface="Times New Roman" pitchFamily="18" charset="0"/>
            </a:endParaRPr>
          </a:p>
        </p:txBody>
      </p:sp>
      <p:pic>
        <p:nvPicPr>
          <p:cNvPr id="4" name="Picture 2" descr="http://igra300.ru/wp-content/uploads/2015/06/%D1%82%D0%B8%D1%88%D0%B5-%D0%B5%D0%B4%D0%B5%D1%88%D1%8C-%D0%B4%D0%B0%D0%BB%D1%8C%D1%88%D0%B5-%D0%B1%D1%83%D0%B4%D0%B5%D1%88%D1%8C.jpg"/>
          <p:cNvPicPr>
            <a:picLocks noChangeAspect="1" noChangeArrowheads="1"/>
          </p:cNvPicPr>
          <p:nvPr/>
        </p:nvPicPr>
        <p:blipFill>
          <a:blip r:embed="rId2"/>
          <a:srcRect/>
          <a:stretch>
            <a:fillRect/>
          </a:stretch>
        </p:blipFill>
        <p:spPr bwMode="auto">
          <a:xfrm>
            <a:off x="3071802" y="4000504"/>
            <a:ext cx="4578350" cy="2354263"/>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Прямоугольник 3"/>
          <p:cNvSpPr>
            <a:spLocks noChangeArrowheads="1"/>
          </p:cNvSpPr>
          <p:nvPr/>
        </p:nvSpPr>
        <p:spPr bwMode="auto">
          <a:xfrm>
            <a:off x="714347" y="981075"/>
            <a:ext cx="8178827" cy="3293209"/>
          </a:xfrm>
          <a:prstGeom prst="rect">
            <a:avLst/>
          </a:prstGeom>
          <a:noFill/>
          <a:ln w="9525">
            <a:noFill/>
            <a:miter lim="800000"/>
            <a:headEnd/>
            <a:tailEnd/>
          </a:ln>
        </p:spPr>
        <p:txBody>
          <a:bodyPr wrap="square">
            <a:spAutoFit/>
          </a:bodyPr>
          <a:lstStyle/>
          <a:p>
            <a:r>
              <a:rPr lang="ru-RU" sz="1400"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Кто-либо </a:t>
            </a:r>
            <a:r>
              <a:rPr lang="ru-RU" sz="1600" dirty="0">
                <a:latin typeface="Times New Roman" pitchFamily="18" charset="0"/>
                <a:cs typeface="Times New Roman" pitchFamily="18" charset="0"/>
              </a:rPr>
              <a:t>из играющих берет на себя роль распорядителя. Подходит к каждому</a:t>
            </a:r>
          </a:p>
          <a:p>
            <a:r>
              <a:rPr lang="ru-RU" sz="1600" dirty="0">
                <a:latin typeface="Times New Roman" pitchFamily="18" charset="0"/>
                <a:cs typeface="Times New Roman" pitchFamily="18" charset="0"/>
              </a:rPr>
              <a:t>играющему и говорит:</a:t>
            </a:r>
          </a:p>
          <a:p>
            <a:r>
              <a:rPr lang="ru-RU" sz="1600" dirty="0">
                <a:latin typeface="Times New Roman" pitchFamily="18" charset="0"/>
                <a:cs typeface="Times New Roman" pitchFamily="18" charset="0"/>
              </a:rPr>
              <a:t>Барин прислал сто рублей:</a:t>
            </a:r>
          </a:p>
          <a:p>
            <a:r>
              <a:rPr lang="ru-RU" sz="1600" dirty="0">
                <a:latin typeface="Times New Roman" pitchFamily="18" charset="0"/>
                <a:cs typeface="Times New Roman" pitchFamily="18" charset="0"/>
              </a:rPr>
              <a:t>Что хотите, то купите,</a:t>
            </a:r>
          </a:p>
          <a:p>
            <a:r>
              <a:rPr lang="ru-RU" sz="1600" dirty="0">
                <a:latin typeface="Times New Roman" pitchFamily="18" charset="0"/>
                <a:cs typeface="Times New Roman" pitchFamily="18" charset="0"/>
              </a:rPr>
              <a:t>Черное, белое не берите,</a:t>
            </a:r>
          </a:p>
          <a:p>
            <a:r>
              <a:rPr lang="ru-RU" sz="1600" dirty="0">
                <a:latin typeface="Times New Roman" pitchFamily="18" charset="0"/>
                <a:cs typeface="Times New Roman" pitchFamily="18" charset="0"/>
              </a:rPr>
              <a:t>«Да» и «Нет» не говорите.</a:t>
            </a:r>
          </a:p>
          <a:p>
            <a:r>
              <a:rPr lang="ru-RU" sz="1600" dirty="0" smtClean="0">
                <a:latin typeface="Times New Roman" pitchFamily="18" charset="0"/>
                <a:cs typeface="Times New Roman" pitchFamily="18" charset="0"/>
              </a:rPr>
              <a:t>	Затем </a:t>
            </a:r>
            <a:r>
              <a:rPr lang="ru-RU" sz="1600" dirty="0">
                <a:latin typeface="Times New Roman" pitchFamily="18" charset="0"/>
                <a:cs typeface="Times New Roman" pitchFamily="18" charset="0"/>
              </a:rPr>
              <a:t>каждому ведущий задает разные вопросы, стараясь, чтобы тот произнес</a:t>
            </a:r>
          </a:p>
          <a:p>
            <a:r>
              <a:rPr lang="ru-RU" sz="1600" dirty="0">
                <a:latin typeface="Times New Roman" pitchFamily="18" charset="0"/>
                <a:cs typeface="Times New Roman" pitchFamily="18" charset="0"/>
              </a:rPr>
              <a:t>запрещенные слова. Как только удается сбить спрашиваемого и тот употребил запретное слово, то платит «фант» - ленточку, платочек и т.д., за которые в конце игры следует выкуп или наказание. </a:t>
            </a:r>
            <a:endParaRPr lang="ru-RU" sz="1600" dirty="0" smtClean="0">
              <a:latin typeface="Times New Roman" pitchFamily="18" charset="0"/>
              <a:cs typeface="Times New Roman" pitchFamily="18" charset="0"/>
            </a:endParaRPr>
          </a:p>
          <a:p>
            <a:r>
              <a:rPr lang="ru-RU" sz="1600" dirty="0" smtClean="0">
                <a:latin typeface="Times New Roman" pitchFamily="18" charset="0"/>
                <a:cs typeface="Times New Roman" pitchFamily="18" charset="0"/>
              </a:rPr>
              <a:t>Когда </a:t>
            </a:r>
            <a:r>
              <a:rPr lang="ru-RU" sz="1600" dirty="0">
                <a:latin typeface="Times New Roman" pitchFamily="18" charset="0"/>
                <a:cs typeface="Times New Roman" pitchFamily="18" charset="0"/>
              </a:rPr>
              <a:t>«фанты» собраны, одного из играющих сажают спиной ко всем, а ведущий берет по очереди фанты и спрашивает, что делать этому фанту. Игрок называет задание, испытание и тот, кому принадлежит предмет должен его выполнить.</a:t>
            </a:r>
          </a:p>
        </p:txBody>
      </p:sp>
      <p:sp>
        <p:nvSpPr>
          <p:cNvPr id="6" name="Прямоугольник 5"/>
          <p:cNvSpPr/>
          <p:nvPr/>
        </p:nvSpPr>
        <p:spPr>
          <a:xfrm>
            <a:off x="1571604" y="285728"/>
            <a:ext cx="5952271" cy="923330"/>
          </a:xfrm>
          <a:prstGeom prst="rect">
            <a:avLst/>
          </a:prstGeom>
          <a:noFill/>
        </p:spPr>
        <p:txBody>
          <a:bodyPr>
            <a:spAutoFit/>
          </a:bodyPr>
          <a:lstStyle/>
          <a:p>
            <a:pPr algn="ctr">
              <a:defRPr/>
            </a:pPr>
            <a:r>
              <a:rPr lang="ru-RU" sz="5400" b="1" dirty="0">
                <a:ln w="12700">
                  <a:solidFill>
                    <a:schemeClr val="tx2">
                      <a:lumMod val="20000"/>
                      <a:lumOff val="80000"/>
                    </a:schemeClr>
                  </a:solidFill>
                  <a:prstDash val="solid"/>
                </a:ln>
                <a:solidFill>
                  <a:srgbClr val="000099"/>
                </a:solidFill>
                <a:effectLst>
                  <a:outerShdw blurRad="41275" dist="20320" dir="1800000" algn="tl" rotWithShape="0">
                    <a:srgbClr val="000000">
                      <a:alpha val="40000"/>
                    </a:srgbClr>
                  </a:outerShdw>
                </a:effectLst>
              </a:rPr>
              <a:t>Фанты</a:t>
            </a:r>
          </a:p>
        </p:txBody>
      </p:sp>
      <p:pic>
        <p:nvPicPr>
          <p:cNvPr id="24580" name="Picture 2" descr="http://sad83gomel.desha.by/wp-content/uploads/2015/02/19.png"/>
          <p:cNvPicPr>
            <a:picLocks noChangeAspect="1" noChangeArrowheads="1"/>
          </p:cNvPicPr>
          <p:nvPr/>
        </p:nvPicPr>
        <p:blipFill>
          <a:blip r:embed="rId2" cstate="print"/>
          <a:srcRect/>
          <a:stretch>
            <a:fillRect/>
          </a:stretch>
        </p:blipFill>
        <p:spPr bwMode="auto">
          <a:xfrm>
            <a:off x="5072066" y="4357694"/>
            <a:ext cx="3325808" cy="1985060"/>
          </a:xfrm>
          <a:prstGeom prst="rect">
            <a:avLst/>
          </a:prstGeom>
          <a:noFill/>
          <a:ln w="9525">
            <a:noFill/>
            <a:miter lim="800000"/>
            <a:headEnd/>
            <a:tailEnd/>
          </a:ln>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Прямоугольник 4"/>
          <p:cNvSpPr>
            <a:spLocks noChangeArrowheads="1"/>
          </p:cNvSpPr>
          <p:nvPr/>
        </p:nvSpPr>
        <p:spPr bwMode="auto">
          <a:xfrm>
            <a:off x="714348" y="1142984"/>
            <a:ext cx="8207375" cy="4616648"/>
          </a:xfrm>
          <a:prstGeom prst="rect">
            <a:avLst/>
          </a:prstGeom>
          <a:noFill/>
          <a:ln w="9525">
            <a:noFill/>
            <a:miter lim="800000"/>
            <a:headEnd/>
            <a:tailEnd/>
          </a:ln>
        </p:spPr>
        <p:txBody>
          <a:bodyPr>
            <a:spAutoFit/>
          </a:bodyPr>
          <a:lstStyle/>
          <a:p>
            <a:r>
              <a:rPr lang="ru-RU" sz="1400" dirty="0">
                <a:latin typeface="Times New Roman" pitchFamily="18" charset="0"/>
                <a:cs typeface="Times New Roman" pitchFamily="18" charset="0"/>
              </a:rPr>
              <a:t>Выбирается один водящий ("садовник"). Он на ушко шепотом называет</a:t>
            </a:r>
          </a:p>
          <a:p>
            <a:r>
              <a:rPr lang="ru-RU" sz="1400" dirty="0">
                <a:latin typeface="Times New Roman" pitchFamily="18" charset="0"/>
                <a:cs typeface="Times New Roman" pitchFamily="18" charset="0"/>
              </a:rPr>
              <a:t>(назначает) сидящим на лавочке игрокам названия цветов (растений). Дальше</a:t>
            </a:r>
          </a:p>
          <a:p>
            <a:r>
              <a:rPr lang="ru-RU" sz="1400" dirty="0">
                <a:latin typeface="Times New Roman" pitchFamily="18" charset="0"/>
                <a:cs typeface="Times New Roman" pitchFamily="18" charset="0"/>
              </a:rPr>
              <a:t>произносит считалочку:</a:t>
            </a:r>
          </a:p>
          <a:p>
            <a:r>
              <a:rPr lang="ru-RU" sz="1400" dirty="0">
                <a:latin typeface="Times New Roman" pitchFamily="18" charset="0"/>
                <a:cs typeface="Times New Roman" pitchFamily="18" charset="0"/>
              </a:rPr>
              <a:t>Я садовником родился, не на шутку рассердился, </a:t>
            </a:r>
          </a:p>
          <a:p>
            <a:r>
              <a:rPr lang="ru-RU" sz="1400" dirty="0">
                <a:latin typeface="Times New Roman" pitchFamily="18" charset="0"/>
                <a:cs typeface="Times New Roman" pitchFamily="18" charset="0"/>
              </a:rPr>
              <a:t>все цветы мне надоели, кроме...</a:t>
            </a:r>
          </a:p>
          <a:p>
            <a:r>
              <a:rPr lang="ru-RU" sz="1400" dirty="0">
                <a:latin typeface="Times New Roman" pitchFamily="18" charset="0"/>
                <a:cs typeface="Times New Roman" pitchFamily="18" charset="0"/>
              </a:rPr>
              <a:t>и называет "имя" (название растения) любого игрока. </a:t>
            </a:r>
          </a:p>
          <a:p>
            <a:r>
              <a:rPr lang="ru-RU" sz="1400" dirty="0">
                <a:latin typeface="Times New Roman" pitchFamily="18" charset="0"/>
                <a:cs typeface="Times New Roman" pitchFamily="18" charset="0"/>
              </a:rPr>
              <a:t>Тот должен сразу отозваться, и завязывается такой диалог:</a:t>
            </a:r>
          </a:p>
          <a:p>
            <a:r>
              <a:rPr lang="ru-RU" sz="1400" dirty="0">
                <a:latin typeface="Times New Roman" pitchFamily="18" charset="0"/>
                <a:cs typeface="Times New Roman" pitchFamily="18" charset="0"/>
              </a:rPr>
              <a:t>Игрок: Ой!</a:t>
            </a:r>
          </a:p>
          <a:p>
            <a:r>
              <a:rPr lang="ru-RU" sz="1400" dirty="0">
                <a:latin typeface="Times New Roman" pitchFamily="18" charset="0"/>
                <a:cs typeface="Times New Roman" pitchFamily="18" charset="0"/>
              </a:rPr>
              <a:t>Садовник: Что с тобой?</a:t>
            </a:r>
          </a:p>
          <a:p>
            <a:r>
              <a:rPr lang="ru-RU" sz="1400" dirty="0">
                <a:latin typeface="Times New Roman" pitchFamily="18" charset="0"/>
                <a:cs typeface="Times New Roman" pitchFamily="18" charset="0"/>
              </a:rPr>
              <a:t>Игрок: Влюблена</a:t>
            </a:r>
          </a:p>
          <a:p>
            <a:r>
              <a:rPr lang="ru-RU" sz="1400" dirty="0">
                <a:latin typeface="Times New Roman" pitchFamily="18" charset="0"/>
                <a:cs typeface="Times New Roman" pitchFamily="18" charset="0"/>
              </a:rPr>
              <a:t>Садовник: В кого?</a:t>
            </a:r>
          </a:p>
          <a:p>
            <a:r>
              <a:rPr lang="ru-RU" sz="1400" dirty="0">
                <a:latin typeface="Times New Roman" pitchFamily="18" charset="0"/>
                <a:cs typeface="Times New Roman" pitchFamily="18" charset="0"/>
              </a:rPr>
              <a:t>Игрок: В тюльпан!</a:t>
            </a:r>
          </a:p>
          <a:p>
            <a:r>
              <a:rPr lang="ru-RU" sz="1400" dirty="0">
                <a:latin typeface="Times New Roman" pitchFamily="18" charset="0"/>
                <a:cs typeface="Times New Roman" pitchFamily="18" charset="0"/>
              </a:rPr>
              <a:t>Игрок называет любое название растения,</a:t>
            </a:r>
          </a:p>
          <a:p>
            <a:r>
              <a:rPr lang="ru-RU" sz="1400" dirty="0">
                <a:latin typeface="Times New Roman" pitchFamily="18" charset="0"/>
                <a:cs typeface="Times New Roman" pitchFamily="18" charset="0"/>
              </a:rPr>
              <a:t> пришедшее ему в голову. Он также может </a:t>
            </a:r>
          </a:p>
          <a:p>
            <a:r>
              <a:rPr lang="ru-RU" sz="1400" dirty="0">
                <a:latin typeface="Times New Roman" pitchFamily="18" charset="0"/>
                <a:cs typeface="Times New Roman" pitchFamily="18" charset="0"/>
              </a:rPr>
              <a:t>назвать и садовника, и тот должен </a:t>
            </a:r>
          </a:p>
          <a:p>
            <a:r>
              <a:rPr lang="ru-RU" sz="1400" dirty="0">
                <a:latin typeface="Times New Roman" pitchFamily="18" charset="0"/>
                <a:cs typeface="Times New Roman" pitchFamily="18" charset="0"/>
              </a:rPr>
              <a:t>откликнуться на свое имя. Диалог</a:t>
            </a:r>
          </a:p>
          <a:p>
            <a:r>
              <a:rPr lang="ru-RU" sz="1400" dirty="0">
                <a:latin typeface="Times New Roman" pitchFamily="18" charset="0"/>
                <a:cs typeface="Times New Roman" pitchFamily="18" charset="0"/>
              </a:rPr>
              <a:t> продолжается до бесконечности. </a:t>
            </a:r>
          </a:p>
          <a:p>
            <a:r>
              <a:rPr lang="ru-RU" sz="1400" dirty="0">
                <a:latin typeface="Times New Roman" pitchFamily="18" charset="0"/>
                <a:cs typeface="Times New Roman" pitchFamily="18" charset="0"/>
              </a:rPr>
              <a:t>Тот кто ошибся (не отозвался вовремя,</a:t>
            </a:r>
          </a:p>
          <a:p>
            <a:r>
              <a:rPr lang="ru-RU" sz="1400" dirty="0">
                <a:latin typeface="Times New Roman" pitchFamily="18" charset="0"/>
                <a:cs typeface="Times New Roman" pitchFamily="18" charset="0"/>
              </a:rPr>
              <a:t> перепутал название, откликнулся на </a:t>
            </a:r>
          </a:p>
          <a:p>
            <a:r>
              <a:rPr lang="ru-RU" sz="1400" dirty="0">
                <a:latin typeface="Times New Roman" pitchFamily="18" charset="0"/>
                <a:cs typeface="Times New Roman" pitchFamily="18" charset="0"/>
              </a:rPr>
              <a:t>чужое имя и т.д.) – становится ведущим</a:t>
            </a:r>
          </a:p>
          <a:p>
            <a:r>
              <a:rPr lang="ru-RU" sz="1400" dirty="0">
                <a:latin typeface="Times New Roman" pitchFamily="18" charset="0"/>
                <a:cs typeface="Times New Roman" pitchFamily="18" charset="0"/>
              </a:rPr>
              <a:t> и игра начинается заново.</a:t>
            </a:r>
          </a:p>
        </p:txBody>
      </p:sp>
      <p:sp>
        <p:nvSpPr>
          <p:cNvPr id="7" name="Прямоугольник 6"/>
          <p:cNvSpPr/>
          <p:nvPr/>
        </p:nvSpPr>
        <p:spPr>
          <a:xfrm>
            <a:off x="1571604" y="357166"/>
            <a:ext cx="5952271" cy="923330"/>
          </a:xfrm>
          <a:prstGeom prst="rect">
            <a:avLst/>
          </a:prstGeom>
          <a:noFill/>
        </p:spPr>
        <p:txBody>
          <a:bodyPr>
            <a:spAutoFit/>
          </a:bodyPr>
          <a:lstStyle/>
          <a:p>
            <a:pPr algn="ctr">
              <a:defRPr/>
            </a:pPr>
            <a:r>
              <a:rPr lang="ru-RU" sz="5400" b="1" dirty="0">
                <a:ln w="12700">
                  <a:solidFill>
                    <a:schemeClr val="tx2">
                      <a:lumMod val="20000"/>
                      <a:lumOff val="80000"/>
                    </a:schemeClr>
                  </a:solidFill>
                  <a:prstDash val="solid"/>
                </a:ln>
                <a:solidFill>
                  <a:srgbClr val="120175"/>
                </a:solidFill>
                <a:effectLst>
                  <a:outerShdw blurRad="41275" dist="20320" dir="1800000" algn="tl" rotWithShape="0">
                    <a:srgbClr val="000000">
                      <a:alpha val="40000"/>
                    </a:srgbClr>
                  </a:outerShdw>
                </a:effectLst>
              </a:rPr>
              <a:t>Садовник</a:t>
            </a:r>
          </a:p>
        </p:txBody>
      </p:sp>
      <p:pic>
        <p:nvPicPr>
          <p:cNvPr id="25604" name="Picture 2" descr="http://s1.stuffed.ru/y2014/09-07/0/189242.jpeg"/>
          <p:cNvPicPr>
            <a:picLocks noChangeAspect="1" noChangeArrowheads="1"/>
          </p:cNvPicPr>
          <p:nvPr/>
        </p:nvPicPr>
        <p:blipFill>
          <a:blip r:embed="rId2"/>
          <a:srcRect/>
          <a:stretch>
            <a:fillRect/>
          </a:stretch>
        </p:blipFill>
        <p:spPr bwMode="auto">
          <a:xfrm>
            <a:off x="5580063" y="2665413"/>
            <a:ext cx="2660622" cy="3192479"/>
          </a:xfrm>
          <a:prstGeom prst="rect">
            <a:avLst/>
          </a:prstGeom>
          <a:noFill/>
          <a:ln w="9525">
            <a:noFill/>
            <a:miter lim="800000"/>
            <a:headEnd/>
            <a:tailEnd/>
          </a:ln>
        </p:spPr>
      </p:pic>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Прямоугольник 3"/>
          <p:cNvSpPr>
            <a:spLocks noChangeArrowheads="1"/>
          </p:cNvSpPr>
          <p:nvPr/>
        </p:nvSpPr>
        <p:spPr bwMode="auto">
          <a:xfrm>
            <a:off x="785786" y="1643050"/>
            <a:ext cx="7607323" cy="3477875"/>
          </a:xfrm>
          <a:prstGeom prst="rect">
            <a:avLst/>
          </a:prstGeom>
          <a:noFill/>
          <a:ln w="9525">
            <a:noFill/>
            <a:miter lim="800000"/>
            <a:headEnd/>
            <a:tailEnd/>
          </a:ln>
        </p:spPr>
        <p:txBody>
          <a:bodyPr wrap="square">
            <a:spAutoFit/>
          </a:bodyPr>
          <a:lstStyle/>
          <a:p>
            <a:r>
              <a:rPr lang="ru-RU" sz="2000" dirty="0">
                <a:latin typeface="Times New Roman" pitchFamily="18" charset="0"/>
                <a:cs typeface="Times New Roman" pitchFamily="18" charset="0"/>
              </a:rPr>
              <a:t>Водящий становится в центр круга,</a:t>
            </a:r>
          </a:p>
          <a:p>
            <a:r>
              <a:rPr lang="ru-RU" sz="2000" dirty="0">
                <a:latin typeface="Times New Roman" pitchFamily="18" charset="0"/>
                <a:cs typeface="Times New Roman" pitchFamily="18" charset="0"/>
              </a:rPr>
              <a:t>очерченного на земле. Вокруг него</a:t>
            </a:r>
          </a:p>
          <a:p>
            <a:r>
              <a:rPr lang="ru-RU" sz="2000" dirty="0">
                <a:latin typeface="Times New Roman" pitchFamily="18" charset="0"/>
                <a:cs typeface="Times New Roman" pitchFamily="18" charset="0"/>
              </a:rPr>
              <a:t>выстраиваются игроки. Водящий высоко</a:t>
            </a:r>
          </a:p>
          <a:p>
            <a:r>
              <a:rPr lang="ru-RU" sz="2000" dirty="0">
                <a:latin typeface="Times New Roman" pitchFamily="18" charset="0"/>
                <a:cs typeface="Times New Roman" pitchFamily="18" charset="0"/>
              </a:rPr>
              <a:t>подбрасывает мяч вверх несколько раз,</a:t>
            </a:r>
          </a:p>
          <a:p>
            <a:r>
              <a:rPr lang="ru-RU" sz="2000" dirty="0">
                <a:latin typeface="Times New Roman" pitchFamily="18" charset="0"/>
                <a:cs typeface="Times New Roman" pitchFamily="18" charset="0"/>
              </a:rPr>
              <a:t>когда он произнесет: « </a:t>
            </a:r>
            <a:r>
              <a:rPr lang="ru-RU" sz="2000" dirty="0" err="1">
                <a:latin typeface="Times New Roman" pitchFamily="18" charset="0"/>
                <a:cs typeface="Times New Roman" pitchFamily="18" charset="0"/>
              </a:rPr>
              <a:t>Штандер</a:t>
            </a:r>
            <a:r>
              <a:rPr lang="ru-RU" sz="2000" dirty="0">
                <a:latin typeface="Times New Roman" pitchFamily="18" charset="0"/>
                <a:cs typeface="Times New Roman" pitchFamily="18" charset="0"/>
              </a:rPr>
              <a:t>!»</a:t>
            </a:r>
          </a:p>
          <a:p>
            <a:r>
              <a:rPr lang="ru-RU" sz="2000" dirty="0">
                <a:latin typeface="Times New Roman" pitchFamily="18" charset="0"/>
                <a:cs typeface="Times New Roman" pitchFamily="18" charset="0"/>
              </a:rPr>
              <a:t>,игроки разбегаются. После того как</a:t>
            </a:r>
          </a:p>
          <a:p>
            <a:r>
              <a:rPr lang="ru-RU" sz="2000" dirty="0">
                <a:latin typeface="Times New Roman" pitchFamily="18" charset="0"/>
                <a:cs typeface="Times New Roman" pitchFamily="18" charset="0"/>
              </a:rPr>
              <a:t>водящий поймал мяч, он кричит:</a:t>
            </a:r>
          </a:p>
          <a:p>
            <a:r>
              <a:rPr lang="ru-RU" sz="2000" dirty="0">
                <a:latin typeface="Times New Roman" pitchFamily="18" charset="0"/>
                <a:cs typeface="Times New Roman" pitchFamily="18" charset="0"/>
              </a:rPr>
              <a:t>«Стой!». Все останавливаются, водящий</a:t>
            </a:r>
          </a:p>
          <a:p>
            <a:r>
              <a:rPr lang="ru-RU" sz="2000" dirty="0">
                <a:latin typeface="Times New Roman" pitchFamily="18" charset="0"/>
                <a:cs typeface="Times New Roman" pitchFamily="18" charset="0"/>
              </a:rPr>
              <a:t>бросает в любого игрока мяч с тем,</a:t>
            </a:r>
          </a:p>
          <a:p>
            <a:r>
              <a:rPr lang="ru-RU" sz="2000" dirty="0">
                <a:latin typeface="Times New Roman" pitchFamily="18" charset="0"/>
                <a:cs typeface="Times New Roman" pitchFamily="18" charset="0"/>
              </a:rPr>
              <a:t>чтобы осалить. Осаленный становится</a:t>
            </a:r>
          </a:p>
          <a:p>
            <a:r>
              <a:rPr lang="ru-RU" sz="2000" dirty="0">
                <a:latin typeface="Times New Roman" pitchFamily="18" charset="0"/>
                <a:cs typeface="Times New Roman" pitchFamily="18" charset="0"/>
              </a:rPr>
              <a:t>водящим, а игра продолжается.</a:t>
            </a:r>
          </a:p>
        </p:txBody>
      </p:sp>
      <p:pic>
        <p:nvPicPr>
          <p:cNvPr id="26627" name="Picture 2"/>
          <p:cNvPicPr>
            <a:picLocks noChangeAspect="1" noChangeArrowheads="1"/>
          </p:cNvPicPr>
          <p:nvPr/>
        </p:nvPicPr>
        <p:blipFill>
          <a:blip r:embed="rId2"/>
          <a:srcRect/>
          <a:stretch>
            <a:fillRect/>
          </a:stretch>
        </p:blipFill>
        <p:spPr bwMode="auto">
          <a:xfrm>
            <a:off x="5429256" y="2714620"/>
            <a:ext cx="3301638" cy="3008326"/>
          </a:xfrm>
          <a:prstGeom prst="rect">
            <a:avLst/>
          </a:prstGeom>
          <a:noFill/>
          <a:ln w="9525">
            <a:noFill/>
            <a:miter lim="800000"/>
            <a:headEnd/>
            <a:tailEnd/>
          </a:ln>
        </p:spPr>
      </p:pic>
      <p:sp>
        <p:nvSpPr>
          <p:cNvPr id="7" name="Прямоугольник 6"/>
          <p:cNvSpPr/>
          <p:nvPr/>
        </p:nvSpPr>
        <p:spPr>
          <a:xfrm>
            <a:off x="1595864" y="548680"/>
            <a:ext cx="5952271" cy="923330"/>
          </a:xfrm>
          <a:prstGeom prst="rect">
            <a:avLst/>
          </a:prstGeom>
          <a:noFill/>
        </p:spPr>
        <p:txBody>
          <a:bodyPr>
            <a:spAutoFit/>
          </a:bodyPr>
          <a:lstStyle/>
          <a:p>
            <a:pPr algn="ctr">
              <a:defRPr/>
            </a:pPr>
            <a:r>
              <a:rPr lang="ru-RU" sz="5400" b="1" dirty="0">
                <a:ln w="12700">
                  <a:solidFill>
                    <a:schemeClr val="tx2">
                      <a:lumMod val="20000"/>
                      <a:lumOff val="80000"/>
                    </a:schemeClr>
                  </a:solidFill>
                  <a:prstDash val="solid"/>
                </a:ln>
                <a:solidFill>
                  <a:srgbClr val="11026A"/>
                </a:solidFill>
                <a:effectLst>
                  <a:outerShdw blurRad="41275" dist="20320" dir="1800000" algn="tl" rotWithShape="0">
                    <a:srgbClr val="000000">
                      <a:alpha val="40000"/>
                    </a:srgbClr>
                  </a:outerShdw>
                </a:effectLst>
              </a:rPr>
              <a:t>ШТАНДЕР</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Прямоугольник 3"/>
          <p:cNvSpPr>
            <a:spLocks noChangeArrowheads="1"/>
          </p:cNvSpPr>
          <p:nvPr/>
        </p:nvSpPr>
        <p:spPr bwMode="auto">
          <a:xfrm>
            <a:off x="714348" y="1285860"/>
            <a:ext cx="7674002" cy="2554545"/>
          </a:xfrm>
          <a:prstGeom prst="rect">
            <a:avLst/>
          </a:prstGeom>
          <a:noFill/>
          <a:ln w="9525">
            <a:noFill/>
            <a:miter lim="800000"/>
            <a:headEnd/>
            <a:tailEnd/>
          </a:ln>
        </p:spPr>
        <p:txBody>
          <a:bodyPr wrap="square">
            <a:spAutoFit/>
          </a:bodyPr>
          <a:lstStyle/>
          <a:p>
            <a:r>
              <a:rPr lang="ru-RU" sz="1600" dirty="0">
                <a:latin typeface="Times New Roman" pitchFamily="18" charset="0"/>
                <a:cs typeface="Times New Roman" pitchFamily="18" charset="0"/>
              </a:rPr>
              <a:t>Игроки выстраиваются в нескольких шагах перед какой-нибудь стеной, а напротив них встает ведущий. Игроки держат сложенные «лодочкой» ладони перед собой. Ведущий так же складывает ладони «лодочкой» и прячет между ними колечко. По очереди подходя к каждому игроку, он проводит своей «лодочкой» над «лодочкой» игрока, делая вид, что именно ему он передает кольцо. После того как обход всех игроков закончен (одному из них кольцо обязательно передается), ведущий говорит: «Колечко-колечко, выйди на крылечко!» Тот игрок, у которого находится кольцо, должен выбежать, чтобы</a:t>
            </a:r>
          </a:p>
          <a:p>
            <a:r>
              <a:rPr lang="ru-RU" sz="1600" dirty="0">
                <a:latin typeface="Times New Roman" pitchFamily="18" charset="0"/>
                <a:cs typeface="Times New Roman" pitchFamily="18" charset="0"/>
              </a:rPr>
              <a:t>его не схватили, и коснуться рукой стенки. Если ему это удается, то он меняется ролями с ведущим.</a:t>
            </a:r>
          </a:p>
        </p:txBody>
      </p:sp>
      <p:sp>
        <p:nvSpPr>
          <p:cNvPr id="6" name="Прямоугольник 5"/>
          <p:cNvSpPr/>
          <p:nvPr/>
        </p:nvSpPr>
        <p:spPr>
          <a:xfrm>
            <a:off x="1571604" y="500042"/>
            <a:ext cx="5952271" cy="923330"/>
          </a:xfrm>
          <a:prstGeom prst="rect">
            <a:avLst/>
          </a:prstGeom>
          <a:noFill/>
        </p:spPr>
        <p:txBody>
          <a:bodyPr>
            <a:spAutoFit/>
          </a:bodyPr>
          <a:lstStyle/>
          <a:p>
            <a:pPr algn="ctr">
              <a:defRPr/>
            </a:pPr>
            <a:r>
              <a:rPr lang="ru-RU" sz="5400" b="1" dirty="0">
                <a:ln w="12700">
                  <a:solidFill>
                    <a:schemeClr val="tx2">
                      <a:lumMod val="20000"/>
                      <a:lumOff val="80000"/>
                    </a:schemeClr>
                  </a:solidFill>
                  <a:prstDash val="solid"/>
                </a:ln>
                <a:solidFill>
                  <a:srgbClr val="1F0175"/>
                </a:solidFill>
                <a:effectLst>
                  <a:outerShdw blurRad="41275" dist="20320" dir="1800000" algn="tl" rotWithShape="0">
                    <a:srgbClr val="000000">
                      <a:alpha val="40000"/>
                    </a:srgbClr>
                  </a:outerShdw>
                </a:effectLst>
              </a:rPr>
              <a:t>Колечко</a:t>
            </a:r>
          </a:p>
        </p:txBody>
      </p:sp>
      <p:pic>
        <p:nvPicPr>
          <p:cNvPr id="27652" name="Picture 2" descr="http://img-fotki.yandex.ru/get/9764/310023662.58d/0_13ea07_7560eb8a_XL"/>
          <p:cNvPicPr>
            <a:picLocks noChangeAspect="1" noChangeArrowheads="1"/>
          </p:cNvPicPr>
          <p:nvPr/>
        </p:nvPicPr>
        <p:blipFill>
          <a:blip r:embed="rId2"/>
          <a:srcRect t="13626"/>
          <a:stretch>
            <a:fillRect/>
          </a:stretch>
        </p:blipFill>
        <p:spPr bwMode="auto">
          <a:xfrm>
            <a:off x="4071934" y="3714752"/>
            <a:ext cx="4265614" cy="2449837"/>
          </a:xfrm>
          <a:prstGeom prst="rect">
            <a:avLst/>
          </a:prstGeom>
          <a:noFill/>
          <a:ln w="9525">
            <a:noFill/>
            <a:miter lim="800000"/>
            <a:headEnd/>
            <a:tailEnd/>
          </a:ln>
        </p:spPr>
      </p:pic>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
          <p:cNvSpPr>
            <a:spLocks noChangeArrowheads="1"/>
          </p:cNvSpPr>
          <p:nvPr/>
        </p:nvSpPr>
        <p:spPr bwMode="auto">
          <a:xfrm>
            <a:off x="719137" y="1142984"/>
            <a:ext cx="7710515" cy="3293209"/>
          </a:xfrm>
          <a:prstGeom prst="rect">
            <a:avLst/>
          </a:prstGeom>
          <a:noFill/>
          <a:ln w="9525">
            <a:noFill/>
            <a:miter lim="800000"/>
            <a:headEnd/>
            <a:tailEnd/>
          </a:ln>
        </p:spPr>
        <p:txBody>
          <a:bodyPr wrap="square" anchor="ctr">
            <a:spAutoFit/>
          </a:bodyPr>
          <a:lstStyle/>
          <a:p>
            <a:pPr eaLnBrk="0" hangingPunct="0"/>
            <a:r>
              <a:rPr lang="ru-RU" sz="1600" dirty="0">
                <a:latin typeface="Times New Roman" pitchFamily="18" charset="0"/>
                <a:ea typeface="Calibri" pitchFamily="34" charset="0"/>
                <a:cs typeface="Times New Roman" pitchFamily="18" charset="0"/>
              </a:rPr>
              <a:t>Игра с мячом.</a:t>
            </a:r>
          </a:p>
          <a:p>
            <a:pPr eaLnBrk="0" hangingPunct="0"/>
            <a:r>
              <a:rPr lang="ru-RU" sz="1600" dirty="0">
                <a:latin typeface="Times New Roman" pitchFamily="18" charset="0"/>
                <a:ea typeface="Calibri" pitchFamily="34" charset="0"/>
                <a:cs typeface="Times New Roman" pitchFamily="18" charset="0"/>
              </a:rPr>
              <a:t>С помощью считалочки выбирается ведущий. Все игроки выстраиваются в ряд.</a:t>
            </a:r>
            <a:endParaRPr lang="ru-RU" sz="1600" dirty="0">
              <a:latin typeface="Times New Roman" pitchFamily="18" charset="0"/>
              <a:cs typeface="Times New Roman" pitchFamily="18" charset="0"/>
            </a:endParaRPr>
          </a:p>
          <a:p>
            <a:pPr eaLnBrk="0" hangingPunct="0"/>
            <a:r>
              <a:rPr lang="ru-RU" sz="1600" dirty="0">
                <a:latin typeface="Times New Roman" pitchFamily="18" charset="0"/>
                <a:cs typeface="Times New Roman" pitchFamily="18" charset="0"/>
              </a:rPr>
              <a:t>Водящий с расстояния в 2–4 метра бросает каждому по очереди мячик, называя какой-нибудь предмет.</a:t>
            </a:r>
          </a:p>
          <a:p>
            <a:pPr eaLnBrk="0" hangingPunct="0"/>
            <a:r>
              <a:rPr lang="ru-RU" sz="1600" dirty="0">
                <a:latin typeface="Times New Roman" pitchFamily="18" charset="0"/>
                <a:cs typeface="Times New Roman" pitchFamily="18" charset="0"/>
              </a:rPr>
              <a:t>Если этот предмет обозначает что-то съедобное, мячик нужно поймать, если нет – отбить (или просто не ловить).</a:t>
            </a:r>
          </a:p>
          <a:p>
            <a:pPr eaLnBrk="0" hangingPunct="0"/>
            <a:r>
              <a:rPr lang="ru-RU" sz="1600" dirty="0">
                <a:latin typeface="Times New Roman" pitchFamily="18" charset="0"/>
                <a:cs typeface="Times New Roman" pitchFamily="18" charset="0"/>
              </a:rPr>
              <a:t>Правильно среагировавший игрок делает шаг вперед, если ошибся –</a:t>
            </a:r>
          </a:p>
          <a:p>
            <a:pPr eaLnBrk="0" hangingPunct="0"/>
            <a:r>
              <a:rPr lang="ru-RU" sz="1600" dirty="0">
                <a:latin typeface="Times New Roman" pitchFamily="18" charset="0"/>
                <a:cs typeface="Times New Roman" pitchFamily="18" charset="0"/>
              </a:rPr>
              <a:t> возвращается на шаг назад.</a:t>
            </a:r>
          </a:p>
          <a:p>
            <a:pPr eaLnBrk="0" hangingPunct="0"/>
            <a:r>
              <a:rPr lang="ru-RU" sz="1600" dirty="0">
                <a:latin typeface="Times New Roman" pitchFamily="18" charset="0"/>
                <a:cs typeface="Times New Roman" pitchFamily="18" charset="0"/>
              </a:rPr>
              <a:t>Самый внимательный, который первым смог добраться до водящего, </a:t>
            </a:r>
          </a:p>
          <a:p>
            <a:pPr eaLnBrk="0" hangingPunct="0"/>
            <a:r>
              <a:rPr lang="ru-RU" sz="1600" dirty="0">
                <a:latin typeface="Times New Roman" pitchFamily="18" charset="0"/>
                <a:cs typeface="Times New Roman" pitchFamily="18" charset="0"/>
              </a:rPr>
              <a:t>сам становится водящим.</a:t>
            </a:r>
          </a:p>
          <a:p>
            <a:pPr eaLnBrk="0" hangingPunct="0"/>
            <a:r>
              <a:rPr lang="ru-RU" sz="1600" dirty="0">
                <a:latin typeface="Times New Roman" pitchFamily="18" charset="0"/>
                <a:cs typeface="Times New Roman" pitchFamily="18" charset="0"/>
              </a:rPr>
              <a:t>Интересно играть эту игру на ступеньках.</a:t>
            </a:r>
          </a:p>
          <a:p>
            <a:pPr eaLnBrk="0" hangingPunct="0"/>
            <a:r>
              <a:rPr lang="ru-RU" sz="1600" dirty="0">
                <a:latin typeface="Times New Roman" pitchFamily="18" charset="0"/>
                <a:cs typeface="Times New Roman" pitchFamily="18" charset="0"/>
              </a:rPr>
              <a:t>Цель - быстрей спуститься со ступенек. </a:t>
            </a:r>
          </a:p>
          <a:p>
            <a:pPr eaLnBrk="0" hangingPunct="0"/>
            <a:r>
              <a:rPr lang="ru-RU" sz="1600" dirty="0">
                <a:latin typeface="Times New Roman" pitchFamily="18" charset="0"/>
                <a:cs typeface="Times New Roman" pitchFamily="18" charset="0"/>
              </a:rPr>
              <a:t>Первый становится водящим.  </a:t>
            </a:r>
          </a:p>
        </p:txBody>
      </p:sp>
      <p:sp>
        <p:nvSpPr>
          <p:cNvPr id="6" name="Прямоугольник 5"/>
          <p:cNvSpPr/>
          <p:nvPr/>
        </p:nvSpPr>
        <p:spPr>
          <a:xfrm>
            <a:off x="0" y="428604"/>
            <a:ext cx="9144000" cy="830997"/>
          </a:xfrm>
          <a:prstGeom prst="rect">
            <a:avLst/>
          </a:prstGeom>
          <a:noFill/>
        </p:spPr>
        <p:txBody>
          <a:bodyPr wrap="square">
            <a:spAutoFit/>
          </a:bodyPr>
          <a:lstStyle/>
          <a:p>
            <a:pPr algn="ctr">
              <a:defRPr/>
            </a:pPr>
            <a:r>
              <a:rPr lang="ru-RU" sz="4800" b="1" dirty="0" err="1">
                <a:ln w="12700">
                  <a:solidFill>
                    <a:schemeClr val="tx2">
                      <a:lumMod val="20000"/>
                      <a:lumOff val="80000"/>
                    </a:schemeClr>
                  </a:solidFill>
                  <a:prstDash val="solid"/>
                </a:ln>
                <a:solidFill>
                  <a:srgbClr val="170173"/>
                </a:solidFill>
                <a:effectLst>
                  <a:outerShdw blurRad="41275" dist="20320" dir="1800000" algn="tl" rotWithShape="0">
                    <a:srgbClr val="000000">
                      <a:alpha val="40000"/>
                    </a:srgbClr>
                  </a:outerShdw>
                </a:effectLst>
              </a:rPr>
              <a:t>Съедобное-несъедобное</a:t>
            </a:r>
            <a:endParaRPr lang="ru-RU" sz="4800" b="1" dirty="0">
              <a:ln w="12700">
                <a:solidFill>
                  <a:schemeClr val="tx2">
                    <a:lumMod val="20000"/>
                    <a:lumOff val="80000"/>
                  </a:schemeClr>
                </a:solidFill>
                <a:prstDash val="solid"/>
              </a:ln>
              <a:solidFill>
                <a:srgbClr val="170173"/>
              </a:solidFill>
              <a:effectLst>
                <a:outerShdw blurRad="41275" dist="20320" dir="1800000" algn="tl" rotWithShape="0">
                  <a:srgbClr val="000000">
                    <a:alpha val="40000"/>
                  </a:srgbClr>
                </a:outerShdw>
              </a:effectLst>
            </a:endParaRPr>
          </a:p>
        </p:txBody>
      </p:sp>
      <p:pic>
        <p:nvPicPr>
          <p:cNvPr id="28676" name="Picture 3" descr="http://vmeste.opredelim.com/tw_files2/urls_559/1/d-449/449_html_59d1f99b.gif"/>
          <p:cNvPicPr>
            <a:picLocks noChangeAspect="1" noChangeArrowheads="1"/>
          </p:cNvPicPr>
          <p:nvPr/>
        </p:nvPicPr>
        <p:blipFill>
          <a:blip r:embed="rId2"/>
          <a:srcRect/>
          <a:stretch>
            <a:fillRect/>
          </a:stretch>
        </p:blipFill>
        <p:spPr bwMode="auto">
          <a:xfrm>
            <a:off x="5003800" y="3213101"/>
            <a:ext cx="3500000" cy="3073420"/>
          </a:xfrm>
          <a:prstGeom prst="rect">
            <a:avLst/>
          </a:prstGeom>
          <a:noFill/>
          <a:ln w="9525">
            <a:noFill/>
            <a:miter lim="800000"/>
            <a:headEnd/>
            <a:tailEnd/>
          </a:ln>
        </p:spPr>
      </p:pic>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801050" y="0"/>
            <a:ext cx="5541902" cy="707886"/>
          </a:xfrm>
          <a:prstGeom prst="rect">
            <a:avLst/>
          </a:prstGeom>
          <a:noFill/>
        </p:spPr>
        <p:txBody>
          <a:bodyPr>
            <a:spAutoFit/>
          </a:bodyPr>
          <a:lstStyle/>
          <a:p>
            <a:pPr algn="ctr">
              <a:defRPr/>
            </a:pPr>
            <a:r>
              <a:rPr lang="ru-RU" sz="4000" b="1" dirty="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rPr>
              <a:t>Хороводные игры</a:t>
            </a:r>
          </a:p>
        </p:txBody>
      </p:sp>
      <p:sp>
        <p:nvSpPr>
          <p:cNvPr id="7" name="Прямоугольник 6"/>
          <p:cNvSpPr/>
          <p:nvPr/>
        </p:nvSpPr>
        <p:spPr>
          <a:xfrm>
            <a:off x="1700062" y="692696"/>
            <a:ext cx="5743880" cy="923330"/>
          </a:xfrm>
          <a:prstGeom prst="rect">
            <a:avLst/>
          </a:prstGeom>
          <a:noFill/>
        </p:spPr>
        <p:txBody>
          <a:bodyPr>
            <a:spAutoFit/>
          </a:bodyPr>
          <a:lstStyle/>
          <a:p>
            <a:pPr algn="ctr">
              <a:defRPr/>
            </a:pPr>
            <a:r>
              <a:rPr lang="ru-RU" sz="5400" b="1" dirty="0">
                <a:ln w="12700">
                  <a:solidFill>
                    <a:schemeClr val="tx2">
                      <a:lumMod val="20000"/>
                      <a:lumOff val="80000"/>
                    </a:schemeClr>
                  </a:solidFill>
                  <a:prstDash val="solid"/>
                </a:ln>
                <a:solidFill>
                  <a:srgbClr val="1D0163"/>
                </a:solidFill>
                <a:effectLst>
                  <a:outerShdw blurRad="41275" dist="20320" dir="1800000" algn="tl" rotWithShape="0">
                    <a:srgbClr val="000000">
                      <a:alpha val="40000"/>
                    </a:srgbClr>
                  </a:outerShdw>
                </a:effectLst>
              </a:rPr>
              <a:t>Заря-зарница</a:t>
            </a:r>
          </a:p>
        </p:txBody>
      </p:sp>
      <p:sp>
        <p:nvSpPr>
          <p:cNvPr id="29700" name="Прямоугольник 7"/>
          <p:cNvSpPr>
            <a:spLocks noChangeArrowheads="1"/>
          </p:cNvSpPr>
          <p:nvPr/>
        </p:nvSpPr>
        <p:spPr bwMode="auto">
          <a:xfrm>
            <a:off x="714348" y="1628775"/>
            <a:ext cx="8034365" cy="3785652"/>
          </a:xfrm>
          <a:prstGeom prst="rect">
            <a:avLst/>
          </a:prstGeom>
          <a:noFill/>
          <a:ln w="9525">
            <a:noFill/>
            <a:miter lim="800000"/>
            <a:headEnd/>
            <a:tailEnd/>
          </a:ln>
        </p:spPr>
        <p:txBody>
          <a:bodyPr wrap="square">
            <a:spAutoFit/>
          </a:bodyPr>
          <a:lstStyle/>
          <a:p>
            <a:r>
              <a:rPr lang="ru-RU" sz="1600" dirty="0">
                <a:latin typeface="Times New Roman" pitchFamily="18" charset="0"/>
                <a:cs typeface="Times New Roman" pitchFamily="18" charset="0"/>
              </a:rPr>
              <a:t>Выбираются двое водящих. И водящие, и играющие стоят по кругу, держа в руках ленточку (на карусели укрепляются ленты по числу играющих). Все идут хороводом и поют.</a:t>
            </a:r>
          </a:p>
          <a:p>
            <a:r>
              <a:rPr lang="ru-RU" sz="1600" dirty="0">
                <a:latin typeface="Times New Roman" pitchFamily="18" charset="0"/>
                <a:cs typeface="Times New Roman" pitchFamily="18" charset="0"/>
              </a:rPr>
              <a:t>Заря-заряница, Красная девица,</a:t>
            </a:r>
          </a:p>
          <a:p>
            <a:r>
              <a:rPr lang="ru-RU" sz="1600" dirty="0">
                <a:latin typeface="Times New Roman" pitchFamily="18" charset="0"/>
                <a:cs typeface="Times New Roman" pitchFamily="18" charset="0"/>
              </a:rPr>
              <a:t>По полю ходила,</a:t>
            </a:r>
          </a:p>
          <a:p>
            <a:r>
              <a:rPr lang="ru-RU" sz="1600" dirty="0">
                <a:latin typeface="Times New Roman" pitchFamily="18" charset="0"/>
                <a:cs typeface="Times New Roman" pitchFamily="18" charset="0"/>
              </a:rPr>
              <a:t>Ключи обронила,</a:t>
            </a:r>
          </a:p>
          <a:p>
            <a:r>
              <a:rPr lang="ru-RU" sz="1600" dirty="0">
                <a:latin typeface="Times New Roman" pitchFamily="18" charset="0"/>
                <a:cs typeface="Times New Roman" pitchFamily="18" charset="0"/>
              </a:rPr>
              <a:t>Ключи золотые,</a:t>
            </a:r>
          </a:p>
          <a:p>
            <a:r>
              <a:rPr lang="ru-RU" sz="1600" dirty="0">
                <a:latin typeface="Times New Roman" pitchFamily="18" charset="0"/>
                <a:cs typeface="Times New Roman" pitchFamily="18" charset="0"/>
              </a:rPr>
              <a:t>Ленты расписные.</a:t>
            </a:r>
          </a:p>
          <a:p>
            <a:r>
              <a:rPr lang="ru-RU" sz="1600" dirty="0">
                <a:latin typeface="Times New Roman" pitchFamily="18" charset="0"/>
                <a:cs typeface="Times New Roman" pitchFamily="18" charset="0"/>
              </a:rPr>
              <a:t>Один, два, три — не воронь,</a:t>
            </a:r>
          </a:p>
          <a:p>
            <a:r>
              <a:rPr lang="ru-RU" sz="1600" dirty="0">
                <a:latin typeface="Times New Roman" pitchFamily="18" charset="0"/>
                <a:cs typeface="Times New Roman" pitchFamily="18" charset="0"/>
              </a:rPr>
              <a:t>А беги, как огонь!</a:t>
            </a:r>
          </a:p>
          <a:p>
            <a:r>
              <a:rPr lang="ru-RU" sz="1600" dirty="0">
                <a:latin typeface="Times New Roman" pitchFamily="18" charset="0"/>
                <a:cs typeface="Times New Roman" pitchFamily="18" charset="0"/>
              </a:rPr>
              <a:t>На последние слова водящего бегут в</a:t>
            </a:r>
          </a:p>
          <a:p>
            <a:r>
              <a:rPr lang="ru-RU" sz="1600" dirty="0">
                <a:latin typeface="Times New Roman" pitchFamily="18" charset="0"/>
                <a:cs typeface="Times New Roman" pitchFamily="18" charset="0"/>
              </a:rPr>
              <a:t> разные стороны.</a:t>
            </a:r>
          </a:p>
          <a:p>
            <a:r>
              <a:rPr lang="ru-RU" sz="1600" dirty="0">
                <a:latin typeface="Times New Roman" pitchFamily="18" charset="0"/>
                <a:cs typeface="Times New Roman" pitchFamily="18" charset="0"/>
              </a:rPr>
              <a:t> Кто первый возьмет освободившуюся </a:t>
            </a:r>
          </a:p>
          <a:p>
            <a:r>
              <a:rPr lang="ru-RU" sz="1600" dirty="0">
                <a:latin typeface="Times New Roman" pitchFamily="18" charset="0"/>
                <a:cs typeface="Times New Roman" pitchFamily="18" charset="0"/>
              </a:rPr>
              <a:t>ленточку, тот и победитель, а оставшийся</a:t>
            </a:r>
          </a:p>
          <a:p>
            <a:r>
              <a:rPr lang="ru-RU" sz="1600" dirty="0">
                <a:latin typeface="Times New Roman" pitchFamily="18" charset="0"/>
                <a:cs typeface="Times New Roman" pitchFamily="18" charset="0"/>
              </a:rPr>
              <a:t> выбирает себе следующего напарника.</a:t>
            </a:r>
          </a:p>
        </p:txBody>
      </p:sp>
      <p:pic>
        <p:nvPicPr>
          <p:cNvPr id="29701" name="Picture 2" descr="http://detsadylibka.ucoz.ru/_nw/0/24538238.jpg"/>
          <p:cNvPicPr>
            <a:picLocks noChangeAspect="1" noChangeArrowheads="1"/>
          </p:cNvPicPr>
          <p:nvPr/>
        </p:nvPicPr>
        <p:blipFill>
          <a:blip r:embed="rId2"/>
          <a:srcRect/>
          <a:stretch>
            <a:fillRect/>
          </a:stretch>
        </p:blipFill>
        <p:spPr bwMode="auto">
          <a:xfrm>
            <a:off x="4572000" y="3000372"/>
            <a:ext cx="4092575" cy="3068637"/>
          </a:xfrm>
          <a:prstGeom prst="rect">
            <a:avLst/>
          </a:prstGeom>
          <a:noFill/>
          <a:ln w="9525">
            <a:noFill/>
            <a:miter lim="800000"/>
            <a:headEnd/>
            <a:tailEnd/>
          </a:ln>
        </p:spPr>
      </p:pic>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79131" y="0"/>
            <a:ext cx="7585731" cy="769441"/>
          </a:xfrm>
          <a:prstGeom prst="rect">
            <a:avLst/>
          </a:prstGeom>
          <a:noFill/>
        </p:spPr>
        <p:txBody>
          <a:bodyPr>
            <a:spAutoFit/>
          </a:bodyPr>
          <a:lstStyle/>
          <a:p>
            <a:pPr algn="ctr">
              <a:defRPr/>
            </a:pPr>
            <a:r>
              <a:rPr lang="ru-RU" sz="4400" b="1" dirty="0">
                <a:ln>
                  <a:solidFill>
                    <a:schemeClr val="tx2">
                      <a:lumMod val="20000"/>
                      <a:lumOff val="80000"/>
                    </a:schemeClr>
                  </a:solidFill>
                </a:ln>
                <a:solidFill>
                  <a:srgbClr val="000099"/>
                </a:solidFill>
              </a:rPr>
              <a:t>Со вьюном я хожу</a:t>
            </a:r>
            <a:endParaRPr lang="ru-RU" sz="4400" b="1" dirty="0">
              <a:ln>
                <a:solidFill>
                  <a:schemeClr val="tx2">
                    <a:lumMod val="20000"/>
                    <a:lumOff val="80000"/>
                  </a:schemeClr>
                </a:solidFill>
              </a:ln>
              <a:solidFill>
                <a:srgbClr val="000099"/>
              </a:solidFill>
              <a:effectLst>
                <a:outerShdw blurRad="41275" dist="20320" dir="1800000" algn="tl" rotWithShape="0">
                  <a:srgbClr val="000000">
                    <a:alpha val="40000"/>
                  </a:srgbClr>
                </a:outerShdw>
              </a:effectLst>
            </a:endParaRPr>
          </a:p>
        </p:txBody>
      </p:sp>
      <p:sp>
        <p:nvSpPr>
          <p:cNvPr id="30723" name="Прямоугольник 9"/>
          <p:cNvSpPr>
            <a:spLocks noChangeArrowheads="1"/>
          </p:cNvSpPr>
          <p:nvPr/>
        </p:nvSpPr>
        <p:spPr bwMode="auto">
          <a:xfrm>
            <a:off x="714348" y="692150"/>
            <a:ext cx="8105802" cy="1169551"/>
          </a:xfrm>
          <a:prstGeom prst="rect">
            <a:avLst/>
          </a:prstGeom>
          <a:noFill/>
          <a:ln w="9525">
            <a:noFill/>
            <a:miter lim="800000"/>
            <a:headEnd/>
            <a:tailEnd/>
          </a:ln>
        </p:spPr>
        <p:txBody>
          <a:bodyPr wrap="square">
            <a:spAutoFit/>
          </a:bodyPr>
          <a:lstStyle/>
          <a:p>
            <a:r>
              <a:rPr lang="ru-RU" sz="1400" dirty="0">
                <a:latin typeface="Times New Roman" pitchFamily="18" charset="0"/>
                <a:cs typeface="Times New Roman" pitchFamily="18" charset="0"/>
              </a:rPr>
              <a:t>Дети становятся в круг, лицом в центр. Один ребенок — ведущий. У него в руках — "вьюнок" (им может быть атласная лента или сплетенная косой веревочка с пришитыми к ней бумажными плотными листочками. Под пение первого куплета ведущий идет "восьмеркой" (обходя каждого ребенка) и на последнее слово куплета кланяется тому, перед кем останавливается.</a:t>
            </a:r>
          </a:p>
          <a:p>
            <a:endParaRPr lang="ru-RU" sz="1400" dirty="0"/>
          </a:p>
        </p:txBody>
      </p:sp>
      <p:sp>
        <p:nvSpPr>
          <p:cNvPr id="30724" name="Прямоугольник 10"/>
          <p:cNvSpPr>
            <a:spLocks noChangeArrowheads="1"/>
          </p:cNvSpPr>
          <p:nvPr/>
        </p:nvSpPr>
        <p:spPr bwMode="auto">
          <a:xfrm>
            <a:off x="714348" y="1643050"/>
            <a:ext cx="7602565" cy="2724150"/>
          </a:xfrm>
          <a:prstGeom prst="rect">
            <a:avLst/>
          </a:prstGeom>
          <a:noFill/>
          <a:ln w="9525">
            <a:noFill/>
            <a:miter lim="800000"/>
            <a:headEnd/>
            <a:tailEnd/>
          </a:ln>
        </p:spPr>
        <p:txBody>
          <a:bodyPr wrap="square">
            <a:spAutoFit/>
          </a:bodyPr>
          <a:lstStyle/>
          <a:p>
            <a:r>
              <a:rPr lang="ru-RU" sz="1400" dirty="0">
                <a:latin typeface="Times New Roman" pitchFamily="18" charset="0"/>
                <a:cs typeface="Times New Roman" pitchFamily="18" charset="0"/>
              </a:rPr>
              <a:t>С вьюном я хожу,</a:t>
            </a:r>
          </a:p>
          <a:p>
            <a:r>
              <a:rPr lang="ru-RU" sz="1400" dirty="0">
                <a:latin typeface="Times New Roman" pitchFamily="18" charset="0"/>
                <a:cs typeface="Times New Roman" pitchFamily="18" charset="0"/>
              </a:rPr>
              <a:t>С зеленым я хожу.</a:t>
            </a:r>
          </a:p>
          <a:p>
            <a:r>
              <a:rPr lang="ru-RU" sz="1400" dirty="0">
                <a:latin typeface="Times New Roman" pitchFamily="18" charset="0"/>
                <a:cs typeface="Times New Roman" pitchFamily="18" charset="0"/>
              </a:rPr>
              <a:t>Я не знаю, куда</a:t>
            </a:r>
          </a:p>
          <a:p>
            <a:r>
              <a:rPr lang="ru-RU" sz="1400" dirty="0">
                <a:latin typeface="Times New Roman" pitchFamily="18" charset="0"/>
                <a:cs typeface="Times New Roman" pitchFamily="18" charset="0"/>
              </a:rPr>
              <a:t>Вьюн положить.</a:t>
            </a:r>
          </a:p>
          <a:p>
            <a:r>
              <a:rPr lang="ru-RU" sz="1400" dirty="0">
                <a:latin typeface="Times New Roman" pitchFamily="18" charset="0"/>
                <a:cs typeface="Times New Roman" pitchFamily="18" charset="0"/>
              </a:rPr>
              <a:t>С началом 2-го куплета за ведущим идет тот ребенок, кому поклонился ведущий.</a:t>
            </a:r>
          </a:p>
          <a:p>
            <a:r>
              <a:rPr lang="ru-RU" sz="1400" dirty="0">
                <a:latin typeface="Times New Roman" pitchFamily="18" charset="0"/>
                <a:cs typeface="Times New Roman" pitchFamily="18" charset="0"/>
              </a:rPr>
              <a:t>Положи ты вьюн,</a:t>
            </a:r>
          </a:p>
          <a:p>
            <a:r>
              <a:rPr lang="ru-RU" sz="1400" dirty="0">
                <a:latin typeface="Times New Roman" pitchFamily="18" charset="0"/>
                <a:cs typeface="Times New Roman" pitchFamily="18" charset="0"/>
              </a:rPr>
              <a:t>Положи ты вьюн,</a:t>
            </a:r>
          </a:p>
          <a:p>
            <a:r>
              <a:rPr lang="ru-RU" sz="1400" dirty="0">
                <a:latin typeface="Times New Roman" pitchFamily="18" charset="0"/>
                <a:cs typeface="Times New Roman" pitchFamily="18" charset="0"/>
              </a:rPr>
              <a:t>Положи ты вьюн</a:t>
            </a:r>
          </a:p>
          <a:p>
            <a:r>
              <a:rPr lang="ru-RU" sz="1400" dirty="0">
                <a:latin typeface="Times New Roman" pitchFamily="18" charset="0"/>
                <a:cs typeface="Times New Roman" pitchFamily="18" charset="0"/>
              </a:rPr>
              <a:t>На правое плечо.</a:t>
            </a:r>
          </a:p>
          <a:p>
            <a:endParaRPr lang="ru-RU" sz="1500" dirty="0"/>
          </a:p>
          <a:p>
            <a:endParaRPr lang="ru-RU" sz="1500" dirty="0"/>
          </a:p>
          <a:p>
            <a:endParaRPr lang="ru-RU" sz="1500" dirty="0"/>
          </a:p>
        </p:txBody>
      </p:sp>
      <p:sp>
        <p:nvSpPr>
          <p:cNvPr id="30725" name="Прямоугольник 13"/>
          <p:cNvSpPr>
            <a:spLocks noChangeArrowheads="1"/>
          </p:cNvSpPr>
          <p:nvPr/>
        </p:nvSpPr>
        <p:spPr bwMode="auto">
          <a:xfrm>
            <a:off x="714348" y="3571876"/>
            <a:ext cx="7818465" cy="1385887"/>
          </a:xfrm>
          <a:prstGeom prst="rect">
            <a:avLst/>
          </a:prstGeom>
          <a:noFill/>
          <a:ln w="9525">
            <a:noFill/>
            <a:miter lim="800000"/>
            <a:headEnd/>
            <a:tailEnd/>
          </a:ln>
        </p:spPr>
        <p:txBody>
          <a:bodyPr wrap="square">
            <a:spAutoFit/>
          </a:bodyPr>
          <a:lstStyle/>
          <a:p>
            <a:r>
              <a:rPr lang="ru-RU" sz="1400" dirty="0">
                <a:latin typeface="Times New Roman" pitchFamily="18" charset="0"/>
                <a:cs typeface="Times New Roman" pitchFamily="18" charset="0"/>
              </a:rPr>
              <a:t>На третий куплет движения повторяются.</a:t>
            </a:r>
          </a:p>
          <a:p>
            <a:r>
              <a:rPr lang="ru-RU" sz="1400" dirty="0">
                <a:latin typeface="Times New Roman" pitchFamily="18" charset="0"/>
                <a:cs typeface="Times New Roman" pitchFamily="18" charset="0"/>
              </a:rPr>
              <a:t>А со правого,</a:t>
            </a:r>
          </a:p>
          <a:p>
            <a:r>
              <a:rPr lang="ru-RU" sz="1400" dirty="0">
                <a:latin typeface="Times New Roman" pitchFamily="18" charset="0"/>
                <a:cs typeface="Times New Roman" pitchFamily="18" charset="0"/>
              </a:rPr>
              <a:t>А со правого,</a:t>
            </a:r>
          </a:p>
          <a:p>
            <a:r>
              <a:rPr lang="ru-RU" sz="1400" dirty="0">
                <a:latin typeface="Times New Roman" pitchFamily="18" charset="0"/>
                <a:cs typeface="Times New Roman" pitchFamily="18" charset="0"/>
              </a:rPr>
              <a:t>А со правого</a:t>
            </a:r>
          </a:p>
          <a:p>
            <a:r>
              <a:rPr lang="ru-RU" sz="1400" dirty="0">
                <a:latin typeface="Times New Roman" pitchFamily="18" charset="0"/>
                <a:cs typeface="Times New Roman" pitchFamily="18" charset="0"/>
              </a:rPr>
              <a:t>На левое положи.</a:t>
            </a:r>
          </a:p>
          <a:p>
            <a:endParaRPr lang="ru-RU" sz="1400" dirty="0">
              <a:latin typeface="Times New Roman" pitchFamily="18" charset="0"/>
              <a:cs typeface="Times New Roman" pitchFamily="18" charset="0"/>
            </a:endParaRPr>
          </a:p>
        </p:txBody>
      </p:sp>
      <p:sp>
        <p:nvSpPr>
          <p:cNvPr id="30726" name="Прямоугольник 14"/>
          <p:cNvSpPr>
            <a:spLocks noChangeArrowheads="1"/>
          </p:cNvSpPr>
          <p:nvPr/>
        </p:nvSpPr>
        <p:spPr bwMode="auto">
          <a:xfrm>
            <a:off x="714348" y="4714884"/>
            <a:ext cx="7961340" cy="1384300"/>
          </a:xfrm>
          <a:prstGeom prst="rect">
            <a:avLst/>
          </a:prstGeom>
          <a:noFill/>
          <a:ln w="9525">
            <a:noFill/>
            <a:miter lim="800000"/>
            <a:headEnd/>
            <a:tailEnd/>
          </a:ln>
        </p:spPr>
        <p:txBody>
          <a:bodyPr wrap="square">
            <a:spAutoFit/>
          </a:bodyPr>
          <a:lstStyle/>
          <a:p>
            <a:r>
              <a:rPr lang="ru-RU" sz="1400" dirty="0">
                <a:latin typeface="Times New Roman" pitchFamily="18" charset="0"/>
                <a:cs typeface="Times New Roman" pitchFamily="18" charset="0"/>
              </a:rPr>
              <a:t>К концу песни со "вьюном" ходят четверо.</a:t>
            </a:r>
          </a:p>
          <a:p>
            <a:r>
              <a:rPr lang="ru-RU" sz="1400" dirty="0">
                <a:latin typeface="Times New Roman" pitchFamily="18" charset="0"/>
                <a:cs typeface="Times New Roman" pitchFamily="18" charset="0"/>
              </a:rPr>
              <a:t> Затем "вьюн" кладут в центр круга. Под веселую</a:t>
            </a:r>
          </a:p>
          <a:p>
            <a:r>
              <a:rPr lang="ru-RU" sz="1400" dirty="0">
                <a:latin typeface="Times New Roman" pitchFamily="18" charset="0"/>
                <a:cs typeface="Times New Roman" pitchFamily="18" charset="0"/>
              </a:rPr>
              <a:t> плясовую четверо детей танцуют, выполняя</a:t>
            </a:r>
          </a:p>
          <a:p>
            <a:r>
              <a:rPr lang="ru-RU" sz="1400" dirty="0">
                <a:latin typeface="Times New Roman" pitchFamily="18" charset="0"/>
                <a:cs typeface="Times New Roman" pitchFamily="18" charset="0"/>
              </a:rPr>
              <a:t> любые танцевальные движения. С окончанием</a:t>
            </a:r>
          </a:p>
          <a:p>
            <a:r>
              <a:rPr lang="ru-RU" sz="1400" dirty="0">
                <a:latin typeface="Times New Roman" pitchFamily="18" charset="0"/>
                <a:cs typeface="Times New Roman" pitchFamily="18" charset="0"/>
              </a:rPr>
              <a:t> музыки дети стараются взять "вьюн". Самый </a:t>
            </a:r>
          </a:p>
          <a:p>
            <a:r>
              <a:rPr lang="ru-RU" sz="1400" dirty="0">
                <a:latin typeface="Times New Roman" pitchFamily="18" charset="0"/>
                <a:cs typeface="Times New Roman" pitchFamily="18" charset="0"/>
              </a:rPr>
              <a:t>ловкий становится ведущим, и игра повторяется</a:t>
            </a:r>
          </a:p>
        </p:txBody>
      </p:sp>
      <p:pic>
        <p:nvPicPr>
          <p:cNvPr id="30727" name="Picture 7" descr="http://img9.vkrugudruzei.ru/images/131/295/18/oi_bbe1d69001744b1f8fd589ba0f3fccf8_big.jpg"/>
          <p:cNvPicPr>
            <a:picLocks noChangeAspect="1" noChangeArrowheads="1"/>
          </p:cNvPicPr>
          <p:nvPr/>
        </p:nvPicPr>
        <p:blipFill>
          <a:blip r:embed="rId2"/>
          <a:srcRect l="7771" t="13124" r="5183" b="10835"/>
          <a:stretch>
            <a:fillRect/>
          </a:stretch>
        </p:blipFill>
        <p:spPr bwMode="auto">
          <a:xfrm>
            <a:off x="4786314" y="3429000"/>
            <a:ext cx="3643338" cy="2716075"/>
          </a:xfrm>
          <a:prstGeom prst="rect">
            <a:avLst/>
          </a:prstGeom>
          <a:noFill/>
          <a:ln w="9525">
            <a:noFill/>
            <a:miter lim="800000"/>
            <a:headEnd/>
            <a:tailEnd/>
          </a:ln>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79512" y="428604"/>
            <a:ext cx="8784976" cy="1446550"/>
          </a:xfrm>
          <a:prstGeom prst="rect">
            <a:avLst/>
          </a:prstGeom>
          <a:noFill/>
        </p:spPr>
        <p:txBody>
          <a:bodyPr wrap="square">
            <a:spAutoFit/>
          </a:bodyPr>
          <a:lstStyle/>
          <a:p>
            <a:pPr algn="ctr">
              <a:defRPr/>
            </a:pPr>
            <a:r>
              <a:rPr lang="ru-RU" sz="4400" b="1" dirty="0">
                <a:ln>
                  <a:solidFill>
                    <a:schemeClr val="tx2">
                      <a:lumMod val="20000"/>
                      <a:lumOff val="80000"/>
                    </a:schemeClr>
                  </a:solidFill>
                </a:ln>
                <a:solidFill>
                  <a:srgbClr val="000099"/>
                </a:solidFill>
              </a:rPr>
              <a:t>Хоровод с </a:t>
            </a:r>
            <a:r>
              <a:rPr lang="ru-RU" sz="4400" b="1" dirty="0" smtClean="0">
                <a:ln>
                  <a:solidFill>
                    <a:schemeClr val="tx2">
                      <a:lumMod val="20000"/>
                      <a:lumOff val="80000"/>
                    </a:schemeClr>
                  </a:solidFill>
                </a:ln>
                <a:solidFill>
                  <a:srgbClr val="000099"/>
                </a:solidFill>
              </a:rPr>
              <a:t>платочком</a:t>
            </a:r>
          </a:p>
          <a:p>
            <a:pPr algn="ctr">
              <a:defRPr/>
            </a:pPr>
            <a:r>
              <a:rPr lang="ru-RU" sz="4400" b="1" dirty="0" smtClean="0">
                <a:ln>
                  <a:solidFill>
                    <a:schemeClr val="tx2">
                      <a:lumMod val="20000"/>
                      <a:lumOff val="80000"/>
                    </a:schemeClr>
                  </a:solidFill>
                </a:ln>
                <a:solidFill>
                  <a:srgbClr val="000099"/>
                </a:solidFill>
              </a:rPr>
              <a:t> </a:t>
            </a:r>
            <a:r>
              <a:rPr lang="ru-RU" sz="4400" b="1" dirty="0">
                <a:ln>
                  <a:solidFill>
                    <a:schemeClr val="tx2">
                      <a:lumMod val="20000"/>
                      <a:lumOff val="80000"/>
                    </a:schemeClr>
                  </a:solidFill>
                </a:ln>
                <a:solidFill>
                  <a:srgbClr val="000099"/>
                </a:solidFill>
              </a:rPr>
              <a:t>"Масленица"</a:t>
            </a:r>
            <a:r>
              <a:rPr lang="ru-RU" sz="4400" dirty="0">
                <a:ln>
                  <a:solidFill>
                    <a:schemeClr val="tx2">
                      <a:lumMod val="20000"/>
                      <a:lumOff val="80000"/>
                    </a:schemeClr>
                  </a:solidFill>
                </a:ln>
                <a:solidFill>
                  <a:srgbClr val="000099"/>
                </a:solidFill>
              </a:rPr>
              <a:t> </a:t>
            </a:r>
            <a:endParaRPr lang="ru-RU" sz="4400" b="1" dirty="0">
              <a:ln>
                <a:solidFill>
                  <a:schemeClr val="tx2">
                    <a:lumMod val="20000"/>
                    <a:lumOff val="80000"/>
                  </a:schemeClr>
                </a:solidFill>
              </a:ln>
              <a:solidFill>
                <a:srgbClr val="000099"/>
              </a:solidFill>
              <a:effectLst>
                <a:outerShdw blurRad="41275" dist="20320" dir="1800000" algn="tl" rotWithShape="0">
                  <a:srgbClr val="000000">
                    <a:alpha val="40000"/>
                  </a:srgbClr>
                </a:outerShdw>
              </a:effectLst>
            </a:endParaRPr>
          </a:p>
        </p:txBody>
      </p:sp>
      <p:sp>
        <p:nvSpPr>
          <p:cNvPr id="31747" name="Прямоугольник 6"/>
          <p:cNvSpPr>
            <a:spLocks noChangeArrowheads="1"/>
          </p:cNvSpPr>
          <p:nvPr/>
        </p:nvSpPr>
        <p:spPr bwMode="auto">
          <a:xfrm>
            <a:off x="714348" y="1714488"/>
            <a:ext cx="7786742" cy="2631490"/>
          </a:xfrm>
          <a:prstGeom prst="rect">
            <a:avLst/>
          </a:prstGeom>
          <a:noFill/>
          <a:ln w="9525">
            <a:noFill/>
            <a:miter lim="800000"/>
            <a:headEnd/>
            <a:tailEnd/>
          </a:ln>
        </p:spPr>
        <p:txBody>
          <a:bodyPr wrap="square">
            <a:spAutoFit/>
          </a:bodyPr>
          <a:lstStyle/>
          <a:p>
            <a:r>
              <a:rPr lang="ru-RU" sz="1500" dirty="0">
                <a:latin typeface="Times New Roman" pitchFamily="18" charset="0"/>
                <a:cs typeface="Times New Roman" pitchFamily="18" charset="0"/>
              </a:rPr>
              <a:t>Дети идут, держась за руки, по кругу, Масленица движется им навстречу по внутреннему кругу. Напевает:</a:t>
            </a:r>
          </a:p>
          <a:p>
            <a:r>
              <a:rPr lang="ru-RU" sz="1500" dirty="0">
                <a:latin typeface="Times New Roman" pitchFamily="18" charset="0"/>
                <a:cs typeface="Times New Roman" pitchFamily="18" charset="0"/>
              </a:rPr>
              <a:t>А я Масленица,</a:t>
            </a:r>
          </a:p>
          <a:p>
            <a:r>
              <a:rPr lang="ru-RU" sz="1500" dirty="0">
                <a:latin typeface="Times New Roman" pitchFamily="18" charset="0"/>
                <a:cs typeface="Times New Roman" pitchFamily="18" charset="0"/>
              </a:rPr>
              <a:t>Я не падчерица,</a:t>
            </a:r>
          </a:p>
          <a:p>
            <a:r>
              <a:rPr lang="ru-RU" sz="1500" dirty="0">
                <a:latin typeface="Times New Roman" pitchFamily="18" charset="0"/>
                <a:cs typeface="Times New Roman" pitchFamily="18" charset="0"/>
              </a:rPr>
              <a:t>Со платочком хожу,</a:t>
            </a:r>
          </a:p>
          <a:p>
            <a:r>
              <a:rPr lang="ru-RU" sz="1500" dirty="0">
                <a:latin typeface="Times New Roman" pitchFamily="18" charset="0"/>
                <a:cs typeface="Times New Roman" pitchFamily="18" charset="0"/>
              </a:rPr>
              <a:t>К вам сейчас подойду.</a:t>
            </a:r>
          </a:p>
          <a:p>
            <a:r>
              <a:rPr lang="ru-RU" sz="1500" dirty="0">
                <a:latin typeface="Times New Roman" pitchFamily="18" charset="0"/>
                <a:cs typeface="Times New Roman" pitchFamily="18" charset="0"/>
              </a:rPr>
              <a:t>Дети останавливаются, а Масленица произносит, становясь между двумя детьми:</a:t>
            </a:r>
          </a:p>
          <a:p>
            <a:r>
              <a:rPr lang="ru-RU" sz="1500" dirty="0">
                <a:latin typeface="Times New Roman" pitchFamily="18" charset="0"/>
                <a:cs typeface="Times New Roman" pitchFamily="18" charset="0"/>
              </a:rPr>
              <a:t>На плече платок лежит,</a:t>
            </a:r>
          </a:p>
          <a:p>
            <a:r>
              <a:rPr lang="ru-RU" sz="1500" dirty="0">
                <a:latin typeface="Times New Roman" pitchFamily="18" charset="0"/>
                <a:cs typeface="Times New Roman" pitchFamily="18" charset="0"/>
              </a:rPr>
              <a:t>Кто быстрее пробежит?</a:t>
            </a:r>
          </a:p>
          <a:p>
            <a:r>
              <a:rPr lang="ru-RU" sz="1500" dirty="0">
                <a:latin typeface="Times New Roman" pitchFamily="18" charset="0"/>
                <a:cs typeface="Times New Roman" pitchFamily="18" charset="0"/>
              </a:rPr>
              <a:t>Дети, между которыми остановилась Масленица, обегают круг (внешний), возвращаются на свои места, берут платок. Выигрывает тот, кто добежит до Масленицы быстрее.</a:t>
            </a:r>
          </a:p>
        </p:txBody>
      </p:sp>
      <p:pic>
        <p:nvPicPr>
          <p:cNvPr id="31748" name="Picture 2"/>
          <p:cNvPicPr>
            <a:picLocks noChangeAspect="1" noChangeArrowheads="1"/>
          </p:cNvPicPr>
          <p:nvPr/>
        </p:nvPicPr>
        <p:blipFill>
          <a:blip r:embed="rId2"/>
          <a:srcRect t="44682"/>
          <a:stretch>
            <a:fillRect/>
          </a:stretch>
        </p:blipFill>
        <p:spPr bwMode="auto">
          <a:xfrm>
            <a:off x="3714744" y="4483100"/>
            <a:ext cx="4383088" cy="2374900"/>
          </a:xfrm>
          <a:prstGeom prst="rect">
            <a:avLst/>
          </a:prstGeom>
          <a:noFill/>
          <a:ln w="9525">
            <a:noFill/>
            <a:miter lim="800000"/>
            <a:headEnd/>
            <a:tailEnd/>
          </a:ln>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71934" y="428604"/>
            <a:ext cx="3816424" cy="769441"/>
          </a:xfrm>
          <a:prstGeom prst="rect">
            <a:avLst/>
          </a:prstGeom>
          <a:noFill/>
        </p:spPr>
        <p:txBody>
          <a:bodyPr>
            <a:spAutoFit/>
          </a:bodyPr>
          <a:lstStyle/>
          <a:p>
            <a:pPr>
              <a:defRPr/>
            </a:pPr>
            <a:r>
              <a:rPr lang="ru-RU" sz="4400" b="1" dirty="0">
                <a:ln w="12700">
                  <a:solidFill>
                    <a:schemeClr val="tx2">
                      <a:lumMod val="20000"/>
                      <a:lumOff val="80000"/>
                    </a:schemeClr>
                  </a:solidFill>
                  <a:prstDash val="solid"/>
                </a:ln>
                <a:solidFill>
                  <a:srgbClr val="2F0272"/>
                </a:solidFill>
                <a:effectLst>
                  <a:outerShdw blurRad="41275" dist="20320" dir="1800000" algn="tl" rotWithShape="0">
                    <a:srgbClr val="000000">
                      <a:alpha val="40000"/>
                    </a:srgbClr>
                  </a:outerShdw>
                </a:effectLst>
              </a:rPr>
              <a:t>Считалки</a:t>
            </a:r>
          </a:p>
        </p:txBody>
      </p:sp>
      <p:sp>
        <p:nvSpPr>
          <p:cNvPr id="3" name="Прямоугольник 2"/>
          <p:cNvSpPr/>
          <p:nvPr/>
        </p:nvSpPr>
        <p:spPr>
          <a:xfrm>
            <a:off x="785786" y="642918"/>
            <a:ext cx="7786742" cy="5693866"/>
          </a:xfrm>
          <a:prstGeom prst="rect">
            <a:avLst/>
          </a:prstGeom>
        </p:spPr>
        <p:txBody>
          <a:bodyPr wrap="square" numCol="2">
            <a:spAutoFit/>
          </a:bodyPr>
          <a:lstStyle/>
          <a:p>
            <a:pPr>
              <a:defRPr/>
            </a:pPr>
            <a:r>
              <a:rPr lang="ru-RU" sz="1400" b="1" dirty="0">
                <a:latin typeface="Times New Roman" pitchFamily="18" charset="0"/>
                <a:cs typeface="Times New Roman" pitchFamily="18" charset="0"/>
              </a:rPr>
              <a:t>1.</a:t>
            </a:r>
            <a:r>
              <a:rPr lang="ru-RU" sz="1400" dirty="0">
                <a:latin typeface="Times New Roman" pitchFamily="18" charset="0"/>
                <a:cs typeface="Times New Roman" pitchFamily="18" charset="0"/>
              </a:rPr>
              <a:t> Начинается считалка: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На берёзу села галка,</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Две вороны, воробей,</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Три сороки, соловей.</a:t>
            </a:r>
          </a:p>
          <a:p>
            <a:pPr>
              <a:defRPr/>
            </a:pPr>
            <a:r>
              <a:rPr lang="ru-RU" sz="1400" b="1" dirty="0">
                <a:latin typeface="Times New Roman" pitchFamily="18" charset="0"/>
                <a:cs typeface="Times New Roman" pitchFamily="18" charset="0"/>
              </a:rPr>
              <a:t>2.</a:t>
            </a:r>
            <a:r>
              <a:rPr lang="ru-RU" sz="1400" dirty="0">
                <a:latin typeface="Times New Roman" pitchFamily="18" charset="0"/>
                <a:cs typeface="Times New Roman" pitchFamily="18" charset="0"/>
              </a:rPr>
              <a:t>Шла кукушка мимо леса-</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За каким-то интересом,</a:t>
            </a:r>
            <a:br>
              <a:rPr lang="ru-RU" sz="1400" dirty="0">
                <a:latin typeface="Times New Roman" pitchFamily="18" charset="0"/>
                <a:cs typeface="Times New Roman" pitchFamily="18" charset="0"/>
              </a:rPr>
            </a:br>
            <a:r>
              <a:rPr lang="ru-RU" sz="1400" dirty="0" err="1">
                <a:latin typeface="Times New Roman" pitchFamily="18" charset="0"/>
                <a:cs typeface="Times New Roman" pitchFamily="18" charset="0"/>
              </a:rPr>
              <a:t>Инти</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инти</a:t>
            </a:r>
            <a:r>
              <a:rPr lang="ru-RU" sz="1400" dirty="0">
                <a:latin typeface="Times New Roman" pitchFamily="18" charset="0"/>
                <a:cs typeface="Times New Roman" pitchFamily="18" charset="0"/>
              </a:rPr>
              <a:t>, интерес,</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Выходи на букву « С ».</a:t>
            </a:r>
          </a:p>
          <a:p>
            <a:pPr>
              <a:defRPr/>
            </a:pPr>
            <a:r>
              <a:rPr lang="ru-RU" sz="1400" b="1" dirty="0">
                <a:latin typeface="Times New Roman" pitchFamily="18" charset="0"/>
                <a:cs typeface="Times New Roman" pitchFamily="18" charset="0"/>
              </a:rPr>
              <a:t>3.</a:t>
            </a:r>
            <a:r>
              <a:rPr lang="ru-RU" sz="1400" dirty="0">
                <a:latin typeface="Times New Roman" pitchFamily="18" charset="0"/>
                <a:cs typeface="Times New Roman" pitchFamily="18" charset="0"/>
              </a:rPr>
              <a:t>За морями, за горами,</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За железными столбами.</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На пригорке теремок,</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На дверях висит замок.</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Ты за ключиком иди</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И замочек отомкни.</a:t>
            </a:r>
          </a:p>
          <a:p>
            <a:pPr>
              <a:defRPr/>
            </a:pPr>
            <a:r>
              <a:rPr lang="ru-RU" sz="1400" b="1" dirty="0">
                <a:latin typeface="Times New Roman" pitchFamily="18" charset="0"/>
                <a:cs typeface="Times New Roman" pitchFamily="18" charset="0"/>
              </a:rPr>
              <a:t>4</a:t>
            </a:r>
            <a:r>
              <a:rPr lang="ru-RU" sz="1400" dirty="0">
                <a:latin typeface="Times New Roman" pitchFamily="18" charset="0"/>
                <a:cs typeface="Times New Roman" pitchFamily="18" charset="0"/>
              </a:rPr>
              <a:t>.Раз, два, три, четыре, пять.</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Вышел зайчик погулять.</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Вдруг охотник выбегает</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Прямо в зайчика стреляет.</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Но охотник не попал,</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Серый зайчик убежал.</a:t>
            </a:r>
          </a:p>
          <a:p>
            <a:pPr>
              <a:defRPr/>
            </a:pPr>
            <a:r>
              <a:rPr lang="ru-RU" sz="1400" b="1" dirty="0" smtClean="0">
                <a:latin typeface="Times New Roman" pitchFamily="18" charset="0"/>
                <a:cs typeface="Times New Roman" pitchFamily="18" charset="0"/>
              </a:rPr>
              <a:t>5</a:t>
            </a:r>
            <a:r>
              <a:rPr lang="ru-RU" sz="1400" dirty="0" smtClean="0">
                <a:latin typeface="Times New Roman" pitchFamily="18" charset="0"/>
                <a:cs typeface="Times New Roman" pitchFamily="18" charset="0"/>
              </a:rPr>
              <a:t>.В </a:t>
            </a:r>
            <a:r>
              <a:rPr lang="ru-RU" sz="1400" dirty="0">
                <a:latin typeface="Times New Roman" pitchFamily="18" charset="0"/>
                <a:cs typeface="Times New Roman" pitchFamily="18" charset="0"/>
              </a:rPr>
              <a:t>золотые ворота</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Проходите господа.</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Первый раз - прощается,</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Второй раз – запрещается,</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Ну, а в третий раз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Не пропустим вас.</a:t>
            </a:r>
          </a:p>
        </p:txBody>
      </p:sp>
      <p:sp>
        <p:nvSpPr>
          <p:cNvPr id="4" name="Прямоугольник 5"/>
          <p:cNvSpPr>
            <a:spLocks noChangeArrowheads="1"/>
          </p:cNvSpPr>
          <p:nvPr/>
        </p:nvSpPr>
        <p:spPr bwMode="auto">
          <a:xfrm>
            <a:off x="4679950" y="1000108"/>
            <a:ext cx="4464050" cy="5293757"/>
          </a:xfrm>
          <a:prstGeom prst="rect">
            <a:avLst/>
          </a:prstGeom>
          <a:noFill/>
          <a:ln w="9525">
            <a:noFill/>
            <a:miter lim="800000"/>
            <a:headEnd/>
            <a:tailEnd/>
          </a:ln>
        </p:spPr>
        <p:txBody>
          <a:bodyPr wrap="square">
            <a:spAutoFit/>
          </a:bodyPr>
          <a:lstStyle/>
          <a:p>
            <a:r>
              <a:rPr lang="ru-RU" sz="1400" b="1" dirty="0">
                <a:latin typeface="Times New Roman" pitchFamily="18" charset="0"/>
                <a:cs typeface="Times New Roman" pitchFamily="18" charset="0"/>
              </a:rPr>
              <a:t>6.</a:t>
            </a:r>
            <a:r>
              <a:rPr lang="ru-RU" sz="1400" dirty="0">
                <a:latin typeface="Times New Roman" pitchFamily="18" charset="0"/>
                <a:cs typeface="Times New Roman" pitchFamily="18" charset="0"/>
              </a:rPr>
              <a:t>Шла кукушка мимо сети,</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А за нею малы дети.</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Кукушата просят пить,</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Выходи – тебе водить.</a:t>
            </a:r>
          </a:p>
          <a:p>
            <a:r>
              <a:rPr lang="ru-RU" sz="1400" b="1" dirty="0">
                <a:latin typeface="Times New Roman" pitchFamily="18" charset="0"/>
                <a:cs typeface="Times New Roman" pitchFamily="18" charset="0"/>
              </a:rPr>
              <a:t>7</a:t>
            </a:r>
            <a:r>
              <a:rPr lang="ru-RU" sz="1400" dirty="0">
                <a:latin typeface="Times New Roman" pitchFamily="18" charset="0"/>
                <a:cs typeface="Times New Roman" pitchFamily="18" charset="0"/>
              </a:rPr>
              <a:t>.На пенёчек цапля села,</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Пять лягушек сразу съела.</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Раз, два, три, четыре, пять,</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Выходи, тебе искать.</a:t>
            </a:r>
          </a:p>
          <a:p>
            <a:r>
              <a:rPr lang="ru-RU" sz="1400" b="1" dirty="0">
                <a:latin typeface="Times New Roman" pitchFamily="18" charset="0"/>
                <a:cs typeface="Times New Roman" pitchFamily="18" charset="0"/>
              </a:rPr>
              <a:t>8.</a:t>
            </a:r>
            <a:r>
              <a:rPr lang="ru-RU" sz="1400" dirty="0">
                <a:latin typeface="Times New Roman" pitchFamily="18" charset="0"/>
                <a:cs typeface="Times New Roman" pitchFamily="18" charset="0"/>
              </a:rPr>
              <a:t>На златом крыльце сидели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Царь,</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Царевич,</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Король,</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Королевич,</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Сапожник,</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Портной.</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Кто ты будешь такой?</a:t>
            </a:r>
          </a:p>
          <a:p>
            <a:r>
              <a:rPr lang="ru-RU" sz="1400" b="1" dirty="0">
                <a:latin typeface="Times New Roman" pitchFamily="18" charset="0"/>
                <a:cs typeface="Times New Roman" pitchFamily="18" charset="0"/>
              </a:rPr>
              <a:t>9</a:t>
            </a:r>
            <a:r>
              <a:rPr lang="ru-RU" sz="1400" dirty="0">
                <a:latin typeface="Times New Roman" pitchFamily="18" charset="0"/>
                <a:cs typeface="Times New Roman" pitchFamily="18" charset="0"/>
              </a:rPr>
              <a:t>.Шёл крокодил,</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Трубку курил.</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Трубка упала</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И написала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Шишел</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мышел</a:t>
            </a:r>
            <a:r>
              <a:rPr lang="ru-RU" sz="1400" dirty="0">
                <a:latin typeface="Times New Roman" pitchFamily="18" charset="0"/>
                <a:cs typeface="Times New Roman" pitchFamily="18" charset="0"/>
              </a:rPr>
              <a:t>,</a:t>
            </a:r>
            <a:br>
              <a:rPr lang="ru-RU" sz="1400" dirty="0">
                <a:latin typeface="Times New Roman" pitchFamily="18" charset="0"/>
                <a:cs typeface="Times New Roman" pitchFamily="18" charset="0"/>
              </a:rPr>
            </a:br>
            <a:r>
              <a:rPr lang="ru-RU" sz="1400" dirty="0" err="1">
                <a:latin typeface="Times New Roman" pitchFamily="18" charset="0"/>
                <a:cs typeface="Times New Roman" pitchFamily="18" charset="0"/>
              </a:rPr>
              <a:t>Шлёпнул,вышел</a:t>
            </a:r>
            <a:r>
              <a:rPr lang="ru-RU" sz="1400" dirty="0">
                <a:latin typeface="Times New Roman" pitchFamily="18" charset="0"/>
                <a:cs typeface="Times New Roman" pitchFamily="18" charset="0"/>
              </a:rPr>
              <a:t> ».</a:t>
            </a:r>
          </a:p>
          <a:p>
            <a:r>
              <a:rPr lang="ru-RU" sz="1500" dirty="0"/>
              <a:t/>
            </a:r>
            <a:br>
              <a:rPr lang="ru-RU" sz="1500" dirty="0"/>
            </a:br>
            <a:endParaRPr lang="ru-RU" sz="15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3"/>
          <p:cNvSpPr>
            <a:spLocks noChangeArrowheads="1"/>
          </p:cNvSpPr>
          <p:nvPr/>
        </p:nvSpPr>
        <p:spPr bwMode="auto">
          <a:xfrm>
            <a:off x="857224" y="500042"/>
            <a:ext cx="6643734" cy="5355312"/>
          </a:xfrm>
          <a:prstGeom prst="rect">
            <a:avLst/>
          </a:prstGeom>
          <a:noFill/>
          <a:ln w="9525">
            <a:noFill/>
            <a:miter lim="800000"/>
            <a:headEnd/>
            <a:tailEnd/>
          </a:ln>
        </p:spPr>
        <p:txBody>
          <a:bodyPr wrap="square">
            <a:spAutoFit/>
          </a:bodyPr>
          <a:lstStyle/>
          <a:p>
            <a:r>
              <a:rPr lang="ru-RU" dirty="0"/>
              <a:t/>
            </a:r>
            <a:br>
              <a:rPr lang="ru-RU" dirty="0"/>
            </a:br>
            <a:r>
              <a:rPr lang="ru-RU" sz="1400" dirty="0">
                <a:latin typeface="Times New Roman" pitchFamily="18" charset="0"/>
                <a:cs typeface="Times New Roman" pitchFamily="18" charset="0"/>
              </a:rPr>
              <a:t>10.Тики – </a:t>
            </a:r>
            <a:r>
              <a:rPr lang="ru-RU" sz="1400" dirty="0" err="1">
                <a:latin typeface="Times New Roman" pitchFamily="18" charset="0"/>
                <a:cs typeface="Times New Roman" pitchFamily="18" charset="0"/>
              </a:rPr>
              <a:t>таки,тики</a:t>
            </a:r>
            <a:r>
              <a:rPr lang="ru-RU" sz="1400" dirty="0">
                <a:latin typeface="Times New Roman" pitchFamily="18" charset="0"/>
                <a:cs typeface="Times New Roman" pitchFamily="18" charset="0"/>
              </a:rPr>
              <a:t> – таки,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Ходят в нашей речке раки.</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Стали раки воду пить.</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Выходи, тебе водить.</a:t>
            </a:r>
          </a:p>
          <a:p>
            <a:r>
              <a:rPr lang="ru-RU" sz="1400" dirty="0">
                <a:latin typeface="Times New Roman" pitchFamily="18" charset="0"/>
                <a:cs typeface="Times New Roman" pitchFamily="18" charset="0"/>
              </a:rPr>
              <a:t>11.Эники – </a:t>
            </a:r>
            <a:r>
              <a:rPr lang="ru-RU" sz="1400" dirty="0" err="1">
                <a:latin typeface="Times New Roman" pitchFamily="18" charset="0"/>
                <a:cs typeface="Times New Roman" pitchFamily="18" charset="0"/>
              </a:rPr>
              <a:t>беники</a:t>
            </a:r>
            <a:r>
              <a:rPr lang="ru-RU" sz="1400" dirty="0">
                <a:latin typeface="Times New Roman" pitchFamily="18" charset="0"/>
                <a:cs typeface="Times New Roman" pitchFamily="18" charset="0"/>
              </a:rPr>
              <a:t>,</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Ели вареники.</a:t>
            </a:r>
            <a:br>
              <a:rPr lang="ru-RU" sz="1400" dirty="0">
                <a:latin typeface="Times New Roman" pitchFamily="18" charset="0"/>
                <a:cs typeface="Times New Roman" pitchFamily="18" charset="0"/>
              </a:rPr>
            </a:br>
            <a:r>
              <a:rPr lang="ru-RU" sz="1400" dirty="0" err="1">
                <a:latin typeface="Times New Roman" pitchFamily="18" charset="0"/>
                <a:cs typeface="Times New Roman" pitchFamily="18" charset="0"/>
              </a:rPr>
              <a:t>Эники</a:t>
            </a:r>
            <a:r>
              <a:rPr lang="ru-RU" sz="1400" dirty="0">
                <a:latin typeface="Times New Roman" pitchFamily="18" charset="0"/>
                <a:cs typeface="Times New Roman" pitchFamily="18" charset="0"/>
              </a:rPr>
              <a:t> – </a:t>
            </a:r>
            <a:r>
              <a:rPr lang="ru-RU" sz="1400" dirty="0" err="1">
                <a:latin typeface="Times New Roman" pitchFamily="18" charset="0"/>
                <a:cs typeface="Times New Roman" pitchFamily="18" charset="0"/>
              </a:rPr>
              <a:t>беники</a:t>
            </a:r>
            <a:r>
              <a:rPr lang="ru-RU" sz="1400" dirty="0">
                <a:latin typeface="Times New Roman" pitchFamily="18" charset="0"/>
                <a:cs typeface="Times New Roman" pitchFamily="18" charset="0"/>
              </a:rPr>
              <a:t> БА!</a:t>
            </a:r>
            <a:br>
              <a:rPr lang="ru-RU" sz="1400" dirty="0">
                <a:latin typeface="Times New Roman" pitchFamily="18" charset="0"/>
                <a:cs typeface="Times New Roman" pitchFamily="18" charset="0"/>
              </a:rPr>
            </a:br>
            <a:r>
              <a:rPr lang="ru-RU" sz="1400" dirty="0" err="1">
                <a:latin typeface="Times New Roman" pitchFamily="18" charset="0"/>
                <a:cs typeface="Times New Roman" pitchFamily="18" charset="0"/>
              </a:rPr>
              <a:t>Эники</a:t>
            </a:r>
            <a:r>
              <a:rPr lang="ru-RU" sz="1400" dirty="0">
                <a:latin typeface="Times New Roman" pitchFamily="18" charset="0"/>
                <a:cs typeface="Times New Roman" pitchFamily="18" charset="0"/>
              </a:rPr>
              <a:t> – </a:t>
            </a:r>
            <a:r>
              <a:rPr lang="ru-RU" sz="1400" dirty="0" err="1">
                <a:latin typeface="Times New Roman" pitchFamily="18" charset="0"/>
                <a:cs typeface="Times New Roman" pitchFamily="18" charset="0"/>
              </a:rPr>
              <a:t>беники</a:t>
            </a:r>
            <a:r>
              <a:rPr lang="ru-RU" sz="1400" dirty="0">
                <a:latin typeface="Times New Roman" pitchFamily="18" charset="0"/>
                <a:cs typeface="Times New Roman" pitchFamily="18" charset="0"/>
              </a:rPr>
              <a:t>.</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Съели вареники.</a:t>
            </a:r>
            <a:br>
              <a:rPr lang="ru-RU" sz="1400" dirty="0">
                <a:latin typeface="Times New Roman" pitchFamily="18" charset="0"/>
                <a:cs typeface="Times New Roman" pitchFamily="18" charset="0"/>
              </a:rPr>
            </a:br>
            <a:r>
              <a:rPr lang="ru-RU" sz="1400" dirty="0" err="1">
                <a:latin typeface="Times New Roman" pitchFamily="18" charset="0"/>
                <a:cs typeface="Times New Roman" pitchFamily="18" charset="0"/>
              </a:rPr>
              <a:t>Эники</a:t>
            </a:r>
            <a:r>
              <a:rPr lang="ru-RU" sz="1400" dirty="0">
                <a:latin typeface="Times New Roman" pitchFamily="18" charset="0"/>
                <a:cs typeface="Times New Roman" pitchFamily="18" charset="0"/>
              </a:rPr>
              <a:t> – </a:t>
            </a:r>
            <a:r>
              <a:rPr lang="ru-RU" sz="1400" dirty="0" err="1">
                <a:latin typeface="Times New Roman" pitchFamily="18" charset="0"/>
                <a:cs typeface="Times New Roman" pitchFamily="18" charset="0"/>
              </a:rPr>
              <a:t>беники</a:t>
            </a:r>
            <a:r>
              <a:rPr lang="ru-RU" sz="1400" dirty="0">
                <a:latin typeface="Times New Roman" pitchFamily="18" charset="0"/>
                <a:cs typeface="Times New Roman" pitchFamily="18" charset="0"/>
              </a:rPr>
              <a:t> Ба!</a:t>
            </a:r>
          </a:p>
          <a:p>
            <a:r>
              <a:rPr lang="ru-RU" sz="1400" dirty="0">
                <a:latin typeface="Times New Roman" pitchFamily="18" charset="0"/>
                <a:cs typeface="Times New Roman" pitchFamily="18" charset="0"/>
              </a:rPr>
              <a:t>12.Бежит зайка по дороге,</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Да устали быстро ноги.</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Захотелось зайке спать.</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Выходи, тебе искать.</a:t>
            </a:r>
          </a:p>
          <a:p>
            <a:r>
              <a:rPr lang="ru-RU" sz="1400" dirty="0">
                <a:latin typeface="Times New Roman" pitchFamily="18" charset="0"/>
                <a:cs typeface="Times New Roman" pitchFamily="18" charset="0"/>
              </a:rPr>
              <a:t>13.Вышли мышки, как – то раз,</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Поглядеть который час.</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Раз, два, три, четыре,</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Мышки дёрнули за гири.</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Вдруг раздался страшный звон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Убежали мышки вон.</a:t>
            </a:r>
          </a:p>
          <a:p>
            <a:endParaRPr lang="ru-RU" sz="1400" dirty="0">
              <a:latin typeface="Times New Roman" pitchFamily="18" charset="0"/>
              <a:cs typeface="Times New Roman" pitchFamily="18" charset="0"/>
            </a:endParaRPr>
          </a:p>
          <a:p>
            <a:endParaRPr lang="ru-RU" sz="1500" dirty="0"/>
          </a:p>
          <a:p>
            <a:endParaRPr lang="ru-RU" sz="1500" dirty="0"/>
          </a:p>
        </p:txBody>
      </p:sp>
      <p:sp>
        <p:nvSpPr>
          <p:cNvPr id="3" name="Прямоугольник 4"/>
          <p:cNvSpPr>
            <a:spLocks noChangeArrowheads="1"/>
          </p:cNvSpPr>
          <p:nvPr/>
        </p:nvSpPr>
        <p:spPr bwMode="auto">
          <a:xfrm>
            <a:off x="4643438" y="1214422"/>
            <a:ext cx="3816350" cy="4647426"/>
          </a:xfrm>
          <a:prstGeom prst="rect">
            <a:avLst/>
          </a:prstGeom>
          <a:noFill/>
          <a:ln w="9525">
            <a:noFill/>
            <a:miter lim="800000"/>
            <a:headEnd/>
            <a:tailEnd/>
          </a:ln>
        </p:spPr>
        <p:txBody>
          <a:bodyPr>
            <a:spAutoFit/>
          </a:bodyPr>
          <a:lstStyle/>
          <a:p>
            <a:r>
              <a:rPr lang="ru-RU" sz="1400" dirty="0">
                <a:latin typeface="Times New Roman" pitchFamily="18" charset="0"/>
                <a:cs typeface="Times New Roman" pitchFamily="18" charset="0"/>
              </a:rPr>
              <a:t>15.Шёл баран</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По крутым горам.</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Вырвал травку,</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Положил на лавку.</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Кто её возьмёт,</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Тот и вон пойдёт.</a:t>
            </a:r>
          </a:p>
          <a:p>
            <a:r>
              <a:rPr lang="ru-RU" sz="1400" dirty="0">
                <a:latin typeface="Times New Roman" pitchFamily="18" charset="0"/>
                <a:cs typeface="Times New Roman" pitchFamily="18" charset="0"/>
              </a:rPr>
              <a:t>16.Раз, два, три, четыре, пять.</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Мы собрались поиграть.</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К нам сорока прилетела</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И тебе водить велела.</a:t>
            </a:r>
          </a:p>
          <a:p>
            <a:r>
              <a:rPr lang="ru-RU" sz="1400" dirty="0">
                <a:latin typeface="Times New Roman" pitchFamily="18" charset="0"/>
                <a:cs typeface="Times New Roman" pitchFamily="18" charset="0"/>
              </a:rPr>
              <a:t>17.Раз, два, три, четыре, пять,</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Шесть, семь, восемь, девять, десять.</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Выплывает белый месяц!</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Кто до месяца дойдёт,</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Тот и прятаться пойдёт.</a:t>
            </a:r>
          </a:p>
          <a:p>
            <a:r>
              <a:rPr lang="ru-RU" sz="1400" dirty="0">
                <a:latin typeface="Times New Roman" pitchFamily="18" charset="0"/>
                <a:cs typeface="Times New Roman" pitchFamily="18" charset="0"/>
              </a:rPr>
              <a:t>18.Плыл по морю чемодан,</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В чемодане был диван.</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А в диване спрятан слон!</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Кто не верит – выйди вон!</a:t>
            </a:r>
          </a:p>
          <a:p>
            <a:endParaRPr lang="ru-RU" sz="1500" dirty="0"/>
          </a:p>
          <a:p>
            <a:endParaRPr lang="ru-RU" sz="1500" dirty="0"/>
          </a:p>
        </p:txBody>
      </p:sp>
      <p:sp>
        <p:nvSpPr>
          <p:cNvPr id="4" name="TextBox 3"/>
          <p:cNvSpPr txBox="1"/>
          <p:nvPr/>
        </p:nvSpPr>
        <p:spPr>
          <a:xfrm>
            <a:off x="4071934" y="428604"/>
            <a:ext cx="3816424" cy="769441"/>
          </a:xfrm>
          <a:prstGeom prst="rect">
            <a:avLst/>
          </a:prstGeom>
          <a:noFill/>
        </p:spPr>
        <p:txBody>
          <a:bodyPr>
            <a:spAutoFit/>
          </a:bodyPr>
          <a:lstStyle/>
          <a:p>
            <a:pPr>
              <a:defRPr/>
            </a:pPr>
            <a:r>
              <a:rPr lang="ru-RU" sz="4400" b="1" dirty="0">
                <a:ln w="12700">
                  <a:solidFill>
                    <a:schemeClr val="tx2">
                      <a:lumMod val="20000"/>
                      <a:lumOff val="80000"/>
                    </a:schemeClr>
                  </a:solidFill>
                  <a:prstDash val="solid"/>
                </a:ln>
                <a:solidFill>
                  <a:srgbClr val="2F0272"/>
                </a:solidFill>
                <a:effectLst>
                  <a:outerShdw blurRad="41275" dist="20320" dir="1800000" algn="tl" rotWithShape="0">
                    <a:srgbClr val="000000">
                      <a:alpha val="40000"/>
                    </a:srgbClr>
                  </a:outerShdw>
                </a:effectLst>
              </a:rPr>
              <a:t>Считалки</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b="1" dirty="0" smtClean="0">
                <a:solidFill>
                  <a:srgbClr val="C00000"/>
                </a:solidFill>
                <a:latin typeface="Batang" pitchFamily="18" charset="-127"/>
                <a:ea typeface="Batang" pitchFamily="18" charset="-127"/>
              </a:rPr>
              <a:t>Игры похожие на игры животных</a:t>
            </a:r>
            <a:endParaRPr lang="ru-RU" sz="3600" b="1" dirty="0">
              <a:solidFill>
                <a:srgbClr val="C00000"/>
              </a:solidFill>
              <a:latin typeface="Batang" pitchFamily="18" charset="-127"/>
              <a:ea typeface="Batang" pitchFamily="18" charset="-127"/>
            </a:endParaRPr>
          </a:p>
        </p:txBody>
      </p:sp>
      <p:pic>
        <p:nvPicPr>
          <p:cNvPr id="6148" name="Picture 4" descr="http://igrushka.kz/news/home/igrushka/public_html/wp-content/uploads/2011/11/1p1.jpg"/>
          <p:cNvPicPr>
            <a:picLocks noChangeAspect="1" noChangeArrowheads="1"/>
          </p:cNvPicPr>
          <p:nvPr/>
        </p:nvPicPr>
        <p:blipFill>
          <a:blip r:embed="rId2" cstate="print"/>
          <a:srcRect/>
          <a:stretch>
            <a:fillRect/>
          </a:stretch>
        </p:blipFill>
        <p:spPr bwMode="auto">
          <a:xfrm>
            <a:off x="428596" y="1285860"/>
            <a:ext cx="4294956" cy="2592287"/>
          </a:xfrm>
          <a:prstGeom prst="rect">
            <a:avLst/>
          </a:prstGeom>
          <a:noFill/>
        </p:spPr>
      </p:pic>
      <p:pic>
        <p:nvPicPr>
          <p:cNvPr id="6150" name="Picture 6" descr="http://img-fotki.yandex.ru/get/5114/19411616.203/0_9b6b6_83eac93a_orig.jpg"/>
          <p:cNvPicPr>
            <a:picLocks noChangeAspect="1" noChangeArrowheads="1"/>
          </p:cNvPicPr>
          <p:nvPr/>
        </p:nvPicPr>
        <p:blipFill>
          <a:blip r:embed="rId3" cstate="print"/>
          <a:srcRect/>
          <a:stretch>
            <a:fillRect/>
          </a:stretch>
        </p:blipFill>
        <p:spPr bwMode="auto">
          <a:xfrm>
            <a:off x="3995936" y="3789040"/>
            <a:ext cx="4451269" cy="2564904"/>
          </a:xfrm>
          <a:prstGeom prst="rect">
            <a:avLst/>
          </a:prstGeom>
          <a:noFill/>
        </p:spPr>
      </p:pic>
      <p:sp>
        <p:nvSpPr>
          <p:cNvPr id="7" name="Прямоугольник 6"/>
          <p:cNvSpPr/>
          <p:nvPr/>
        </p:nvSpPr>
        <p:spPr>
          <a:xfrm>
            <a:off x="5004048" y="1700808"/>
            <a:ext cx="3744416" cy="523220"/>
          </a:xfrm>
          <a:prstGeom prst="rect">
            <a:avLst/>
          </a:prstGeom>
        </p:spPr>
        <p:txBody>
          <a:bodyPr wrap="square">
            <a:spAutoFit/>
          </a:bodyPr>
          <a:lstStyle/>
          <a:p>
            <a:r>
              <a:rPr lang="ru-RU" sz="2800" b="1" dirty="0" smtClean="0">
                <a:solidFill>
                  <a:srgbClr val="FF0000"/>
                </a:solidFill>
                <a:latin typeface="Batang" pitchFamily="18" charset="-127"/>
                <a:ea typeface="Batang" pitchFamily="18" charset="-127"/>
              </a:rPr>
              <a:t>«Салки» </a:t>
            </a:r>
            <a:endParaRPr lang="ru-RU" sz="2800" b="1" dirty="0">
              <a:solidFill>
                <a:srgbClr val="FF0000"/>
              </a:solidFill>
              <a:latin typeface="Batang" pitchFamily="18" charset="-127"/>
              <a:ea typeface="Batang" pitchFamily="18" charset="-127"/>
            </a:endParaRPr>
          </a:p>
        </p:txBody>
      </p:sp>
      <p:sp>
        <p:nvSpPr>
          <p:cNvPr id="6" name="TextBox 5"/>
          <p:cNvSpPr txBox="1"/>
          <p:nvPr/>
        </p:nvSpPr>
        <p:spPr>
          <a:xfrm>
            <a:off x="755576" y="5085184"/>
            <a:ext cx="3168352" cy="800219"/>
          </a:xfrm>
          <a:prstGeom prst="rect">
            <a:avLst/>
          </a:prstGeom>
          <a:noFill/>
        </p:spPr>
        <p:txBody>
          <a:bodyPr wrap="square" rtlCol="0">
            <a:spAutoFit/>
          </a:bodyPr>
          <a:lstStyle/>
          <a:p>
            <a:r>
              <a:rPr lang="ru-RU" sz="2800" b="1" dirty="0" smtClean="0">
                <a:solidFill>
                  <a:srgbClr val="FF0000"/>
                </a:solidFill>
                <a:latin typeface="Batang" pitchFamily="18" charset="-127"/>
                <a:ea typeface="Batang" pitchFamily="18" charset="-127"/>
              </a:rPr>
              <a:t>«Догонялки»</a:t>
            </a:r>
          </a:p>
          <a:p>
            <a:endParaRPr lang="ru-RU"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smtClean="0">
                <a:solidFill>
                  <a:srgbClr val="C00000"/>
                </a:solidFill>
                <a:latin typeface="Batang" pitchFamily="18" charset="-127"/>
                <a:ea typeface="Batang" pitchFamily="18" charset="-127"/>
              </a:rPr>
              <a:t>Игры показывающие человеческие отношения</a:t>
            </a:r>
            <a:endParaRPr lang="ru-RU" sz="2400" b="1" dirty="0">
              <a:solidFill>
                <a:srgbClr val="C00000"/>
              </a:solidFill>
              <a:latin typeface="Batang" pitchFamily="18" charset="-127"/>
              <a:ea typeface="Batang" pitchFamily="18" charset="-127"/>
            </a:endParaRPr>
          </a:p>
        </p:txBody>
      </p:sp>
      <p:pic>
        <p:nvPicPr>
          <p:cNvPr id="26626" name="Picture 2" descr="https://lh5.googleusercontent.com/-9HJ9isV0Trs/T8CmB4qJ8CI/AAAAAAAALPA/nT1M3qbjahM/s400/image102.jpg"/>
          <p:cNvPicPr>
            <a:picLocks noChangeAspect="1" noChangeArrowheads="1"/>
          </p:cNvPicPr>
          <p:nvPr/>
        </p:nvPicPr>
        <p:blipFill>
          <a:blip r:embed="rId2" cstate="print"/>
          <a:srcRect/>
          <a:stretch>
            <a:fillRect/>
          </a:stretch>
        </p:blipFill>
        <p:spPr bwMode="auto">
          <a:xfrm>
            <a:off x="683568" y="1196752"/>
            <a:ext cx="4104456" cy="25202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6628" name="Picture 4" descr="http://img-fotki.yandex.ru/get/5114/19411616.203/0_9b6c4_cee59efc_orig.jpg"/>
          <p:cNvPicPr>
            <a:picLocks noChangeAspect="1" noChangeArrowheads="1"/>
          </p:cNvPicPr>
          <p:nvPr/>
        </p:nvPicPr>
        <p:blipFill>
          <a:blip r:embed="rId3" cstate="print"/>
          <a:srcRect/>
          <a:stretch>
            <a:fillRect/>
          </a:stretch>
        </p:blipFill>
        <p:spPr bwMode="auto">
          <a:xfrm>
            <a:off x="3779912" y="3645024"/>
            <a:ext cx="4788024" cy="2713111"/>
          </a:xfrm>
          <a:prstGeom prst="rect">
            <a:avLst/>
          </a:prstGeom>
          <a:ln>
            <a:noFill/>
          </a:ln>
          <a:effectLst>
            <a:softEdge rad="112500"/>
          </a:effectLst>
        </p:spPr>
      </p:pic>
      <p:sp>
        <p:nvSpPr>
          <p:cNvPr id="5" name="TextBox 4"/>
          <p:cNvSpPr txBox="1"/>
          <p:nvPr/>
        </p:nvSpPr>
        <p:spPr>
          <a:xfrm>
            <a:off x="4788024" y="1988840"/>
            <a:ext cx="3672408" cy="461665"/>
          </a:xfrm>
          <a:prstGeom prst="rect">
            <a:avLst/>
          </a:prstGeom>
          <a:noFill/>
        </p:spPr>
        <p:txBody>
          <a:bodyPr wrap="square" rtlCol="0">
            <a:spAutoFit/>
          </a:bodyPr>
          <a:lstStyle/>
          <a:p>
            <a:r>
              <a:rPr lang="ru-RU" sz="2400" b="1" dirty="0" smtClean="0">
                <a:solidFill>
                  <a:srgbClr val="FF0000"/>
                </a:solidFill>
                <a:latin typeface="Batang" pitchFamily="18" charset="-127"/>
                <a:ea typeface="Batang" pitchFamily="18" charset="-127"/>
              </a:rPr>
              <a:t>«Казаки-разбойники»</a:t>
            </a:r>
            <a:endParaRPr lang="ru-RU" sz="2400" b="1" dirty="0">
              <a:solidFill>
                <a:srgbClr val="FF0000"/>
              </a:solidFill>
              <a:latin typeface="Batang" pitchFamily="18" charset="-127"/>
              <a:ea typeface="Batang" pitchFamily="18" charset="-127"/>
            </a:endParaRPr>
          </a:p>
        </p:txBody>
      </p:sp>
      <p:sp>
        <p:nvSpPr>
          <p:cNvPr id="6" name="TextBox 5"/>
          <p:cNvSpPr txBox="1"/>
          <p:nvPr/>
        </p:nvSpPr>
        <p:spPr>
          <a:xfrm>
            <a:off x="1403648" y="5013176"/>
            <a:ext cx="2232248" cy="461665"/>
          </a:xfrm>
          <a:prstGeom prst="rect">
            <a:avLst/>
          </a:prstGeom>
          <a:noFill/>
        </p:spPr>
        <p:txBody>
          <a:bodyPr wrap="square" rtlCol="0">
            <a:spAutoFit/>
          </a:bodyPr>
          <a:lstStyle/>
          <a:p>
            <a:r>
              <a:rPr lang="ru-RU" sz="2400" b="1" dirty="0" smtClean="0">
                <a:solidFill>
                  <a:srgbClr val="FF0000"/>
                </a:solidFill>
                <a:latin typeface="Batang" pitchFamily="18" charset="-127"/>
                <a:ea typeface="Batang" pitchFamily="18" charset="-127"/>
              </a:rPr>
              <a:t>«Удочка»</a:t>
            </a:r>
            <a:endParaRPr lang="ru-RU" sz="2400" b="1" dirty="0">
              <a:solidFill>
                <a:srgbClr val="FF0000"/>
              </a:solidFill>
              <a:latin typeface="Batang" pitchFamily="18" charset="-127"/>
              <a:ea typeface="Batang" pitchFamily="18" charset="-127"/>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285728"/>
            <a:ext cx="8229600" cy="1700808"/>
          </a:xfrm>
        </p:spPr>
        <p:txBody>
          <a:bodyPr>
            <a:noAutofit/>
          </a:bodyPr>
          <a:lstStyle/>
          <a:p>
            <a:r>
              <a:rPr lang="ru-RU" sz="2400" b="1" dirty="0" smtClean="0">
                <a:solidFill>
                  <a:srgbClr val="C00000"/>
                </a:solidFill>
                <a:latin typeface="Batang" pitchFamily="18" charset="-127"/>
                <a:ea typeface="Batang" pitchFamily="18" charset="-127"/>
              </a:rPr>
              <a:t>Правила игр </a:t>
            </a:r>
            <a:r>
              <a:rPr lang="ru-RU" sz="2400" b="1" dirty="0">
                <a:solidFill>
                  <a:srgbClr val="C00000"/>
                </a:solidFill>
                <a:latin typeface="Batang" pitchFamily="18" charset="-127"/>
                <a:ea typeface="Batang" pitchFamily="18" charset="-127"/>
              </a:rPr>
              <a:t>складывались и проверялись многими десятилетиями, даже веками, в </a:t>
            </a:r>
            <a:r>
              <a:rPr lang="ru-RU" sz="2400" b="1" dirty="0" smtClean="0">
                <a:solidFill>
                  <a:srgbClr val="C00000"/>
                </a:solidFill>
                <a:latin typeface="Batang" pitchFamily="18" charset="-127"/>
                <a:ea typeface="Batang" pitchFamily="18" charset="-127"/>
              </a:rPr>
              <a:t>их создании </a:t>
            </a:r>
            <a:r>
              <a:rPr lang="ru-RU" sz="2400" b="1" dirty="0">
                <a:solidFill>
                  <a:srgbClr val="C00000"/>
                </a:solidFill>
                <a:latin typeface="Batang" pitchFamily="18" charset="-127"/>
                <a:ea typeface="Batang" pitchFamily="18" charset="-127"/>
              </a:rPr>
              <a:t>принимали участие многие поколения ребят. </a:t>
            </a:r>
            <a:r>
              <a:rPr lang="ru-RU" sz="2400" b="1" dirty="0" smtClean="0">
                <a:solidFill>
                  <a:srgbClr val="C00000"/>
                </a:solidFill>
                <a:latin typeface="Batang" pitchFamily="18" charset="-127"/>
                <a:ea typeface="Batang" pitchFamily="18" charset="-127"/>
              </a:rPr>
              <a:t/>
            </a:r>
            <a:br>
              <a:rPr lang="ru-RU" sz="2400" b="1" dirty="0" smtClean="0">
                <a:solidFill>
                  <a:srgbClr val="C00000"/>
                </a:solidFill>
                <a:latin typeface="Batang" pitchFamily="18" charset="-127"/>
                <a:ea typeface="Batang" pitchFamily="18" charset="-127"/>
              </a:rPr>
            </a:br>
            <a:r>
              <a:rPr lang="ru-RU" sz="2400" b="1" u="sng" dirty="0" smtClean="0">
                <a:solidFill>
                  <a:srgbClr val="FF0000"/>
                </a:solidFill>
                <a:latin typeface="Batang" pitchFamily="18" charset="-127"/>
                <a:ea typeface="Batang" pitchFamily="18" charset="-127"/>
              </a:rPr>
              <a:t>И </a:t>
            </a:r>
            <a:r>
              <a:rPr lang="ru-RU" sz="2400" b="1" u="sng" dirty="0">
                <a:solidFill>
                  <a:srgbClr val="FF0000"/>
                </a:solidFill>
                <a:latin typeface="Batang" pitchFamily="18" charset="-127"/>
                <a:ea typeface="Batang" pitchFamily="18" charset="-127"/>
              </a:rPr>
              <a:t>это очень мудрые правила</a:t>
            </a:r>
          </a:p>
        </p:txBody>
      </p:sp>
      <p:pic>
        <p:nvPicPr>
          <p:cNvPr id="25601" name="Picture 1" descr="C:\Users\1\Desktop\0_9b6b8_5536f3_orig.jpg"/>
          <p:cNvPicPr>
            <a:picLocks noGrp="1" noChangeAspect="1" noChangeArrowheads="1"/>
          </p:cNvPicPr>
          <p:nvPr>
            <p:ph idx="1"/>
          </p:nvPr>
        </p:nvPicPr>
        <p:blipFill>
          <a:blip r:embed="rId2" cstate="print"/>
          <a:srcRect/>
          <a:stretch>
            <a:fillRect/>
          </a:stretch>
        </p:blipFill>
        <p:spPr bwMode="auto">
          <a:xfrm>
            <a:off x="1071538" y="2214554"/>
            <a:ext cx="3658093" cy="20150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5603" name="Picture 3" descr="http://img-fotki.yandex.ru/get/6209/19411616.204/0_9b6d0_dad0ec81_orig.jpg"/>
          <p:cNvPicPr>
            <a:picLocks noChangeAspect="1" noChangeArrowheads="1"/>
          </p:cNvPicPr>
          <p:nvPr/>
        </p:nvPicPr>
        <p:blipFill>
          <a:blip r:embed="rId3" cstate="print"/>
          <a:srcRect/>
          <a:stretch>
            <a:fillRect/>
          </a:stretch>
        </p:blipFill>
        <p:spPr bwMode="auto">
          <a:xfrm>
            <a:off x="3995936" y="4221087"/>
            <a:ext cx="4537256" cy="2348879"/>
          </a:xfrm>
          <a:prstGeom prst="rect">
            <a:avLst/>
          </a:prstGeom>
          <a:ln>
            <a:noFill/>
          </a:ln>
          <a:effectLst>
            <a:softEdge rad="112500"/>
          </a:effectLst>
        </p:spPr>
      </p:pic>
      <p:sp>
        <p:nvSpPr>
          <p:cNvPr id="6" name="TextBox 5"/>
          <p:cNvSpPr txBox="1"/>
          <p:nvPr/>
        </p:nvSpPr>
        <p:spPr>
          <a:xfrm>
            <a:off x="5220072" y="2492896"/>
            <a:ext cx="3096344" cy="461665"/>
          </a:xfrm>
          <a:prstGeom prst="rect">
            <a:avLst/>
          </a:prstGeom>
          <a:noFill/>
        </p:spPr>
        <p:txBody>
          <a:bodyPr wrap="square" rtlCol="0">
            <a:spAutoFit/>
          </a:bodyPr>
          <a:lstStyle/>
          <a:p>
            <a:r>
              <a:rPr lang="ru-RU" sz="2400" b="1" dirty="0" smtClean="0">
                <a:solidFill>
                  <a:srgbClr val="FF0000"/>
                </a:solidFill>
                <a:latin typeface="Batang" pitchFamily="18" charset="-127"/>
                <a:ea typeface="Batang" pitchFamily="18" charset="-127"/>
              </a:rPr>
              <a:t>«Жмурки»</a:t>
            </a:r>
            <a:endParaRPr lang="ru-RU" sz="2400" b="1" dirty="0">
              <a:solidFill>
                <a:srgbClr val="FF0000"/>
              </a:solidFill>
              <a:latin typeface="Batang" pitchFamily="18" charset="-127"/>
              <a:ea typeface="Batang" pitchFamily="18" charset="-127"/>
            </a:endParaRPr>
          </a:p>
        </p:txBody>
      </p:sp>
      <p:sp>
        <p:nvSpPr>
          <p:cNvPr id="7" name="TextBox 6"/>
          <p:cNvSpPr txBox="1"/>
          <p:nvPr/>
        </p:nvSpPr>
        <p:spPr>
          <a:xfrm>
            <a:off x="971600" y="5373216"/>
            <a:ext cx="2808312" cy="461665"/>
          </a:xfrm>
          <a:prstGeom prst="rect">
            <a:avLst/>
          </a:prstGeom>
          <a:noFill/>
        </p:spPr>
        <p:txBody>
          <a:bodyPr wrap="square" rtlCol="0">
            <a:spAutoFit/>
          </a:bodyPr>
          <a:lstStyle/>
          <a:p>
            <a:r>
              <a:rPr lang="ru-RU" sz="2400" b="1" dirty="0" smtClean="0">
                <a:solidFill>
                  <a:srgbClr val="FF0000"/>
                </a:solidFill>
                <a:latin typeface="Batang" pitchFamily="18" charset="-127"/>
                <a:ea typeface="Batang" pitchFamily="18" charset="-127"/>
              </a:rPr>
              <a:t>«Чехарда»</a:t>
            </a:r>
            <a:endParaRPr lang="ru-RU" sz="2400" b="1" dirty="0">
              <a:solidFill>
                <a:srgbClr val="FF0000"/>
              </a:solidFill>
              <a:latin typeface="Batang" pitchFamily="18" charset="-127"/>
              <a:ea typeface="Batang" pitchFamily="18" charset="-127"/>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txBox="1">
            <a:spLocks/>
          </p:cNvSpPr>
          <p:nvPr/>
        </p:nvSpPr>
        <p:spPr>
          <a:xfrm>
            <a:off x="0" y="0"/>
            <a:ext cx="9144000" cy="6858000"/>
          </a:xfrm>
          <a:prstGeom prst="rect">
            <a:avLst/>
          </a:prstGeom>
          <a:blipFill>
            <a:blip r:embed="rId2" cstate="print"/>
            <a:stretch>
              <a:fillRect/>
            </a:stretch>
          </a:blip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4800" b="1" i="0" u="none" strike="noStrike" kern="1200" cap="none" spc="0" normalizeH="0" baseline="0" noProof="0" dirty="0">
              <a:ln>
                <a:noFill/>
              </a:ln>
              <a:solidFill>
                <a:srgbClr val="C00000"/>
              </a:solidFill>
              <a:effectLst/>
              <a:uLnTx/>
              <a:uFillTx/>
              <a:latin typeface="Batang" pitchFamily="18" charset="-127"/>
              <a:ea typeface="Batang" pitchFamily="18" charset="-127"/>
              <a:cs typeface="+mj-cs"/>
            </a:endParaRPr>
          </a:p>
        </p:txBody>
      </p:sp>
      <p:sp>
        <p:nvSpPr>
          <p:cNvPr id="4" name="Прямоугольник 3"/>
          <p:cNvSpPr/>
          <p:nvPr/>
        </p:nvSpPr>
        <p:spPr>
          <a:xfrm>
            <a:off x="1142976" y="1857364"/>
            <a:ext cx="7215238" cy="3046988"/>
          </a:xfrm>
          <a:prstGeom prst="rect">
            <a:avLst/>
          </a:prstGeom>
        </p:spPr>
        <p:txBody>
          <a:bodyPr wrap="square">
            <a:spAutoFit/>
          </a:bodyPr>
          <a:lstStyle/>
          <a:p>
            <a:pPr algn="ctr">
              <a:buNone/>
            </a:pPr>
            <a:r>
              <a:rPr lang="ru-RU" sz="4800" b="1" dirty="0" smtClean="0">
                <a:solidFill>
                  <a:srgbClr val="FF0000"/>
                </a:solidFill>
                <a:latin typeface="Comic Sans MS" pitchFamily="66" charset="0"/>
              </a:rPr>
              <a:t>Игра – </a:t>
            </a:r>
          </a:p>
          <a:p>
            <a:pPr algn="ctr">
              <a:buNone/>
            </a:pPr>
            <a:r>
              <a:rPr lang="ru-RU" sz="4800" b="1" dirty="0" smtClean="0">
                <a:solidFill>
                  <a:srgbClr val="FF0000"/>
                </a:solidFill>
                <a:latin typeface="Comic Sans MS" pitchFamily="66" charset="0"/>
              </a:rPr>
              <a:t>величайшее чудо из чудес, изобретенных</a:t>
            </a:r>
            <a:br>
              <a:rPr lang="ru-RU" sz="4800" b="1" dirty="0" smtClean="0">
                <a:solidFill>
                  <a:srgbClr val="FF0000"/>
                </a:solidFill>
                <a:latin typeface="Comic Sans MS" pitchFamily="66" charset="0"/>
              </a:rPr>
            </a:br>
            <a:r>
              <a:rPr lang="ru-RU" sz="4800" b="1" dirty="0" smtClean="0">
                <a:solidFill>
                  <a:srgbClr val="FF0000"/>
                </a:solidFill>
                <a:latin typeface="Comic Sans MS" pitchFamily="66" charset="0"/>
              </a:rPr>
              <a:t>человеком.</a:t>
            </a: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615</TotalTime>
  <Words>3584</Words>
  <Application>Microsoft Office PowerPoint</Application>
  <PresentationFormat>Экран (4:3)</PresentationFormat>
  <Paragraphs>239</Paragraphs>
  <Slides>32</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32</vt:i4>
      </vt:variant>
    </vt:vector>
  </HeadingPairs>
  <TitlesOfParts>
    <vt:vector size="33"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Игры похожие на игры животных</vt:lpstr>
      <vt:lpstr>Игры показывающие человеческие отношения</vt:lpstr>
      <vt:lpstr>Правила игр складывались и проверялись многими десятилетиями, даже веками, в их создании принимали участие многие поколения ребят.  И это очень мудрые правила</vt:lpstr>
      <vt:lpstr>Слайд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1</dc:creator>
  <cp:lastModifiedBy>Пользователь</cp:lastModifiedBy>
  <cp:revision>97</cp:revision>
  <dcterms:created xsi:type="dcterms:W3CDTF">2016-03-29T16:40:15Z</dcterms:created>
  <dcterms:modified xsi:type="dcterms:W3CDTF">2017-12-18T13:11:34Z</dcterms:modified>
</cp:coreProperties>
</file>