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70D71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0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37920-0F28-4BEE-BBC2-D0E614B6A2F4}" type="datetimeFigureOut">
              <a:rPr lang="ru-RU" smtClean="0"/>
              <a:t>01.11.2016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905794-F2CB-4DE6-8CEB-FA05E19A3F1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37920-0F28-4BEE-BBC2-D0E614B6A2F4}" type="datetimeFigureOut">
              <a:rPr lang="ru-RU" smtClean="0"/>
              <a:t>01.11.2016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905794-F2CB-4DE6-8CEB-FA05E19A3F1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37920-0F28-4BEE-BBC2-D0E614B6A2F4}" type="datetimeFigureOut">
              <a:rPr lang="ru-RU" smtClean="0"/>
              <a:t>01.11.2016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905794-F2CB-4DE6-8CEB-FA05E19A3F1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37920-0F28-4BEE-BBC2-D0E614B6A2F4}" type="datetimeFigureOut">
              <a:rPr lang="ru-RU" smtClean="0"/>
              <a:t>01.11.2016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905794-F2CB-4DE6-8CEB-FA05E19A3F1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37920-0F28-4BEE-BBC2-D0E614B6A2F4}" type="datetimeFigureOut">
              <a:rPr lang="ru-RU" smtClean="0"/>
              <a:t>01.11.2016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905794-F2CB-4DE6-8CEB-FA05E19A3F1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37920-0F28-4BEE-BBC2-D0E614B6A2F4}" type="datetimeFigureOut">
              <a:rPr lang="ru-RU" smtClean="0"/>
              <a:t>01.11.2016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905794-F2CB-4DE6-8CEB-FA05E19A3F1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37920-0F28-4BEE-BBC2-D0E614B6A2F4}" type="datetimeFigureOut">
              <a:rPr lang="ru-RU" smtClean="0"/>
              <a:t>01.11.2016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905794-F2CB-4DE6-8CEB-FA05E19A3F1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37920-0F28-4BEE-BBC2-D0E614B6A2F4}" type="datetimeFigureOut">
              <a:rPr lang="ru-RU" smtClean="0"/>
              <a:t>01.11.2016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905794-F2CB-4DE6-8CEB-FA05E19A3F1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37920-0F28-4BEE-BBC2-D0E614B6A2F4}" type="datetimeFigureOut">
              <a:rPr lang="ru-RU" smtClean="0"/>
              <a:t>01.11.2016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905794-F2CB-4DE6-8CEB-FA05E19A3F1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37920-0F28-4BEE-BBC2-D0E614B6A2F4}" type="datetimeFigureOut">
              <a:rPr lang="ru-RU" smtClean="0"/>
              <a:t>01.11.2016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905794-F2CB-4DE6-8CEB-FA05E19A3F1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37920-0F28-4BEE-BBC2-D0E614B6A2F4}" type="datetimeFigureOut">
              <a:rPr lang="ru-RU" smtClean="0"/>
              <a:t>01.11.2016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905794-F2CB-4DE6-8CEB-FA05E19A3F1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tint val="66000"/>
                <a:satMod val="160000"/>
                <a:alpha val="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36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837920-0F28-4BEE-BBC2-D0E614B6A2F4}" type="datetimeFigureOut">
              <a:rPr lang="ru-RU" smtClean="0"/>
              <a:t>01.11.2016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905794-F2CB-4DE6-8CEB-FA05E19A3F13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" Target="slide5.xml"/><Relationship Id="rId13" Type="http://schemas.openxmlformats.org/officeDocument/2006/relationships/slide" Target="slide10.xml"/><Relationship Id="rId3" Type="http://schemas.openxmlformats.org/officeDocument/2006/relationships/hyperlink" Target="http://konkurs.ciur.ru/?p=5444" TargetMode="External"/><Relationship Id="rId7" Type="http://schemas.openxmlformats.org/officeDocument/2006/relationships/slide" Target="slide4.xml"/><Relationship Id="rId12" Type="http://schemas.openxmlformats.org/officeDocument/2006/relationships/slide" Target="slide9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" Target="slide3.xml"/><Relationship Id="rId11" Type="http://schemas.openxmlformats.org/officeDocument/2006/relationships/slide" Target="slide8.xml"/><Relationship Id="rId5" Type="http://schemas.openxmlformats.org/officeDocument/2006/relationships/hyperlink" Target="http://konkurs.ciur.ru/?p=5464" TargetMode="External"/><Relationship Id="rId10" Type="http://schemas.openxmlformats.org/officeDocument/2006/relationships/slide" Target="slide7.xml"/><Relationship Id="rId4" Type="http://schemas.openxmlformats.org/officeDocument/2006/relationships/slide" Target="slide2.xml"/><Relationship Id="rId9" Type="http://schemas.openxmlformats.org/officeDocument/2006/relationships/slide" Target="slide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" Target="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" Target="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" Target="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" Target="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" Target="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" Target="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" Target="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" Target="slide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" Target="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Documents and Settings\Admin\Рабочий стол\konkursy_2017_1_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5220072" cy="3502943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179512" y="3645024"/>
            <a:ext cx="5328592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b="1" dirty="0"/>
              <a:t>Конкурсы для педагогов (2016-17 учебный год</a:t>
            </a:r>
            <a:r>
              <a:rPr lang="ru-RU" b="1" dirty="0" smtClean="0"/>
              <a:t>)</a:t>
            </a:r>
            <a:r>
              <a:rPr lang="en-US" b="1" dirty="0" smtClean="0"/>
              <a:t>       </a:t>
            </a:r>
            <a:r>
              <a:rPr lang="ru-RU" dirty="0" smtClean="0"/>
              <a:t>с </a:t>
            </a:r>
            <a:r>
              <a:rPr lang="ru-RU" dirty="0"/>
              <a:t>15 сентября 2016 г. по 8 апреля 2017 г.</a:t>
            </a:r>
            <a:r>
              <a:rPr lang="ru-RU" dirty="0">
                <a:hlinkClick r:id="rId3" tooltip="Ежегодный конкурс &quot;Планета открытий - 2017&quot;"/>
              </a:rPr>
              <a:t/>
            </a:r>
            <a:br>
              <a:rPr lang="ru-RU" dirty="0">
                <a:hlinkClick r:id="rId3" tooltip="Ежегодный конкурс &quot;Планета открытий - 2017&quot;"/>
              </a:rPr>
            </a:br>
            <a:r>
              <a:rPr lang="ru-RU" dirty="0" smtClean="0">
                <a:hlinkClick r:id="rId4" action="ppaction://hlinksldjump" tooltip="Ежегодный конкурс &quot;Планета открытий - 2017&quot;"/>
              </a:rPr>
              <a:t> «</a:t>
            </a:r>
            <a:r>
              <a:rPr lang="ru-RU" dirty="0">
                <a:hlinkClick r:id="rId4" action="ppaction://hlinksldjump" tooltip="Ежегодный конкурс &quot;Планета открытий - 2017&quot;"/>
              </a:rPr>
              <a:t>Планета открытий — </a:t>
            </a:r>
            <a:r>
              <a:rPr lang="ru-RU" dirty="0" smtClean="0">
                <a:hlinkClick r:id="rId4" action="ppaction://hlinksldjump" tooltip="Ежегодный конкурс &quot;Планета открытий - 2017&quot;"/>
              </a:rPr>
              <a:t>2017»</a:t>
            </a:r>
            <a:r>
              <a:rPr lang="ru-RU" dirty="0">
                <a:hlinkClick r:id="rId5"/>
              </a:rPr>
              <a:t/>
            </a:r>
            <a:br>
              <a:rPr lang="ru-RU" dirty="0">
                <a:hlinkClick r:id="rId5"/>
              </a:rPr>
            </a:br>
            <a:r>
              <a:rPr lang="ru-RU" dirty="0" smtClean="0">
                <a:hlinkClick r:id="rId6" action="ppaction://hlinksldjump"/>
              </a:rPr>
              <a:t>«</a:t>
            </a:r>
            <a:r>
              <a:rPr lang="ru-RU" dirty="0">
                <a:hlinkClick r:id="rId6" action="ppaction://hlinksldjump"/>
              </a:rPr>
              <a:t>Новый учебник — новый урок</a:t>
            </a:r>
            <a:r>
              <a:rPr lang="ru-RU" dirty="0" smtClean="0">
                <a:hlinkClick r:id="rId6" action="ppaction://hlinksldjump"/>
              </a:rPr>
              <a:t>»</a:t>
            </a:r>
            <a:endParaRPr lang="en-US" dirty="0" smtClean="0"/>
          </a:p>
          <a:p>
            <a:pPr fontAlgn="base"/>
            <a:r>
              <a:rPr lang="ru-RU" dirty="0" smtClean="0">
                <a:hlinkClick r:id="rId7" action="ppaction://hlinksldjump" tooltip="Конкурс библиотечной рекламы &quot;Есть идея!&quot;"/>
              </a:rPr>
              <a:t>«</a:t>
            </a:r>
            <a:r>
              <a:rPr lang="ru-RU" dirty="0">
                <a:hlinkClick r:id="rId7" action="ppaction://hlinksldjump" tooltip="Конкурс библиотечной рекламы &quot;Есть идея!&quot;"/>
              </a:rPr>
              <a:t>Есть идея</a:t>
            </a:r>
            <a:r>
              <a:rPr lang="ru-RU" dirty="0" smtClean="0">
                <a:hlinkClick r:id="rId7" action="ppaction://hlinksldjump" tooltip="Конкурс библиотечной рекламы &quot;Есть идея!&quot;"/>
              </a:rPr>
              <a:t>!» </a:t>
            </a:r>
            <a:endParaRPr lang="en-US" dirty="0" smtClean="0"/>
          </a:p>
          <a:p>
            <a:pPr fontAlgn="base"/>
            <a:r>
              <a:rPr lang="ru-RU" dirty="0" smtClean="0">
                <a:hlinkClick r:id="rId8" action="ppaction://hlinksldjump" tooltip="Видео-конкурс &quot;Свет! Камера! Мотор!&quot;"/>
              </a:rPr>
              <a:t>«</a:t>
            </a:r>
            <a:r>
              <a:rPr lang="ru-RU" dirty="0">
                <a:hlinkClick r:id="rId8" action="ppaction://hlinksldjump" tooltip="Видео-конкурс &quot;Свет! Камера! Мотор!&quot;"/>
              </a:rPr>
              <a:t>Свет! Камера! Мотор</a:t>
            </a:r>
            <a:r>
              <a:rPr lang="ru-RU" dirty="0" smtClean="0">
                <a:hlinkClick r:id="rId8" action="ppaction://hlinksldjump" tooltip="Видео-конкурс &quot;Свет! Камера! Мотор!&quot;"/>
              </a:rPr>
              <a:t>!»</a:t>
            </a:r>
            <a:endParaRPr lang="en-US" dirty="0" smtClean="0"/>
          </a:p>
          <a:p>
            <a:pPr fontAlgn="base"/>
            <a:r>
              <a:rPr lang="ru-RU" dirty="0" smtClean="0">
                <a:hlinkClick r:id="rId9" action="ppaction://hlinksldjump"/>
              </a:rPr>
              <a:t> «</a:t>
            </a:r>
            <a:r>
              <a:rPr lang="ru-RU" dirty="0">
                <a:hlinkClick r:id="rId9" action="ppaction://hlinksldjump"/>
              </a:rPr>
              <a:t>Мозаика дидактических игр </a:t>
            </a:r>
            <a:r>
              <a:rPr lang="ru-RU" dirty="0" smtClean="0">
                <a:hlinkClick r:id="rId9" action="ppaction://hlinksldjump"/>
              </a:rPr>
              <a:t>2»</a:t>
            </a:r>
            <a:endParaRPr lang="ru-RU" dirty="0"/>
          </a:p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5436096" y="620688"/>
            <a:ext cx="331236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smtClean="0"/>
              <a:t>http</a:t>
            </a:r>
            <a:r>
              <a:rPr lang="en-US" sz="2400" dirty="0" smtClean="0"/>
              <a:t>://</a:t>
            </a:r>
            <a:r>
              <a:rPr lang="en-US" sz="2400" b="1" dirty="0" smtClean="0"/>
              <a:t>konkurs.ciur.ru</a:t>
            </a:r>
            <a:r>
              <a:rPr lang="en-US" sz="2400" dirty="0" smtClean="0"/>
              <a:t>/</a:t>
            </a:r>
            <a:endParaRPr lang="ru-RU" sz="24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4994146" y="2708920"/>
            <a:ext cx="414985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/>
              <a:t>Конкурсы для детей (2016-2017 </a:t>
            </a:r>
            <a:r>
              <a:rPr lang="ru-RU" b="1" dirty="0" err="1"/>
              <a:t>уч</a:t>
            </a:r>
            <a:r>
              <a:rPr lang="ru-RU" b="1" dirty="0"/>
              <a:t>. год)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5298588" y="3212976"/>
            <a:ext cx="384541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с 15 сентября по 8 декабря 2016 года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220072" y="3717032"/>
            <a:ext cx="392392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u="sng" dirty="0" smtClean="0">
                <a:hlinkClick r:id="rId10" action="ppaction://hlinksldjump"/>
              </a:rPr>
              <a:t>«</a:t>
            </a:r>
            <a:r>
              <a:rPr lang="ru-RU" u="sng" dirty="0" err="1">
                <a:hlinkClick r:id="rId10" action="ppaction://hlinksldjump"/>
              </a:rPr>
              <a:t>Эко-город</a:t>
            </a:r>
            <a:r>
              <a:rPr lang="ru-RU" u="sng" dirty="0" smtClean="0">
                <a:hlinkClick r:id="rId10" action="ppaction://hlinksldjump"/>
              </a:rPr>
              <a:t>»</a:t>
            </a:r>
            <a:endParaRPr lang="ru-RU" u="sng" dirty="0" smtClean="0"/>
          </a:p>
          <a:p>
            <a:r>
              <a:rPr lang="ru-RU" u="sng" dirty="0" smtClean="0">
                <a:hlinkClick r:id="rId11" action="ppaction://hlinksldjump"/>
              </a:rPr>
              <a:t>«</a:t>
            </a:r>
            <a:r>
              <a:rPr lang="ru-RU" u="sng" dirty="0">
                <a:hlinkClick r:id="rId11" action="ppaction://hlinksldjump"/>
              </a:rPr>
              <a:t>Великие открытия и изобретения</a:t>
            </a:r>
            <a:r>
              <a:rPr lang="ru-RU" u="sng" dirty="0" smtClean="0">
                <a:hlinkClick r:id="rId11" action="ppaction://hlinksldjump"/>
              </a:rPr>
              <a:t>»</a:t>
            </a:r>
            <a:endParaRPr lang="ru-RU" u="sng" dirty="0" smtClean="0"/>
          </a:p>
          <a:p>
            <a:r>
              <a:rPr lang="ru-RU" dirty="0">
                <a:hlinkClick r:id="rId12" action="ppaction://hlinksldjump"/>
              </a:rPr>
              <a:t>«Электронные </a:t>
            </a:r>
            <a:r>
              <a:rPr lang="ru-RU" dirty="0" err="1">
                <a:hlinkClick r:id="rId12" action="ppaction://hlinksldjump"/>
              </a:rPr>
              <a:t>услуги:детский</a:t>
            </a:r>
            <a:r>
              <a:rPr lang="ru-RU" dirty="0">
                <a:hlinkClick r:id="rId12" action="ppaction://hlinksldjump"/>
              </a:rPr>
              <a:t> взгляд</a:t>
            </a:r>
            <a:r>
              <a:rPr lang="ru-RU" dirty="0" smtClean="0">
                <a:hlinkClick r:id="rId12" action="ppaction://hlinksldjump"/>
              </a:rPr>
              <a:t>»</a:t>
            </a:r>
            <a:endParaRPr lang="ru-RU" dirty="0" smtClean="0"/>
          </a:p>
          <a:p>
            <a:r>
              <a:rPr lang="ru-RU" dirty="0" smtClean="0">
                <a:hlinkClick r:id="rId13" action="ppaction://hlinksldjump"/>
              </a:rPr>
              <a:t>«</a:t>
            </a:r>
            <a:r>
              <a:rPr lang="ru-RU" dirty="0">
                <a:hlinkClick r:id="rId13" action="ppaction://hlinksldjump"/>
              </a:rPr>
              <a:t>Юные техники и изобретатели»</a:t>
            </a:r>
            <a:endParaRPr lang="ru-RU" dirty="0"/>
          </a:p>
          <a:p>
            <a:endParaRPr lang="ru-RU" dirty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39552" y="476672"/>
            <a:ext cx="810039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sz="4000" b="1" dirty="0">
                <a:solidFill>
                  <a:srgbClr val="270D71"/>
                </a:solidFill>
              </a:rPr>
              <a:t>Республиканский </a:t>
            </a:r>
            <a:r>
              <a:rPr lang="ru-RU" sz="4000" b="1" dirty="0" smtClean="0">
                <a:solidFill>
                  <a:srgbClr val="270D71"/>
                </a:solidFill>
              </a:rPr>
              <a:t>конкурс</a:t>
            </a:r>
          </a:p>
          <a:p>
            <a:pPr fontAlgn="base"/>
            <a:r>
              <a:rPr lang="ru-RU" sz="4000" b="1" dirty="0" smtClean="0">
                <a:solidFill>
                  <a:srgbClr val="270D71"/>
                </a:solidFill>
              </a:rPr>
              <a:t> </a:t>
            </a:r>
            <a:r>
              <a:rPr lang="ru-RU" sz="4000" b="1" dirty="0">
                <a:solidFill>
                  <a:srgbClr val="270D71"/>
                </a:solidFill>
              </a:rPr>
              <a:t>«Планета открытий — 2017</a:t>
            </a:r>
            <a:r>
              <a:rPr lang="ru-RU" sz="4000" b="1" dirty="0" smtClean="0">
                <a:solidFill>
                  <a:srgbClr val="270D71"/>
                </a:solidFill>
              </a:rPr>
              <a:t>»</a:t>
            </a:r>
            <a:endParaRPr lang="en-US" sz="4000" b="1" dirty="0" smtClean="0">
              <a:solidFill>
                <a:srgbClr val="270D7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11560" y="2060848"/>
            <a:ext cx="8064896" cy="79098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 smtClean="0"/>
              <a:t>1</a:t>
            </a:r>
            <a:r>
              <a:rPr lang="en-US" sz="2400" b="1" dirty="0" smtClean="0"/>
              <a:t>) </a:t>
            </a:r>
            <a:r>
              <a:rPr lang="ru-RU" sz="2400" b="1" dirty="0" smtClean="0"/>
              <a:t>«Урок с </a:t>
            </a:r>
            <a:r>
              <a:rPr lang="ru-RU" sz="2400" b="1" dirty="0"/>
              <a:t>использованием современных </a:t>
            </a:r>
            <a:r>
              <a:rPr lang="ru-RU" sz="2400" b="1" dirty="0" smtClean="0"/>
              <a:t>информационно-коммуникационных </a:t>
            </a:r>
            <a:r>
              <a:rPr lang="ru-RU" sz="2400" b="1" dirty="0"/>
              <a:t>технологий</a:t>
            </a:r>
            <a:r>
              <a:rPr lang="ru-RU" sz="2400" b="1" dirty="0" smtClean="0"/>
              <a:t>»</a:t>
            </a:r>
            <a:endParaRPr lang="en-US" b="1" dirty="0" smtClean="0"/>
          </a:p>
          <a:p>
            <a:endParaRPr lang="en-US" b="1" dirty="0" smtClean="0">
              <a:solidFill>
                <a:schemeClr val="tx2"/>
              </a:solidFill>
            </a:endParaRPr>
          </a:p>
          <a:p>
            <a:r>
              <a:rPr lang="en-US" sz="2400" b="1" dirty="0" smtClean="0"/>
              <a:t>2) </a:t>
            </a:r>
            <a:r>
              <a:rPr lang="ru-RU" sz="2400" b="1" dirty="0" smtClean="0"/>
              <a:t>«Дистанционный урок»</a:t>
            </a:r>
            <a:r>
              <a:rPr lang="ru-RU" sz="2400" b="1" dirty="0"/>
              <a:t> </a:t>
            </a:r>
            <a:endParaRPr lang="en-US" sz="2400" b="1" dirty="0" smtClean="0"/>
          </a:p>
          <a:p>
            <a:endParaRPr lang="en-US" sz="2800" b="1" dirty="0" smtClean="0"/>
          </a:p>
          <a:p>
            <a:r>
              <a:rPr lang="en-US" sz="2400" b="1" dirty="0" smtClean="0"/>
              <a:t>3) </a:t>
            </a:r>
            <a:r>
              <a:rPr lang="ru-RU" sz="2400" b="1" dirty="0" smtClean="0"/>
              <a:t>«Урок с </a:t>
            </a:r>
            <a:r>
              <a:rPr lang="ru-RU" sz="2400" b="1" dirty="0"/>
              <a:t>использованием образовательных решений </a:t>
            </a:r>
            <a:r>
              <a:rPr lang="ru-RU" sz="2400" b="1" dirty="0" err="1"/>
              <a:t>Лего</a:t>
            </a:r>
            <a:r>
              <a:rPr lang="ru-RU" sz="2400" b="1" dirty="0" smtClean="0"/>
              <a:t>»</a:t>
            </a:r>
            <a:endParaRPr lang="en-US" sz="2400" b="1" dirty="0" smtClean="0"/>
          </a:p>
          <a:p>
            <a:endParaRPr lang="en-US" b="1" dirty="0"/>
          </a:p>
          <a:p>
            <a:endParaRPr lang="en-US" b="1" dirty="0" smtClean="0"/>
          </a:p>
          <a:p>
            <a:endParaRPr lang="en-US" b="1" dirty="0"/>
          </a:p>
          <a:p>
            <a:r>
              <a:rPr lang="ru-RU" dirty="0"/>
              <a:t> </a:t>
            </a:r>
          </a:p>
          <a:p>
            <a:endParaRPr lang="en-US" b="1" dirty="0" smtClean="0"/>
          </a:p>
          <a:p>
            <a:endParaRPr lang="en-US" b="1" dirty="0"/>
          </a:p>
          <a:p>
            <a:endParaRPr lang="en-US" b="1" dirty="0" smtClean="0"/>
          </a:p>
          <a:p>
            <a:endParaRPr lang="en-US" b="1" dirty="0"/>
          </a:p>
          <a:p>
            <a:endParaRPr lang="en-US" b="1" dirty="0" smtClean="0"/>
          </a:p>
          <a:p>
            <a:endParaRPr lang="en-US" b="1" dirty="0"/>
          </a:p>
          <a:p>
            <a:endParaRPr lang="en-US" b="1" dirty="0" smtClean="0"/>
          </a:p>
          <a:p>
            <a:endParaRPr lang="en-US" b="1" dirty="0"/>
          </a:p>
          <a:p>
            <a:endParaRPr lang="en-US" b="1" dirty="0" smtClean="0"/>
          </a:p>
          <a:p>
            <a:endParaRPr lang="en-US" b="1" dirty="0"/>
          </a:p>
          <a:p>
            <a:endParaRPr lang="en-US" b="1" dirty="0" smtClean="0"/>
          </a:p>
          <a:p>
            <a:endParaRPr lang="en-US" b="1" dirty="0"/>
          </a:p>
          <a:p>
            <a:endParaRPr lang="en-US" b="1" dirty="0" smtClean="0"/>
          </a:p>
          <a:p>
            <a:endParaRPr lang="en-US" b="1" dirty="0"/>
          </a:p>
          <a:p>
            <a:endParaRPr lang="ru-RU" dirty="0"/>
          </a:p>
        </p:txBody>
      </p:sp>
      <p:pic>
        <p:nvPicPr>
          <p:cNvPr id="2050" name="Picture 2" descr="C:\Documents and Settings\Admin\Рабочий стол\head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76256" y="5949280"/>
            <a:ext cx="2063750" cy="5095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260648"/>
            <a:ext cx="8219256" cy="5865515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4000" b="1" dirty="0">
                <a:solidFill>
                  <a:srgbClr val="270D71"/>
                </a:solidFill>
              </a:rPr>
              <a:t>Республиканский </a:t>
            </a:r>
            <a:r>
              <a:rPr lang="ru-RU" sz="4000" b="1" dirty="0" smtClean="0">
                <a:solidFill>
                  <a:srgbClr val="270D71"/>
                </a:solidFill>
              </a:rPr>
              <a:t>конкурс</a:t>
            </a:r>
          </a:p>
          <a:p>
            <a:pPr>
              <a:buNone/>
            </a:pPr>
            <a:r>
              <a:rPr lang="ru-RU" sz="4000" b="1" dirty="0" smtClean="0">
                <a:solidFill>
                  <a:srgbClr val="270D71"/>
                </a:solidFill>
              </a:rPr>
              <a:t> </a:t>
            </a:r>
            <a:r>
              <a:rPr lang="ru-RU" sz="4000" b="1" dirty="0">
                <a:solidFill>
                  <a:srgbClr val="270D71"/>
                </a:solidFill>
              </a:rPr>
              <a:t>«Новый учебник — новый урок</a:t>
            </a:r>
            <a:r>
              <a:rPr lang="ru-RU" sz="4000" b="1" dirty="0" smtClean="0">
                <a:solidFill>
                  <a:srgbClr val="270D71"/>
                </a:solidFill>
              </a:rPr>
              <a:t>»</a:t>
            </a:r>
          </a:p>
          <a:p>
            <a:pPr>
              <a:buNone/>
            </a:pPr>
            <a:endParaRPr lang="ru-RU" b="1" dirty="0">
              <a:solidFill>
                <a:srgbClr val="270D71"/>
              </a:solidFill>
            </a:endParaRPr>
          </a:p>
          <a:p>
            <a:pPr marL="514350" indent="-514350" fontAlgn="base">
              <a:buAutoNum type="arabicParenR"/>
            </a:pPr>
            <a:r>
              <a:rPr lang="ru-RU" b="1" dirty="0" smtClean="0"/>
              <a:t>«Электронный </a:t>
            </a:r>
            <a:r>
              <a:rPr lang="ru-RU" b="1" dirty="0"/>
              <a:t>учебник на уроке</a:t>
            </a:r>
            <a:r>
              <a:rPr lang="ru-RU" b="1" dirty="0" smtClean="0"/>
              <a:t>»</a:t>
            </a:r>
          </a:p>
          <a:p>
            <a:pPr marL="514350" indent="-514350" fontAlgn="base">
              <a:buNone/>
            </a:pPr>
            <a:endParaRPr lang="en-US" b="1" dirty="0" smtClean="0"/>
          </a:p>
          <a:p>
            <a:pPr marL="514350" indent="-514350" fontAlgn="base">
              <a:buAutoNum type="arabicParenR" startAt="2"/>
            </a:pPr>
            <a:r>
              <a:rPr lang="ru-RU" b="1" dirty="0" smtClean="0"/>
              <a:t>«Урок </a:t>
            </a:r>
            <a:r>
              <a:rPr lang="ru-RU" b="1" dirty="0"/>
              <a:t>с ЭФУ по модели </a:t>
            </a:r>
            <a:r>
              <a:rPr lang="ru-RU" b="1" dirty="0" smtClean="0"/>
              <a:t>«</a:t>
            </a:r>
            <a:r>
              <a:rPr lang="ru-RU" b="1" dirty="0"/>
              <a:t>1 ученик </a:t>
            </a:r>
            <a:r>
              <a:rPr lang="ru-RU" b="1" dirty="0" smtClean="0"/>
              <a:t>: </a:t>
            </a:r>
            <a:r>
              <a:rPr lang="ru-RU" b="1" dirty="0"/>
              <a:t>1 компьютер</a:t>
            </a:r>
            <a:r>
              <a:rPr lang="ru-RU" b="1" dirty="0" smtClean="0"/>
              <a:t>»</a:t>
            </a:r>
            <a:endParaRPr lang="en-US" dirty="0" smtClean="0"/>
          </a:p>
          <a:p>
            <a:pPr>
              <a:buNone/>
            </a:pPr>
            <a:r>
              <a:rPr lang="en-US" sz="2400" dirty="0" smtClean="0"/>
              <a:t>    </a:t>
            </a:r>
            <a:endParaRPr lang="ru-RU" sz="2400" dirty="0"/>
          </a:p>
        </p:txBody>
      </p:sp>
      <p:pic>
        <p:nvPicPr>
          <p:cNvPr id="3074" name="Picture 2" descr="C:\Documents and Settings\Admin\Рабочий стол\head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32240" y="6021288"/>
            <a:ext cx="2063750" cy="50958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5793507"/>
          </a:xfrm>
        </p:spPr>
        <p:txBody>
          <a:bodyPr>
            <a:normAutofit fontScale="92500" lnSpcReduction="10000"/>
          </a:bodyPr>
          <a:lstStyle/>
          <a:p>
            <a:pPr algn="ctr" fontAlgn="base"/>
            <a:r>
              <a:rPr lang="ru-RU" sz="4300" b="1" dirty="0">
                <a:solidFill>
                  <a:srgbClr val="270D71"/>
                </a:solidFill>
              </a:rPr>
              <a:t>Конкурс библиотечной рекламы «Есть идея!»</a:t>
            </a:r>
          </a:p>
          <a:p>
            <a:pPr fontAlgn="base"/>
            <a:endParaRPr lang="ru-RU" b="1" dirty="0" smtClean="0">
              <a:solidFill>
                <a:srgbClr val="270D71"/>
              </a:solidFill>
            </a:endParaRPr>
          </a:p>
          <a:p>
            <a:pPr fontAlgn="base"/>
            <a:r>
              <a:rPr lang="ru-RU" b="1" dirty="0" smtClean="0"/>
              <a:t>Компьютерная </a:t>
            </a:r>
            <a:r>
              <a:rPr lang="ru-RU" b="1" dirty="0"/>
              <a:t>реклама. </a:t>
            </a:r>
            <a:r>
              <a:rPr lang="ru-RU" dirty="0"/>
              <a:t>Воспроизводимая на компьютере реклама: страницы сайтов </a:t>
            </a:r>
            <a:r>
              <a:rPr lang="ru-RU" dirty="0" err="1" smtClean="0"/>
              <a:t>имиджевые</a:t>
            </a:r>
            <a:r>
              <a:rPr lang="ru-RU" dirty="0" smtClean="0"/>
              <a:t> </a:t>
            </a:r>
            <a:r>
              <a:rPr lang="ru-RU" dirty="0"/>
              <a:t>видеоролики и </a:t>
            </a:r>
            <a:r>
              <a:rPr lang="ru-RU" dirty="0" err="1"/>
              <a:t>слайдшоу</a:t>
            </a:r>
            <a:r>
              <a:rPr lang="ru-RU" dirty="0"/>
              <a:t>, анимационные </a:t>
            </a:r>
            <a:r>
              <a:rPr lang="ru-RU" dirty="0" smtClean="0"/>
              <a:t>сюжеты и </a:t>
            </a:r>
            <a:r>
              <a:rPr lang="ru-RU" dirty="0"/>
              <a:t>др.</a:t>
            </a:r>
          </a:p>
          <a:p>
            <a:pPr fontAlgn="base"/>
            <a:r>
              <a:rPr lang="ru-RU" b="1" dirty="0"/>
              <a:t>Издательская реклама. </a:t>
            </a:r>
            <a:r>
              <a:rPr lang="ru-RU" dirty="0"/>
              <a:t>Выполненные в различных программах и сервисах макеты рекламных материалов: буклеты, проспекты, справочники-путеводители, библиографические пособия и др.</a:t>
            </a:r>
          </a:p>
          <a:p>
            <a:endParaRPr lang="ru-RU" dirty="0"/>
          </a:p>
        </p:txBody>
      </p:sp>
      <p:pic>
        <p:nvPicPr>
          <p:cNvPr id="7170" name="Picture 2" descr="C:\Documents and Settings\Admin\Рабочий стол\head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60232" y="6165304"/>
            <a:ext cx="2063750" cy="50958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721499"/>
          </a:xfrm>
        </p:spPr>
        <p:txBody>
          <a:bodyPr>
            <a:normAutofit/>
          </a:bodyPr>
          <a:lstStyle/>
          <a:p>
            <a:pPr marL="0" fontAlgn="base">
              <a:spcBef>
                <a:spcPts val="0"/>
              </a:spcBef>
              <a:buNone/>
            </a:pPr>
            <a:r>
              <a:rPr lang="ru-RU" sz="4400" b="1" dirty="0" smtClean="0">
                <a:solidFill>
                  <a:srgbClr val="270D71"/>
                </a:solidFill>
              </a:rPr>
              <a:t>Конкурс </a:t>
            </a:r>
            <a:r>
              <a:rPr lang="ru-RU" sz="4400" b="1" dirty="0">
                <a:solidFill>
                  <a:srgbClr val="270D71"/>
                </a:solidFill>
              </a:rPr>
              <a:t>видеороликов </a:t>
            </a:r>
            <a:endParaRPr lang="ru-RU" sz="4400" b="1" dirty="0" smtClean="0">
              <a:solidFill>
                <a:srgbClr val="270D71"/>
              </a:solidFill>
            </a:endParaRPr>
          </a:p>
          <a:p>
            <a:pPr marL="0" algn="ctr" fontAlgn="base">
              <a:spcBef>
                <a:spcPts val="0"/>
              </a:spcBef>
              <a:buNone/>
            </a:pPr>
            <a:r>
              <a:rPr lang="ru-RU" sz="4400" b="1" dirty="0" smtClean="0">
                <a:solidFill>
                  <a:srgbClr val="270D71"/>
                </a:solidFill>
              </a:rPr>
              <a:t>«</a:t>
            </a:r>
            <a:r>
              <a:rPr lang="ru-RU" sz="4400" b="1" dirty="0">
                <a:solidFill>
                  <a:srgbClr val="270D71"/>
                </a:solidFill>
              </a:rPr>
              <a:t>Свет! Камера! Мотор</a:t>
            </a:r>
            <a:r>
              <a:rPr lang="ru-RU" sz="4400" b="1" dirty="0" smtClean="0">
                <a:solidFill>
                  <a:srgbClr val="270D71"/>
                </a:solidFill>
              </a:rPr>
              <a:t>!»</a:t>
            </a:r>
            <a:endParaRPr lang="ru-RU" b="1" dirty="0" smtClean="0"/>
          </a:p>
          <a:p>
            <a:pPr fontAlgn="base"/>
            <a:r>
              <a:rPr lang="ru-RU" b="1" dirty="0" smtClean="0"/>
              <a:t>«</a:t>
            </a:r>
            <a:r>
              <a:rPr lang="ru-RU" b="1" dirty="0" err="1"/>
              <a:t>ЭкоВзгляд</a:t>
            </a:r>
            <a:r>
              <a:rPr lang="ru-RU" b="1" dirty="0"/>
              <a:t>» </a:t>
            </a:r>
            <a:r>
              <a:rPr lang="ru-RU" dirty="0"/>
              <a:t>(экологическая тематика видео. 2017 г. — Год экологии в России)</a:t>
            </a:r>
          </a:p>
          <a:p>
            <a:pPr fontAlgn="base"/>
            <a:r>
              <a:rPr lang="ru-RU" b="1" dirty="0"/>
              <a:t>«Сдай экзамен на «5»!» </a:t>
            </a:r>
            <a:r>
              <a:rPr lang="ru-RU" dirty="0"/>
              <a:t>(видео об экзаменационной кампании ЕГЭ и ГИА)</a:t>
            </a:r>
          </a:p>
          <a:p>
            <a:pPr fontAlgn="base"/>
            <a:r>
              <a:rPr lang="ru-RU" b="1" dirty="0"/>
              <a:t>«Школа новых идей» </a:t>
            </a:r>
            <a:r>
              <a:rPr lang="ru-RU" dirty="0"/>
              <a:t>(презентационное видео об </a:t>
            </a:r>
            <a:r>
              <a:rPr lang="ru-RU" dirty="0" err="1"/>
              <a:t>ИТ-решениях</a:t>
            </a:r>
            <a:r>
              <a:rPr lang="ru-RU" dirty="0"/>
              <a:t> в школе)</a:t>
            </a:r>
          </a:p>
          <a:p>
            <a:endParaRPr lang="ru-RU" dirty="0"/>
          </a:p>
        </p:txBody>
      </p:sp>
      <p:pic>
        <p:nvPicPr>
          <p:cNvPr id="8194" name="Picture 2" descr="C:\Documents and Settings\Admin\Рабочий стол\head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60232" y="6021288"/>
            <a:ext cx="2063750" cy="50958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721499"/>
          </a:xfrm>
        </p:spPr>
        <p:txBody>
          <a:bodyPr>
            <a:normAutofit fontScale="92500" lnSpcReduction="10000"/>
          </a:bodyPr>
          <a:lstStyle/>
          <a:p>
            <a:pPr algn="ctr" fontAlgn="base">
              <a:buNone/>
            </a:pPr>
            <a:r>
              <a:rPr lang="ru-RU" sz="4300" b="1" dirty="0" smtClean="0">
                <a:solidFill>
                  <a:srgbClr val="270D71"/>
                </a:solidFill>
              </a:rPr>
              <a:t>Республиканский</a:t>
            </a:r>
            <a:r>
              <a:rPr lang="ru-RU" b="1" dirty="0" smtClean="0">
                <a:solidFill>
                  <a:srgbClr val="270D71"/>
                </a:solidFill>
              </a:rPr>
              <a:t> </a:t>
            </a:r>
            <a:r>
              <a:rPr lang="ru-RU" dirty="0"/>
              <a:t> </a:t>
            </a:r>
            <a:r>
              <a:rPr lang="ru-RU" sz="4000" b="1" dirty="0" smtClean="0">
                <a:solidFill>
                  <a:srgbClr val="270D71"/>
                </a:solidFill>
              </a:rPr>
              <a:t>конкурс </a:t>
            </a:r>
          </a:p>
          <a:p>
            <a:pPr algn="ctr" fontAlgn="base">
              <a:buNone/>
            </a:pPr>
            <a:r>
              <a:rPr lang="ru-RU" sz="4000" b="1" dirty="0" smtClean="0">
                <a:solidFill>
                  <a:srgbClr val="270D71"/>
                </a:solidFill>
              </a:rPr>
              <a:t>«</a:t>
            </a:r>
            <a:r>
              <a:rPr lang="ru-RU" sz="4000" b="1" dirty="0">
                <a:solidFill>
                  <a:srgbClr val="270D71"/>
                </a:solidFill>
              </a:rPr>
              <a:t>Мозаика дидактических игр 2»</a:t>
            </a:r>
          </a:p>
          <a:p>
            <a:pPr fontAlgn="base"/>
            <a:endParaRPr lang="ru-RU" b="1" dirty="0" smtClean="0"/>
          </a:p>
          <a:p>
            <a:pPr fontAlgn="base"/>
            <a:r>
              <a:rPr lang="ru-RU" b="1" dirty="0" smtClean="0"/>
              <a:t>«</a:t>
            </a:r>
            <a:r>
              <a:rPr lang="ru-RU" b="1" dirty="0"/>
              <a:t>Настольная дидактическая игра»</a:t>
            </a:r>
            <a:r>
              <a:rPr lang="ru-RU" dirty="0"/>
              <a:t>. Номинация включает разработки настольных дидактических игр, выполненных при помощи графических редакторов.</a:t>
            </a:r>
          </a:p>
          <a:p>
            <a:pPr fontAlgn="base"/>
            <a:r>
              <a:rPr lang="ru-RU" b="1" dirty="0"/>
              <a:t>«</a:t>
            </a:r>
            <a:r>
              <a:rPr lang="ru-RU" b="1" dirty="0" err="1"/>
              <a:t>Мультимедийная</a:t>
            </a:r>
            <a:r>
              <a:rPr lang="ru-RU" b="1" dirty="0"/>
              <a:t> дидактическая игра».</a:t>
            </a:r>
            <a:r>
              <a:rPr lang="ru-RU" dirty="0"/>
              <a:t> Номинация включает разработки дидактических игр, выполненных в различных компьютерных программах.</a:t>
            </a:r>
          </a:p>
          <a:p>
            <a:endParaRPr lang="ru-RU" dirty="0"/>
          </a:p>
        </p:txBody>
      </p:sp>
      <p:pic>
        <p:nvPicPr>
          <p:cNvPr id="9218" name="Picture 2" descr="C:\Documents and Settings\Admin\Рабочий стол\head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60232" y="5949280"/>
            <a:ext cx="2063750" cy="5095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721499"/>
          </a:xfrm>
        </p:spPr>
        <p:txBody>
          <a:bodyPr/>
          <a:lstStyle/>
          <a:p>
            <a:pPr fontAlgn="base">
              <a:buNone/>
            </a:pPr>
            <a:r>
              <a:rPr lang="ru-RU" sz="4000" b="1" dirty="0">
                <a:solidFill>
                  <a:srgbClr val="270D71"/>
                </a:solidFill>
              </a:rPr>
              <a:t>Семейный фестиваль конструирования «</a:t>
            </a:r>
            <a:r>
              <a:rPr lang="ru-RU" sz="4000" b="1" dirty="0" err="1">
                <a:solidFill>
                  <a:srgbClr val="270D71"/>
                </a:solidFill>
              </a:rPr>
              <a:t>Эко-город</a:t>
            </a:r>
            <a:r>
              <a:rPr lang="ru-RU" sz="4000" b="1" dirty="0" smtClean="0">
                <a:solidFill>
                  <a:srgbClr val="270D71"/>
                </a:solidFill>
              </a:rPr>
              <a:t>»</a:t>
            </a:r>
            <a:endParaRPr lang="ru-RU" b="1" i="1" dirty="0" smtClean="0"/>
          </a:p>
          <a:p>
            <a:pPr fontAlgn="base"/>
            <a:r>
              <a:rPr lang="ru-RU" b="1" i="1" dirty="0" smtClean="0"/>
              <a:t>«</a:t>
            </a:r>
            <a:r>
              <a:rPr lang="ru-RU" b="1" i="1" dirty="0"/>
              <a:t>Самый оригинальный проект».</a:t>
            </a:r>
            <a:endParaRPr lang="ru-RU" dirty="0"/>
          </a:p>
          <a:p>
            <a:pPr fontAlgn="base"/>
            <a:r>
              <a:rPr lang="ru-RU" b="1" i="1" dirty="0"/>
              <a:t>«Самый реалистичный проект».</a:t>
            </a:r>
            <a:endParaRPr lang="ru-RU" dirty="0"/>
          </a:p>
          <a:p>
            <a:pPr fontAlgn="base"/>
            <a:r>
              <a:rPr lang="ru-RU" b="1" i="1" dirty="0"/>
              <a:t>«Самый технически сложный проект».</a:t>
            </a:r>
            <a:endParaRPr lang="ru-RU" dirty="0"/>
          </a:p>
          <a:p>
            <a:pPr fontAlgn="base"/>
            <a:r>
              <a:rPr lang="ru-RU" b="1" i="1" dirty="0"/>
              <a:t>«Самая лучшая презентация проекта».</a:t>
            </a:r>
            <a:endParaRPr lang="ru-RU" dirty="0"/>
          </a:p>
          <a:p>
            <a:pPr fontAlgn="base"/>
            <a:r>
              <a:rPr lang="ru-RU" dirty="0" smtClean="0"/>
              <a:t>от </a:t>
            </a:r>
            <a:r>
              <a:rPr lang="ru-RU" dirty="0"/>
              <a:t>7 до 10 лет (1-4 классы);</a:t>
            </a:r>
          </a:p>
          <a:p>
            <a:pPr fontAlgn="base"/>
            <a:r>
              <a:rPr lang="ru-RU" dirty="0"/>
              <a:t>от 10 до 14 лет (5-9 классы).</a:t>
            </a:r>
          </a:p>
          <a:p>
            <a:endParaRPr lang="ru-RU" dirty="0"/>
          </a:p>
        </p:txBody>
      </p:sp>
      <p:pic>
        <p:nvPicPr>
          <p:cNvPr id="10242" name="Picture 2" descr="C:\Documents and Settings\Admin\Рабочий стол\head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88224" y="5949280"/>
            <a:ext cx="2063750" cy="50958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332656"/>
            <a:ext cx="8964488" cy="5793507"/>
          </a:xfrm>
        </p:spPr>
        <p:txBody>
          <a:bodyPr>
            <a:normAutofit/>
          </a:bodyPr>
          <a:lstStyle/>
          <a:p>
            <a:pPr fontAlgn="base">
              <a:buNone/>
            </a:pPr>
            <a:r>
              <a:rPr lang="ru-RU" sz="4000" b="1" dirty="0" smtClean="0">
                <a:solidFill>
                  <a:srgbClr val="270D71"/>
                </a:solidFill>
              </a:rPr>
              <a:t>Конкурс </a:t>
            </a:r>
            <a:r>
              <a:rPr lang="ru-RU" sz="4000" b="1" dirty="0" err="1" smtClean="0">
                <a:solidFill>
                  <a:srgbClr val="270D71"/>
                </a:solidFill>
              </a:rPr>
              <a:t>буктрейлеров</a:t>
            </a:r>
            <a:endParaRPr lang="ru-RU" sz="4000" b="1" dirty="0" smtClean="0">
              <a:solidFill>
                <a:srgbClr val="270D71"/>
              </a:solidFill>
            </a:endParaRPr>
          </a:p>
          <a:p>
            <a:pPr fontAlgn="base">
              <a:buNone/>
            </a:pPr>
            <a:r>
              <a:rPr lang="ru-RU" sz="4000" b="1" dirty="0" smtClean="0">
                <a:solidFill>
                  <a:srgbClr val="270D71"/>
                </a:solidFill>
              </a:rPr>
              <a:t> </a:t>
            </a:r>
            <a:r>
              <a:rPr lang="ru-RU" sz="4000" b="1" dirty="0">
                <a:solidFill>
                  <a:srgbClr val="270D71"/>
                </a:solidFill>
              </a:rPr>
              <a:t>«Великие открытия и изобретения</a:t>
            </a:r>
            <a:r>
              <a:rPr lang="ru-RU" sz="4000" b="1" dirty="0" smtClean="0">
                <a:solidFill>
                  <a:srgbClr val="270D71"/>
                </a:solidFill>
              </a:rPr>
              <a:t>»</a:t>
            </a:r>
            <a:endParaRPr lang="ru-RU" sz="4000" b="1" i="1" dirty="0" smtClean="0">
              <a:solidFill>
                <a:srgbClr val="270D71"/>
              </a:solidFill>
            </a:endParaRPr>
          </a:p>
          <a:p>
            <a:pPr fontAlgn="base"/>
            <a:r>
              <a:rPr lang="ru-RU" b="1" i="1" dirty="0" smtClean="0"/>
              <a:t>«</a:t>
            </a:r>
            <a:r>
              <a:rPr lang="ru-RU" b="1" i="1" dirty="0"/>
              <a:t>Лучший игровой </a:t>
            </a:r>
            <a:r>
              <a:rPr lang="ru-RU" b="1" i="1" dirty="0" err="1"/>
              <a:t>буктрейлер</a:t>
            </a:r>
            <a:r>
              <a:rPr lang="ru-RU" b="1" i="1" dirty="0"/>
              <a:t>»</a:t>
            </a:r>
            <a:r>
              <a:rPr lang="ru-RU" dirty="0"/>
              <a:t> </a:t>
            </a:r>
            <a:r>
              <a:rPr lang="ru-RU" sz="2400" dirty="0"/>
              <a:t>(мини-фильм по книге на основе видеоматериалов, снятых самими участниками конкурса</a:t>
            </a:r>
            <a:r>
              <a:rPr lang="ru-RU" sz="2400" dirty="0" smtClean="0"/>
              <a:t>).</a:t>
            </a:r>
            <a:endParaRPr lang="ru-RU" dirty="0"/>
          </a:p>
          <a:p>
            <a:pPr fontAlgn="base"/>
            <a:r>
              <a:rPr lang="ru-RU" b="1" i="1" dirty="0"/>
              <a:t>«Лучший неигровой </a:t>
            </a:r>
            <a:r>
              <a:rPr lang="ru-RU" b="1" i="1" dirty="0" err="1"/>
              <a:t>буктрейлер</a:t>
            </a:r>
            <a:r>
              <a:rPr lang="ru-RU" b="1" i="1" dirty="0"/>
              <a:t>»</a:t>
            </a:r>
            <a:r>
              <a:rPr lang="ru-RU" dirty="0"/>
              <a:t> </a:t>
            </a:r>
            <a:r>
              <a:rPr lang="ru-RU" sz="2400" dirty="0"/>
              <a:t>(слайды с цитатами, иллюстрациями, книжными разворотами, фото и видеоматериалами из третьих источников (Интернет, книги и т.п.), тематическими рисунками и фотографиями</a:t>
            </a:r>
            <a:r>
              <a:rPr lang="ru-RU" sz="2400" dirty="0" smtClean="0"/>
              <a:t>).</a:t>
            </a:r>
            <a:endParaRPr lang="ru-RU" dirty="0"/>
          </a:p>
          <a:p>
            <a:pPr fontAlgn="base"/>
            <a:r>
              <a:rPr lang="ru-RU" b="1" i="1" dirty="0"/>
              <a:t>«Лучший анимационный </a:t>
            </a:r>
            <a:r>
              <a:rPr lang="ru-RU" b="1" i="1" dirty="0" err="1"/>
              <a:t>буктрейлер</a:t>
            </a:r>
            <a:r>
              <a:rPr lang="ru-RU" b="1" i="1" dirty="0"/>
              <a:t>»</a:t>
            </a:r>
            <a:r>
              <a:rPr lang="ru-RU" sz="2400" dirty="0"/>
              <a:t> (мультфильм по книге). </a:t>
            </a:r>
            <a:endParaRPr lang="ru-RU" dirty="0"/>
          </a:p>
          <a:p>
            <a:endParaRPr lang="ru-RU" dirty="0"/>
          </a:p>
        </p:txBody>
      </p:sp>
      <p:pic>
        <p:nvPicPr>
          <p:cNvPr id="11266" name="Picture 2" descr="C:\Documents and Settings\Admin\Рабочий стол\head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88224" y="6021288"/>
            <a:ext cx="2063750" cy="5095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332656"/>
            <a:ext cx="8784976" cy="6192688"/>
          </a:xfrm>
        </p:spPr>
        <p:txBody>
          <a:bodyPr>
            <a:normAutofit fontScale="85000" lnSpcReduction="10000"/>
          </a:bodyPr>
          <a:lstStyle/>
          <a:p>
            <a:pPr fontAlgn="base">
              <a:buNone/>
            </a:pPr>
            <a:r>
              <a:rPr lang="ru-RU" sz="4700" dirty="0">
                <a:solidFill>
                  <a:srgbClr val="270D71"/>
                </a:solidFill>
              </a:rPr>
              <a:t>конкурс видео </a:t>
            </a:r>
            <a:r>
              <a:rPr lang="ru-RU" sz="4700" dirty="0" smtClean="0">
                <a:solidFill>
                  <a:srgbClr val="270D71"/>
                </a:solidFill>
              </a:rPr>
              <a:t>роликов</a:t>
            </a:r>
          </a:p>
          <a:p>
            <a:pPr fontAlgn="base">
              <a:buNone/>
            </a:pPr>
            <a:r>
              <a:rPr lang="ru-RU" sz="4700" dirty="0" smtClean="0">
                <a:solidFill>
                  <a:srgbClr val="270D71"/>
                </a:solidFill>
              </a:rPr>
              <a:t> </a:t>
            </a:r>
            <a:r>
              <a:rPr lang="ru-RU" sz="4700" dirty="0">
                <a:solidFill>
                  <a:srgbClr val="270D71"/>
                </a:solidFill>
              </a:rPr>
              <a:t>«Электронные </a:t>
            </a:r>
            <a:r>
              <a:rPr lang="ru-RU" sz="4700" dirty="0" err="1">
                <a:solidFill>
                  <a:srgbClr val="270D71"/>
                </a:solidFill>
              </a:rPr>
              <a:t>услуги:детский</a:t>
            </a:r>
            <a:r>
              <a:rPr lang="ru-RU" sz="4700" dirty="0">
                <a:solidFill>
                  <a:srgbClr val="270D71"/>
                </a:solidFill>
              </a:rPr>
              <a:t> взгляд»</a:t>
            </a:r>
          </a:p>
          <a:p>
            <a:pPr fontAlgn="base">
              <a:buNone/>
            </a:pPr>
            <a:endParaRPr lang="ru-RU" b="1" i="1" dirty="0" smtClean="0"/>
          </a:p>
          <a:p>
            <a:pPr fontAlgn="base"/>
            <a:r>
              <a:rPr lang="ru-RU" b="1" i="1" dirty="0" smtClean="0"/>
              <a:t>«</a:t>
            </a:r>
            <a:r>
              <a:rPr lang="ru-RU" b="1" i="1" dirty="0"/>
              <a:t>Лучший обучающий видеоролик»</a:t>
            </a:r>
            <a:r>
              <a:rPr lang="ru-RU" dirty="0"/>
              <a:t> </a:t>
            </a:r>
            <a:r>
              <a:rPr lang="ru-RU" sz="2800" dirty="0"/>
              <a:t>(детально рассказывает зрителю о том, как пользоваться Порталом </a:t>
            </a:r>
            <a:r>
              <a:rPr lang="ru-RU" sz="2800" dirty="0" err="1"/>
              <a:t>госуслуг</a:t>
            </a:r>
            <a:r>
              <a:rPr lang="ru-RU" sz="2800" dirty="0"/>
              <a:t>);</a:t>
            </a:r>
            <a:endParaRPr lang="ru-RU" dirty="0"/>
          </a:p>
          <a:p>
            <a:pPr fontAlgn="base"/>
            <a:r>
              <a:rPr lang="ru-RU" b="1" i="1" dirty="0"/>
              <a:t>«Лучший презентационный видеоролик»</a:t>
            </a:r>
            <a:r>
              <a:rPr lang="ru-RU" sz="2800" dirty="0"/>
              <a:t> (развернуто демонстрирует преимущества получения услуг в электронном виде);</a:t>
            </a:r>
            <a:endParaRPr lang="ru-RU" dirty="0"/>
          </a:p>
          <a:p>
            <a:pPr fontAlgn="base"/>
            <a:r>
              <a:rPr lang="ru-RU" b="1" i="1" dirty="0"/>
              <a:t>«Лучший вирусный видеоролик»</a:t>
            </a:r>
            <a:r>
              <a:rPr lang="ru-RU" dirty="0"/>
              <a:t> </a:t>
            </a:r>
            <a:r>
              <a:rPr lang="ru-RU" sz="2800" dirty="0"/>
              <a:t>(шокирует, удивляет и будоражит, заставляя поделиться им, распространяется вирусным способом: от пользователя к пользователю);</a:t>
            </a:r>
            <a:endParaRPr lang="ru-RU" dirty="0"/>
          </a:p>
          <a:p>
            <a:pPr fontAlgn="base"/>
            <a:r>
              <a:rPr lang="ru-RU" b="1" i="1" dirty="0"/>
              <a:t>«Лучший социальный видеоролик»</a:t>
            </a:r>
            <a:r>
              <a:rPr lang="ru-RU" sz="2800" dirty="0"/>
              <a:t> (привлекает внимание к проблеме получения государственных услуг)</a:t>
            </a:r>
            <a:endParaRPr lang="ru-RU" dirty="0"/>
          </a:p>
          <a:p>
            <a:endParaRPr lang="ru-RU" dirty="0"/>
          </a:p>
        </p:txBody>
      </p:sp>
      <p:pic>
        <p:nvPicPr>
          <p:cNvPr id="12290" name="Picture 2" descr="C:\Documents and Settings\Admin\Рабочий стол\head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04248" y="6165304"/>
            <a:ext cx="2063750" cy="5095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260648"/>
            <a:ext cx="8507288" cy="5865515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sz="4000" b="1" dirty="0" smtClean="0">
                <a:solidFill>
                  <a:srgbClr val="270D71"/>
                </a:solidFill>
              </a:rPr>
              <a:t>Конкурс </a:t>
            </a:r>
            <a:r>
              <a:rPr lang="ru-RU" sz="4000" b="1" dirty="0">
                <a:solidFill>
                  <a:srgbClr val="270D71"/>
                </a:solidFill>
              </a:rPr>
              <a:t>проектов </a:t>
            </a:r>
            <a:endParaRPr lang="ru-RU" sz="4000" b="1" dirty="0" smtClean="0">
              <a:solidFill>
                <a:srgbClr val="270D71"/>
              </a:solidFill>
            </a:endParaRPr>
          </a:p>
          <a:p>
            <a:pPr marL="0" algn="ctr">
              <a:spcBef>
                <a:spcPts val="0"/>
              </a:spcBef>
              <a:buNone/>
            </a:pPr>
            <a:r>
              <a:rPr lang="ru-RU" sz="4000" b="1" dirty="0" smtClean="0">
                <a:solidFill>
                  <a:srgbClr val="270D71"/>
                </a:solidFill>
              </a:rPr>
              <a:t>«</a:t>
            </a:r>
            <a:r>
              <a:rPr lang="ru-RU" sz="4000" b="1" dirty="0">
                <a:solidFill>
                  <a:srgbClr val="270D71"/>
                </a:solidFill>
              </a:rPr>
              <a:t>Юные техники и изобретатели»</a:t>
            </a:r>
          </a:p>
          <a:p>
            <a:pPr fontAlgn="base"/>
            <a:r>
              <a:rPr lang="ru-RU" b="1" i="1" dirty="0"/>
              <a:t>«ПРОБЛЕМЫ ЖКХ»</a:t>
            </a:r>
            <a:endParaRPr lang="ru-RU" dirty="0"/>
          </a:p>
          <a:p>
            <a:pPr fontAlgn="base"/>
            <a:r>
              <a:rPr lang="ru-RU" b="1" i="1" dirty="0"/>
              <a:t>«ДОРОГИ РОССИИ»</a:t>
            </a:r>
            <a:endParaRPr lang="ru-RU" dirty="0"/>
          </a:p>
          <a:p>
            <a:pPr fontAlgn="base"/>
            <a:r>
              <a:rPr lang="ru-RU" b="1" i="1" dirty="0"/>
              <a:t>«ЗДОРОВАЯ СРЕДА»</a:t>
            </a:r>
            <a:endParaRPr lang="ru-RU" dirty="0"/>
          </a:p>
          <a:p>
            <a:pPr fontAlgn="base"/>
            <a:r>
              <a:rPr lang="ru-RU" b="1" i="1" dirty="0"/>
              <a:t>«ОСВОЕНИЕ АРКТИКИ И МИРОВОГО ОКЕАНА»</a:t>
            </a:r>
            <a:endParaRPr lang="ru-RU" dirty="0"/>
          </a:p>
          <a:p>
            <a:pPr fontAlgn="base"/>
            <a:r>
              <a:rPr lang="ru-RU" b="1" i="1" dirty="0"/>
              <a:t>«ОСВОЕНИЕ КОСМОСА И ВОЗДУШНОГО ПРОСТРАНСТВА»</a:t>
            </a:r>
            <a:endParaRPr lang="ru-RU" dirty="0"/>
          </a:p>
          <a:p>
            <a:pPr fontAlgn="base"/>
            <a:r>
              <a:rPr lang="ru-RU" b="1" i="1" dirty="0"/>
              <a:t>«ИНФОРМАЦИОННЫЕ ТЕХНОЛОГИИ»</a:t>
            </a:r>
            <a:endParaRPr lang="ru-RU" dirty="0"/>
          </a:p>
          <a:p>
            <a:pPr fontAlgn="base"/>
            <a:r>
              <a:rPr lang="ru-RU" b="1" i="1" dirty="0"/>
              <a:t>«БЕЗОПАСНОСТЬ»</a:t>
            </a:r>
            <a:endParaRPr lang="ru-RU" dirty="0"/>
          </a:p>
          <a:p>
            <a:pPr fontAlgn="base"/>
            <a:r>
              <a:rPr lang="ru-RU" b="1" i="1" dirty="0"/>
              <a:t>«УЮТНЫЙ МИР»</a:t>
            </a:r>
            <a:endParaRPr lang="ru-RU" dirty="0"/>
          </a:p>
          <a:p>
            <a:pPr>
              <a:buNone/>
            </a:pPr>
            <a:endParaRPr lang="ru-RU" dirty="0"/>
          </a:p>
        </p:txBody>
      </p:sp>
      <p:pic>
        <p:nvPicPr>
          <p:cNvPr id="13314" name="Picture 2" descr="C:\Documents and Settings\Admin\Рабочий стол\head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32240" y="6021288"/>
            <a:ext cx="2063750" cy="5095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448</TotalTime>
  <Words>244</Words>
  <Application>Microsoft Office PowerPoint</Application>
  <PresentationFormat>Экран (4:3)</PresentationFormat>
  <Paragraphs>86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Admin</cp:lastModifiedBy>
  <cp:revision>1</cp:revision>
  <dcterms:created xsi:type="dcterms:W3CDTF">2016-11-01T11:36:42Z</dcterms:created>
  <dcterms:modified xsi:type="dcterms:W3CDTF">2016-11-01T19:05:04Z</dcterms:modified>
</cp:coreProperties>
</file>