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23"/>
  </p:notesMasterIdLst>
  <p:sldIdLst>
    <p:sldId id="256" r:id="rId2"/>
    <p:sldId id="257" r:id="rId3"/>
    <p:sldId id="260" r:id="rId4"/>
    <p:sldId id="274" r:id="rId5"/>
    <p:sldId id="275" r:id="rId6"/>
    <p:sldId id="276" r:id="rId7"/>
    <p:sldId id="277" r:id="rId8"/>
    <p:sldId id="279" r:id="rId9"/>
    <p:sldId id="261" r:id="rId10"/>
    <p:sldId id="281" r:id="rId11"/>
    <p:sldId id="263" r:id="rId12"/>
    <p:sldId id="264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66" r:id="rId21"/>
    <p:sldId id="290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10"/>
    </p:cViewPr>
  </p:sorterViewPr>
  <p:notesViewPr>
    <p:cSldViewPr>
      <p:cViewPr varScale="1">
        <p:scale>
          <a:sx n="70" d="100"/>
          <a:sy n="70" d="100"/>
        </p:scale>
        <p:origin x="-2766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B6F352-E720-46B6-8764-6EC31A849E2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904E0E-5478-4E94-B82D-F44C21376CC9}">
      <dgm:prSet phldrT="[Текст]" phldr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D618345-40BC-4010-8D7B-29D1F68BCF84}" type="parTrans" cxnId="{94B6774C-A7E2-405D-8A32-B920476FF017}">
      <dgm:prSet/>
      <dgm:spPr/>
      <dgm:t>
        <a:bodyPr/>
        <a:lstStyle/>
        <a:p>
          <a:endParaRPr lang="ru-RU"/>
        </a:p>
      </dgm:t>
    </dgm:pt>
    <dgm:pt modelId="{73172A44-62B1-4575-A053-E0790880105A}" type="sibTrans" cxnId="{94B6774C-A7E2-405D-8A32-B920476FF017}">
      <dgm:prSet/>
      <dgm:spPr/>
      <dgm:t>
        <a:bodyPr/>
        <a:lstStyle/>
        <a:p>
          <a:endParaRPr lang="ru-RU"/>
        </a:p>
      </dgm:t>
    </dgm:pt>
    <dgm:pt modelId="{F77C8898-CBB4-4AF1-9289-BB37228CAEFA}">
      <dgm:prSet phldrT="[Текст]"/>
      <dgm:spPr/>
      <dgm:t>
        <a:bodyPr/>
        <a:lstStyle/>
        <a:p>
          <a:r>
            <a:rPr lang="ru-RU" dirty="0" smtClean="0"/>
            <a:t>владение информационными технологиями</a:t>
          </a:r>
          <a:endParaRPr lang="ru-RU" dirty="0"/>
        </a:p>
      </dgm:t>
    </dgm:pt>
    <dgm:pt modelId="{92C218A2-0705-4474-B6DC-6436AE9D0DBB}" type="parTrans" cxnId="{2791A6E5-7BCD-49B7-A202-68412B6A4FFA}">
      <dgm:prSet/>
      <dgm:spPr/>
      <dgm:t>
        <a:bodyPr/>
        <a:lstStyle/>
        <a:p>
          <a:endParaRPr lang="ru-RU"/>
        </a:p>
      </dgm:t>
    </dgm:pt>
    <dgm:pt modelId="{65164F7F-3F58-4905-A46A-93DA8E21187A}" type="sibTrans" cxnId="{2791A6E5-7BCD-49B7-A202-68412B6A4FFA}">
      <dgm:prSet/>
      <dgm:spPr/>
      <dgm:t>
        <a:bodyPr/>
        <a:lstStyle/>
        <a:p>
          <a:endParaRPr lang="ru-RU"/>
        </a:p>
      </dgm:t>
    </dgm:pt>
    <dgm:pt modelId="{A953EF69-AF4B-4646-8165-816733128A12}">
      <dgm:prSet phldrT="[Текст]" phldr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1AE059D-8110-4C14-8A97-275CBA688F2B}" type="parTrans" cxnId="{08EC5606-A3DC-44E9-9BED-5E789E34D784}">
      <dgm:prSet/>
      <dgm:spPr/>
      <dgm:t>
        <a:bodyPr/>
        <a:lstStyle/>
        <a:p>
          <a:endParaRPr lang="ru-RU"/>
        </a:p>
      </dgm:t>
    </dgm:pt>
    <dgm:pt modelId="{A603AEB2-86F3-449E-BD86-B1E97C479D5D}" type="sibTrans" cxnId="{08EC5606-A3DC-44E9-9BED-5E789E34D784}">
      <dgm:prSet/>
      <dgm:spPr/>
      <dgm:t>
        <a:bodyPr/>
        <a:lstStyle/>
        <a:p>
          <a:endParaRPr lang="ru-RU"/>
        </a:p>
      </dgm:t>
    </dgm:pt>
    <dgm:pt modelId="{E27CB6AE-946B-4FD9-A5D3-B27827E9593C}">
      <dgm:prSet phldrT="[Текст]"/>
      <dgm:spPr/>
      <dgm:t>
        <a:bodyPr/>
        <a:lstStyle/>
        <a:p>
          <a:r>
            <a:rPr lang="ru-RU" dirty="0" smtClean="0"/>
            <a:t>умение заботиться о своем здоровье</a:t>
          </a:r>
          <a:endParaRPr lang="ru-RU" dirty="0"/>
        </a:p>
      </dgm:t>
    </dgm:pt>
    <dgm:pt modelId="{9D71E9FA-8C54-4295-A046-B94438DFAFD8}" type="parTrans" cxnId="{0099FCE0-EBBD-400D-B2B5-DF2BC6AD6D24}">
      <dgm:prSet/>
      <dgm:spPr/>
      <dgm:t>
        <a:bodyPr/>
        <a:lstStyle/>
        <a:p>
          <a:endParaRPr lang="ru-RU"/>
        </a:p>
      </dgm:t>
    </dgm:pt>
    <dgm:pt modelId="{E6E9BA89-465A-4776-8B94-EC6F9780B3B3}" type="sibTrans" cxnId="{0099FCE0-EBBD-400D-B2B5-DF2BC6AD6D24}">
      <dgm:prSet/>
      <dgm:spPr/>
      <dgm:t>
        <a:bodyPr/>
        <a:lstStyle/>
        <a:p>
          <a:endParaRPr lang="ru-RU"/>
        </a:p>
      </dgm:t>
    </dgm:pt>
    <dgm:pt modelId="{8212B131-D4DD-4F20-A8D6-EF63D0AA0EBE}">
      <dgm:prSet phldrT="[Текст]" phldr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0EAB42C9-B0F6-4557-9205-5B2440882D3E}" type="parTrans" cxnId="{4833AB76-FECA-4DA9-B5CD-8F8EB9596A15}">
      <dgm:prSet/>
      <dgm:spPr/>
      <dgm:t>
        <a:bodyPr/>
        <a:lstStyle/>
        <a:p>
          <a:endParaRPr lang="ru-RU"/>
        </a:p>
      </dgm:t>
    </dgm:pt>
    <dgm:pt modelId="{61BAE08B-8017-45B2-AA6A-B93D5FA6CA51}" type="sibTrans" cxnId="{4833AB76-FECA-4DA9-B5CD-8F8EB9596A15}">
      <dgm:prSet/>
      <dgm:spPr/>
      <dgm:t>
        <a:bodyPr/>
        <a:lstStyle/>
        <a:p>
          <a:endParaRPr lang="ru-RU"/>
        </a:p>
      </dgm:t>
    </dgm:pt>
    <dgm:pt modelId="{C6F15C5A-4ED5-4305-97FB-F175412C760A}">
      <dgm:prSet phldrT="[Текст]"/>
      <dgm:spPr/>
      <dgm:t>
        <a:bodyPr/>
        <a:lstStyle/>
        <a:p>
          <a:r>
            <a:rPr lang="ru-RU" dirty="0" smtClean="0"/>
            <a:t>умение вступать в коммуникацию</a:t>
          </a:r>
          <a:endParaRPr lang="ru-RU" dirty="0"/>
        </a:p>
      </dgm:t>
    </dgm:pt>
    <dgm:pt modelId="{C68B6F08-FC54-475E-A67C-412873FAAB4C}" type="parTrans" cxnId="{36E4B97F-977A-42C8-A0F1-F43A749AD323}">
      <dgm:prSet/>
      <dgm:spPr/>
      <dgm:t>
        <a:bodyPr/>
        <a:lstStyle/>
        <a:p>
          <a:endParaRPr lang="ru-RU"/>
        </a:p>
      </dgm:t>
    </dgm:pt>
    <dgm:pt modelId="{2FA19FC0-3FB5-48DB-93E6-C98399404BBC}" type="sibTrans" cxnId="{36E4B97F-977A-42C8-A0F1-F43A749AD323}">
      <dgm:prSet/>
      <dgm:spPr/>
      <dgm:t>
        <a:bodyPr/>
        <a:lstStyle/>
        <a:p>
          <a:endParaRPr lang="ru-RU"/>
        </a:p>
      </dgm:t>
    </dgm:pt>
    <dgm:pt modelId="{757FD374-FD67-4E94-8985-C8DF4D1D2EBE}">
      <dgm:prSet phldrT="[Текст]" phldr="1"/>
      <dgm:spPr>
        <a:solidFill>
          <a:schemeClr val="tx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3F84D44D-65B4-4D26-B3AE-CD3B20F00D2B}" type="parTrans" cxnId="{220F5B15-CA23-4F1C-9CD0-53C1D808C268}">
      <dgm:prSet/>
      <dgm:spPr/>
      <dgm:t>
        <a:bodyPr/>
        <a:lstStyle/>
        <a:p>
          <a:endParaRPr lang="ru-RU"/>
        </a:p>
      </dgm:t>
    </dgm:pt>
    <dgm:pt modelId="{F3E34395-5F68-45CD-B4D9-1DC30C6B9B07}" type="sibTrans" cxnId="{220F5B15-CA23-4F1C-9CD0-53C1D808C268}">
      <dgm:prSet/>
      <dgm:spPr/>
      <dgm:t>
        <a:bodyPr/>
        <a:lstStyle/>
        <a:p>
          <a:endParaRPr lang="ru-RU"/>
        </a:p>
      </dgm:t>
    </dgm:pt>
    <dgm:pt modelId="{E3492BA0-B7F1-40D9-A3F6-856643FED30D}">
      <dgm:prSet/>
      <dgm:spPr/>
      <dgm:t>
        <a:bodyPr/>
        <a:lstStyle/>
        <a:p>
          <a:r>
            <a:rPr lang="ru-RU" smtClean="0"/>
            <a:t>умение решать проблемы</a:t>
          </a:r>
          <a:endParaRPr lang="ru-RU"/>
        </a:p>
      </dgm:t>
    </dgm:pt>
    <dgm:pt modelId="{2964F0C8-90C6-4D00-8DBA-E165B2C33F7F}" type="parTrans" cxnId="{CD81C738-4FEB-4DE1-8B44-4C4DBCCBACCB}">
      <dgm:prSet/>
      <dgm:spPr/>
      <dgm:t>
        <a:bodyPr/>
        <a:lstStyle/>
        <a:p>
          <a:endParaRPr lang="ru-RU"/>
        </a:p>
      </dgm:t>
    </dgm:pt>
    <dgm:pt modelId="{13235991-EAC2-4DA1-A1A0-A3F81FDFD9D9}" type="sibTrans" cxnId="{CD81C738-4FEB-4DE1-8B44-4C4DBCCBACCB}">
      <dgm:prSet/>
      <dgm:spPr/>
      <dgm:t>
        <a:bodyPr/>
        <a:lstStyle/>
        <a:p>
          <a:endParaRPr lang="ru-RU"/>
        </a:p>
      </dgm:t>
    </dgm:pt>
    <dgm:pt modelId="{05D8BBB4-9E76-41FC-B0EC-3E576D1CBAC1}" type="pres">
      <dgm:prSet presAssocID="{0AB6F352-E720-46B6-8764-6EC31A849E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39FBB9-D78D-4B5C-A130-82E2909910E4}" type="pres">
      <dgm:prSet presAssocID="{61904E0E-5478-4E94-B82D-F44C21376CC9}" presName="composite" presStyleCnt="0"/>
      <dgm:spPr/>
    </dgm:pt>
    <dgm:pt modelId="{65A14DE3-A42C-46F5-AA64-0669E7FE8D1C}" type="pres">
      <dgm:prSet presAssocID="{61904E0E-5478-4E94-B82D-F44C21376CC9}" presName="parentText" presStyleLbl="alignNode1" presStyleIdx="0" presStyleCnt="4" custLinFactNeighborX="0" custLinFactNeighborY="-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47D6C3-3748-4D97-878B-D1C04B9BD5D7}" type="pres">
      <dgm:prSet presAssocID="{61904E0E-5478-4E94-B82D-F44C21376CC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D462E-B440-453F-9312-FF0E99DE70C2}" type="pres">
      <dgm:prSet presAssocID="{73172A44-62B1-4575-A053-E0790880105A}" presName="sp" presStyleCnt="0"/>
      <dgm:spPr/>
    </dgm:pt>
    <dgm:pt modelId="{DA3D718D-A9C7-475D-A123-143AE88F68E8}" type="pres">
      <dgm:prSet presAssocID="{A953EF69-AF4B-4646-8165-816733128A12}" presName="composite" presStyleCnt="0"/>
      <dgm:spPr/>
    </dgm:pt>
    <dgm:pt modelId="{0EF3BD00-D328-4235-AC56-8B62C4A5C5A1}" type="pres">
      <dgm:prSet presAssocID="{A953EF69-AF4B-4646-8165-816733128A12}" presName="parentText" presStyleLbl="alignNode1" presStyleIdx="1" presStyleCnt="4" custLinFactNeighborX="0" custLinFactNeighborY="18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461BCF-3A1B-4569-A6CA-B32B0B1D9ADF}" type="pres">
      <dgm:prSet presAssocID="{A953EF69-AF4B-4646-8165-816733128A12}" presName="descendantText" presStyleLbl="alignAcc1" presStyleIdx="1" presStyleCnt="4" custLinFactNeighborX="-509" custLinFactNeighborY="-2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ACDFD-267D-48F3-8FBA-D278B305DC9B}" type="pres">
      <dgm:prSet presAssocID="{A603AEB2-86F3-449E-BD86-B1E97C479D5D}" presName="sp" presStyleCnt="0"/>
      <dgm:spPr/>
    </dgm:pt>
    <dgm:pt modelId="{6F0ACCE4-4A45-4266-9913-AD144BDDFDC9}" type="pres">
      <dgm:prSet presAssocID="{8212B131-D4DD-4F20-A8D6-EF63D0AA0EBE}" presName="composite" presStyleCnt="0"/>
      <dgm:spPr/>
    </dgm:pt>
    <dgm:pt modelId="{1E7BFC6E-E7CA-483A-B8A7-8507E5CF8C50}" type="pres">
      <dgm:prSet presAssocID="{8212B131-D4DD-4F20-A8D6-EF63D0AA0EB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28F0E-3031-4E67-8F89-97CAD04DFE5B}" type="pres">
      <dgm:prSet presAssocID="{8212B131-D4DD-4F20-A8D6-EF63D0AA0EBE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18259-442B-424E-BF09-0EB188CD58B3}" type="pres">
      <dgm:prSet presAssocID="{61BAE08B-8017-45B2-AA6A-B93D5FA6CA51}" presName="sp" presStyleCnt="0"/>
      <dgm:spPr/>
    </dgm:pt>
    <dgm:pt modelId="{11E91E84-D1A3-4352-9289-97D2A952493B}" type="pres">
      <dgm:prSet presAssocID="{757FD374-FD67-4E94-8985-C8DF4D1D2EBE}" presName="composite" presStyleCnt="0"/>
      <dgm:spPr/>
    </dgm:pt>
    <dgm:pt modelId="{AF2A9380-C470-452D-98B9-76D124D80FBA}" type="pres">
      <dgm:prSet presAssocID="{757FD374-FD67-4E94-8985-C8DF4D1D2EB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6530A-DC35-4D5F-AD69-FCF938B707E8}" type="pres">
      <dgm:prSet presAssocID="{757FD374-FD67-4E94-8985-C8DF4D1D2EB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0952B4-993E-4D53-B5BD-6A9FBAA0A0F2}" type="presOf" srcId="{E27CB6AE-946B-4FD9-A5D3-B27827E9593C}" destId="{3F461BCF-3A1B-4569-A6CA-B32B0B1D9ADF}" srcOrd="0" destOrd="0" presId="urn:microsoft.com/office/officeart/2005/8/layout/chevron2"/>
    <dgm:cxn modelId="{4833AB76-FECA-4DA9-B5CD-8F8EB9596A15}" srcId="{0AB6F352-E720-46B6-8764-6EC31A849E22}" destId="{8212B131-D4DD-4F20-A8D6-EF63D0AA0EBE}" srcOrd="2" destOrd="0" parTransId="{0EAB42C9-B0F6-4557-9205-5B2440882D3E}" sibTransId="{61BAE08B-8017-45B2-AA6A-B93D5FA6CA51}"/>
    <dgm:cxn modelId="{DDF9C916-98A5-4D8C-9C95-157F3BEBD679}" type="presOf" srcId="{0AB6F352-E720-46B6-8764-6EC31A849E22}" destId="{05D8BBB4-9E76-41FC-B0EC-3E576D1CBAC1}" srcOrd="0" destOrd="0" presId="urn:microsoft.com/office/officeart/2005/8/layout/chevron2"/>
    <dgm:cxn modelId="{220F5B15-CA23-4F1C-9CD0-53C1D808C268}" srcId="{0AB6F352-E720-46B6-8764-6EC31A849E22}" destId="{757FD374-FD67-4E94-8985-C8DF4D1D2EBE}" srcOrd="3" destOrd="0" parTransId="{3F84D44D-65B4-4D26-B3AE-CD3B20F00D2B}" sibTransId="{F3E34395-5F68-45CD-B4D9-1DC30C6B9B07}"/>
    <dgm:cxn modelId="{03D6D931-4603-42D5-B2BB-417C751EB517}" type="presOf" srcId="{61904E0E-5478-4E94-B82D-F44C21376CC9}" destId="{65A14DE3-A42C-46F5-AA64-0669E7FE8D1C}" srcOrd="0" destOrd="0" presId="urn:microsoft.com/office/officeart/2005/8/layout/chevron2"/>
    <dgm:cxn modelId="{36E4B97F-977A-42C8-A0F1-F43A749AD323}" srcId="{8212B131-D4DD-4F20-A8D6-EF63D0AA0EBE}" destId="{C6F15C5A-4ED5-4305-97FB-F175412C760A}" srcOrd="0" destOrd="0" parTransId="{C68B6F08-FC54-475E-A67C-412873FAAB4C}" sibTransId="{2FA19FC0-3FB5-48DB-93E6-C98399404BBC}"/>
    <dgm:cxn modelId="{D637E0C8-CA50-4BB9-A2DC-BA2FCF6A3EEA}" type="presOf" srcId="{C6F15C5A-4ED5-4305-97FB-F175412C760A}" destId="{3BF28F0E-3031-4E67-8F89-97CAD04DFE5B}" srcOrd="0" destOrd="0" presId="urn:microsoft.com/office/officeart/2005/8/layout/chevron2"/>
    <dgm:cxn modelId="{03C53FF6-A5FE-473D-A983-BADC506C2282}" type="presOf" srcId="{A953EF69-AF4B-4646-8165-816733128A12}" destId="{0EF3BD00-D328-4235-AC56-8B62C4A5C5A1}" srcOrd="0" destOrd="0" presId="urn:microsoft.com/office/officeart/2005/8/layout/chevron2"/>
    <dgm:cxn modelId="{08EC5606-A3DC-44E9-9BED-5E789E34D784}" srcId="{0AB6F352-E720-46B6-8764-6EC31A849E22}" destId="{A953EF69-AF4B-4646-8165-816733128A12}" srcOrd="1" destOrd="0" parTransId="{51AE059D-8110-4C14-8A97-275CBA688F2B}" sibTransId="{A603AEB2-86F3-449E-BD86-B1E97C479D5D}"/>
    <dgm:cxn modelId="{94B6774C-A7E2-405D-8A32-B920476FF017}" srcId="{0AB6F352-E720-46B6-8764-6EC31A849E22}" destId="{61904E0E-5478-4E94-B82D-F44C21376CC9}" srcOrd="0" destOrd="0" parTransId="{5D618345-40BC-4010-8D7B-29D1F68BCF84}" sibTransId="{73172A44-62B1-4575-A053-E0790880105A}"/>
    <dgm:cxn modelId="{448D90A8-3E92-47A5-A65D-7DB9F8FA063F}" type="presOf" srcId="{8212B131-D4DD-4F20-A8D6-EF63D0AA0EBE}" destId="{1E7BFC6E-E7CA-483A-B8A7-8507E5CF8C50}" srcOrd="0" destOrd="0" presId="urn:microsoft.com/office/officeart/2005/8/layout/chevron2"/>
    <dgm:cxn modelId="{FB4CBC2E-7E32-4553-8B60-735695453291}" type="presOf" srcId="{757FD374-FD67-4E94-8985-C8DF4D1D2EBE}" destId="{AF2A9380-C470-452D-98B9-76D124D80FBA}" srcOrd="0" destOrd="0" presId="urn:microsoft.com/office/officeart/2005/8/layout/chevron2"/>
    <dgm:cxn modelId="{0099FCE0-EBBD-400D-B2B5-DF2BC6AD6D24}" srcId="{A953EF69-AF4B-4646-8165-816733128A12}" destId="{E27CB6AE-946B-4FD9-A5D3-B27827E9593C}" srcOrd="0" destOrd="0" parTransId="{9D71E9FA-8C54-4295-A046-B94438DFAFD8}" sibTransId="{E6E9BA89-465A-4776-8B94-EC6F9780B3B3}"/>
    <dgm:cxn modelId="{65200C06-5DBF-4600-A706-70E0770E5958}" type="presOf" srcId="{E3492BA0-B7F1-40D9-A3F6-856643FED30D}" destId="{C156530A-DC35-4D5F-AD69-FCF938B707E8}" srcOrd="0" destOrd="0" presId="urn:microsoft.com/office/officeart/2005/8/layout/chevron2"/>
    <dgm:cxn modelId="{2791A6E5-7BCD-49B7-A202-68412B6A4FFA}" srcId="{61904E0E-5478-4E94-B82D-F44C21376CC9}" destId="{F77C8898-CBB4-4AF1-9289-BB37228CAEFA}" srcOrd="0" destOrd="0" parTransId="{92C218A2-0705-4474-B6DC-6436AE9D0DBB}" sibTransId="{65164F7F-3F58-4905-A46A-93DA8E21187A}"/>
    <dgm:cxn modelId="{CB547A6B-F167-48BB-9A02-33B10E7D9A37}" type="presOf" srcId="{F77C8898-CBB4-4AF1-9289-BB37228CAEFA}" destId="{2B47D6C3-3748-4D97-878B-D1C04B9BD5D7}" srcOrd="0" destOrd="0" presId="urn:microsoft.com/office/officeart/2005/8/layout/chevron2"/>
    <dgm:cxn modelId="{CD81C738-4FEB-4DE1-8B44-4C4DBCCBACCB}" srcId="{757FD374-FD67-4E94-8985-C8DF4D1D2EBE}" destId="{E3492BA0-B7F1-40D9-A3F6-856643FED30D}" srcOrd="0" destOrd="0" parTransId="{2964F0C8-90C6-4D00-8DBA-E165B2C33F7F}" sibTransId="{13235991-EAC2-4DA1-A1A0-A3F81FDFD9D9}"/>
    <dgm:cxn modelId="{9F8B301E-9D40-45CF-8377-A01C611FAC97}" type="presParOf" srcId="{05D8BBB4-9E76-41FC-B0EC-3E576D1CBAC1}" destId="{1439FBB9-D78D-4B5C-A130-82E2909910E4}" srcOrd="0" destOrd="0" presId="urn:microsoft.com/office/officeart/2005/8/layout/chevron2"/>
    <dgm:cxn modelId="{50E2EA3F-37F7-4199-9103-D2E01BA57E5F}" type="presParOf" srcId="{1439FBB9-D78D-4B5C-A130-82E2909910E4}" destId="{65A14DE3-A42C-46F5-AA64-0669E7FE8D1C}" srcOrd="0" destOrd="0" presId="urn:microsoft.com/office/officeart/2005/8/layout/chevron2"/>
    <dgm:cxn modelId="{E9A03D43-7297-4C08-9C61-447C65648BAC}" type="presParOf" srcId="{1439FBB9-D78D-4B5C-A130-82E2909910E4}" destId="{2B47D6C3-3748-4D97-878B-D1C04B9BD5D7}" srcOrd="1" destOrd="0" presId="urn:microsoft.com/office/officeart/2005/8/layout/chevron2"/>
    <dgm:cxn modelId="{91C22FCA-892F-4DEA-9379-9ED108D49A1D}" type="presParOf" srcId="{05D8BBB4-9E76-41FC-B0EC-3E576D1CBAC1}" destId="{0B1D462E-B440-453F-9312-FF0E99DE70C2}" srcOrd="1" destOrd="0" presId="urn:microsoft.com/office/officeart/2005/8/layout/chevron2"/>
    <dgm:cxn modelId="{207AA856-7F5E-43EB-9816-F9702BA06511}" type="presParOf" srcId="{05D8BBB4-9E76-41FC-B0EC-3E576D1CBAC1}" destId="{DA3D718D-A9C7-475D-A123-143AE88F68E8}" srcOrd="2" destOrd="0" presId="urn:microsoft.com/office/officeart/2005/8/layout/chevron2"/>
    <dgm:cxn modelId="{DEEF8F2D-E9E0-489D-9BEE-D20E57B63F37}" type="presParOf" srcId="{DA3D718D-A9C7-475D-A123-143AE88F68E8}" destId="{0EF3BD00-D328-4235-AC56-8B62C4A5C5A1}" srcOrd="0" destOrd="0" presId="urn:microsoft.com/office/officeart/2005/8/layout/chevron2"/>
    <dgm:cxn modelId="{19E884FD-8C15-4A7A-BDFB-5BB050D34AA5}" type="presParOf" srcId="{DA3D718D-A9C7-475D-A123-143AE88F68E8}" destId="{3F461BCF-3A1B-4569-A6CA-B32B0B1D9ADF}" srcOrd="1" destOrd="0" presId="urn:microsoft.com/office/officeart/2005/8/layout/chevron2"/>
    <dgm:cxn modelId="{EB2AD2A8-8B87-4EAB-AF0B-8336B826AAC9}" type="presParOf" srcId="{05D8BBB4-9E76-41FC-B0EC-3E576D1CBAC1}" destId="{116ACDFD-267D-48F3-8FBA-D278B305DC9B}" srcOrd="3" destOrd="0" presId="urn:microsoft.com/office/officeart/2005/8/layout/chevron2"/>
    <dgm:cxn modelId="{771AF549-4551-4811-AE69-B08F639DF318}" type="presParOf" srcId="{05D8BBB4-9E76-41FC-B0EC-3E576D1CBAC1}" destId="{6F0ACCE4-4A45-4266-9913-AD144BDDFDC9}" srcOrd="4" destOrd="0" presId="urn:microsoft.com/office/officeart/2005/8/layout/chevron2"/>
    <dgm:cxn modelId="{EEE5DE5E-36E2-476E-9B01-4A8C1B1262F9}" type="presParOf" srcId="{6F0ACCE4-4A45-4266-9913-AD144BDDFDC9}" destId="{1E7BFC6E-E7CA-483A-B8A7-8507E5CF8C50}" srcOrd="0" destOrd="0" presId="urn:microsoft.com/office/officeart/2005/8/layout/chevron2"/>
    <dgm:cxn modelId="{8B3DDE3D-8124-4F49-B982-FCE17A8D9053}" type="presParOf" srcId="{6F0ACCE4-4A45-4266-9913-AD144BDDFDC9}" destId="{3BF28F0E-3031-4E67-8F89-97CAD04DFE5B}" srcOrd="1" destOrd="0" presId="urn:microsoft.com/office/officeart/2005/8/layout/chevron2"/>
    <dgm:cxn modelId="{374D4654-EAAC-4C87-B5D6-1A96B8B7BEFF}" type="presParOf" srcId="{05D8BBB4-9E76-41FC-B0EC-3E576D1CBAC1}" destId="{40718259-442B-424E-BF09-0EB188CD58B3}" srcOrd="5" destOrd="0" presId="urn:microsoft.com/office/officeart/2005/8/layout/chevron2"/>
    <dgm:cxn modelId="{558DE018-E5BE-4D21-BBCD-2C2A7C3FB506}" type="presParOf" srcId="{05D8BBB4-9E76-41FC-B0EC-3E576D1CBAC1}" destId="{11E91E84-D1A3-4352-9289-97D2A952493B}" srcOrd="6" destOrd="0" presId="urn:microsoft.com/office/officeart/2005/8/layout/chevron2"/>
    <dgm:cxn modelId="{5F99D38C-7FCD-4D57-930E-E710915784F6}" type="presParOf" srcId="{11E91E84-D1A3-4352-9289-97D2A952493B}" destId="{AF2A9380-C470-452D-98B9-76D124D80FBA}" srcOrd="0" destOrd="0" presId="urn:microsoft.com/office/officeart/2005/8/layout/chevron2"/>
    <dgm:cxn modelId="{D1E4357D-66BC-42A2-88B7-14CDCC79D96A}" type="presParOf" srcId="{11E91E84-D1A3-4352-9289-97D2A952493B}" destId="{C156530A-DC35-4D5F-AD69-FCF938B707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14DE3-A42C-46F5-AA64-0669E7FE8D1C}">
      <dsp:nvSpPr>
        <dsp:cNvPr id="0" name=""/>
        <dsp:cNvSpPr/>
      </dsp:nvSpPr>
      <dsp:spPr>
        <a:xfrm rot="5400000">
          <a:off x="-169068" y="169072"/>
          <a:ext cx="1127124" cy="788987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-5400000">
        <a:off x="1" y="394498"/>
        <a:ext cx="788987" cy="338137"/>
      </dsp:txXfrm>
    </dsp:sp>
    <dsp:sp modelId="{2B47D6C3-3748-4D97-878B-D1C04B9BD5D7}">
      <dsp:nvSpPr>
        <dsp:cNvPr id="0" name=""/>
        <dsp:cNvSpPr/>
      </dsp:nvSpPr>
      <dsp:spPr>
        <a:xfrm rot="5400000">
          <a:off x="3076178" y="-2286589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владение информационными технологиями</a:t>
          </a:r>
          <a:endParaRPr lang="ru-RU" sz="2200" kern="1200" dirty="0"/>
        </a:p>
      </dsp:txBody>
      <dsp:txXfrm rot="-5400000">
        <a:off x="788988" y="36365"/>
        <a:ext cx="5271248" cy="661103"/>
      </dsp:txXfrm>
    </dsp:sp>
    <dsp:sp modelId="{0EF3BD00-D328-4235-AC56-8B62C4A5C5A1}">
      <dsp:nvSpPr>
        <dsp:cNvPr id="0" name=""/>
        <dsp:cNvSpPr/>
      </dsp:nvSpPr>
      <dsp:spPr>
        <a:xfrm rot="5400000">
          <a:off x="-169068" y="1169203"/>
          <a:ext cx="1127124" cy="788987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-5400000">
        <a:off x="1" y="1394629"/>
        <a:ext cx="788987" cy="338137"/>
      </dsp:txXfrm>
    </dsp:sp>
    <dsp:sp modelId="{3F461BCF-3A1B-4569-A6CA-B32B0B1D9ADF}">
      <dsp:nvSpPr>
        <dsp:cNvPr id="0" name=""/>
        <dsp:cNvSpPr/>
      </dsp:nvSpPr>
      <dsp:spPr>
        <a:xfrm rot="5400000">
          <a:off x="3049165" y="-1326757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умение заботиться о своем здоровье</a:t>
          </a:r>
          <a:endParaRPr lang="ru-RU" sz="2200" kern="1200" dirty="0"/>
        </a:p>
      </dsp:txBody>
      <dsp:txXfrm rot="-5400000">
        <a:off x="761975" y="996197"/>
        <a:ext cx="5271248" cy="661103"/>
      </dsp:txXfrm>
    </dsp:sp>
    <dsp:sp modelId="{1E7BFC6E-E7CA-483A-B8A7-8507E5CF8C50}">
      <dsp:nvSpPr>
        <dsp:cNvPr id="0" name=""/>
        <dsp:cNvSpPr/>
      </dsp:nvSpPr>
      <dsp:spPr>
        <a:xfrm rot="5400000">
          <a:off x="-169068" y="2126784"/>
          <a:ext cx="1127124" cy="788987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-5400000">
        <a:off x="1" y="2352210"/>
        <a:ext cx="788987" cy="338137"/>
      </dsp:txXfrm>
    </dsp:sp>
    <dsp:sp modelId="{3BF28F0E-3031-4E67-8F89-97CAD04DFE5B}">
      <dsp:nvSpPr>
        <dsp:cNvPr id="0" name=""/>
        <dsp:cNvSpPr/>
      </dsp:nvSpPr>
      <dsp:spPr>
        <a:xfrm rot="5400000">
          <a:off x="3076178" y="-329474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умение вступать в коммуникацию</a:t>
          </a:r>
          <a:endParaRPr lang="ru-RU" sz="2200" kern="1200" dirty="0"/>
        </a:p>
      </dsp:txBody>
      <dsp:txXfrm rot="-5400000">
        <a:off x="788988" y="1993480"/>
        <a:ext cx="5271248" cy="661103"/>
      </dsp:txXfrm>
    </dsp:sp>
    <dsp:sp modelId="{AF2A9380-C470-452D-98B9-76D124D80FBA}">
      <dsp:nvSpPr>
        <dsp:cNvPr id="0" name=""/>
        <dsp:cNvSpPr/>
      </dsp:nvSpPr>
      <dsp:spPr>
        <a:xfrm rot="5400000">
          <a:off x="-169068" y="3105342"/>
          <a:ext cx="1127124" cy="788987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-5400000">
        <a:off x="1" y="3330768"/>
        <a:ext cx="788987" cy="338137"/>
      </dsp:txXfrm>
    </dsp:sp>
    <dsp:sp modelId="{C156530A-DC35-4D5F-AD69-FCF938B707E8}">
      <dsp:nvSpPr>
        <dsp:cNvPr id="0" name=""/>
        <dsp:cNvSpPr/>
      </dsp:nvSpPr>
      <dsp:spPr>
        <a:xfrm rot="5400000">
          <a:off x="3076178" y="649083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умение решать проблемы</a:t>
          </a:r>
          <a:endParaRPr lang="ru-RU" sz="2200" kern="1200"/>
        </a:p>
      </dsp:txBody>
      <dsp:txXfrm rot="-5400000">
        <a:off x="788988" y="2972037"/>
        <a:ext cx="5271248" cy="661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7C68B5B-6C7A-44EB-A6DE-7B3E2EB282C0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DBBC2CF-B470-4CB9-8A36-8BA96396AA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416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FDC213-F78B-40B7-9002-1677F20E994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C9FB9-881D-406E-8943-E3C5EB03B4C3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5C9FE-3DAC-49FA-B22A-793F4253EF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6D26-171B-485D-8739-A26D5FE7F362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5CC32-2FC3-4ADD-938F-CC28E8C06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764BB-637C-4478-9EA7-041F7C40952D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76439-DEF5-407D-9EE7-2828F1C85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81145-B7BB-45C5-B1AF-127855B46AE8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E5D9F-AFB5-487D-8DE3-F35811904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58718-7608-473A-8DC4-6713A6E0F081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FD5F1-E513-4CA5-948A-A6DF5D0BD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3A7D1-DBD8-4221-AC8B-7D17600C2901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DF59D-40BA-4CDB-BFC2-A85655C4E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BF611-F6A9-4AEC-8E5D-C104A8949B4D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F787D-D363-4D18-ADA1-4509F2C542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6536-E4D4-41AC-B3A9-78FEF67A3A23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AD8C8-E27C-4DA1-9ABA-60A47F28D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95A60-5A9C-4F35-AD04-BB233B78A276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7D251-97C0-4003-B327-BE0AF63AC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4C55A-DC45-49CA-AE3A-F491D7ACCDEC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4DBFE-915A-466D-8168-F3987B3A8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AB71D-B714-4E11-A53F-2404B8129FA1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5D92-1902-4B7B-B5F8-6A01E25AD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0CB8C4-1908-4E47-9761-62F6BFBA8815}" type="datetimeFigureOut">
              <a:rPr lang="ru-RU"/>
              <a:pPr>
                <a:defRPr/>
              </a:pPr>
              <a:t>11.12.2016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CD7DF2-57BB-4BF7-8385-056267FB07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3" r:id="rId2"/>
    <p:sldLayoutId id="2147484045" r:id="rId3"/>
    <p:sldLayoutId id="2147484042" r:id="rId4"/>
    <p:sldLayoutId id="2147484041" r:id="rId5"/>
    <p:sldLayoutId id="2147484040" r:id="rId6"/>
    <p:sldLayoutId id="2147484039" r:id="rId7"/>
    <p:sldLayoutId id="2147484038" r:id="rId8"/>
    <p:sldLayoutId id="2147484046" r:id="rId9"/>
    <p:sldLayoutId id="2147484037" r:id="rId10"/>
    <p:sldLayoutId id="214748403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vkpass.ru/razdeli/rukami/misheni-dlya-pnevmatiki-svoimi-rukami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305800" cy="511256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4617B">
                    <a:shade val="75000"/>
                  </a:srgbClr>
                </a:solidFill>
              </a:rPr>
              <a:t/>
            </a:r>
            <a:br>
              <a:rPr lang="ru-RU" sz="2400" dirty="0" smtClean="0">
                <a:solidFill>
                  <a:srgbClr val="04617B">
                    <a:shade val="75000"/>
                  </a:srgbClr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Августовское совещание педагогических работников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муниципального образования «Починковский район»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Смоленской области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«Через качество образования к развитию человеческого потенциала»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chemeClr val="tx1"/>
                </a:solidFill>
              </a:rPr>
              <a:t>Качество образования как одно из условий качества жизни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докладчик: </a:t>
            </a:r>
            <a:r>
              <a:rPr lang="ru-RU" sz="2000" dirty="0" smtClean="0">
                <a:solidFill>
                  <a:schemeClr val="tx1"/>
                </a:solidFill>
              </a:rPr>
              <a:t> заместитель директора  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муниципального бюджетного</a:t>
            </a:r>
            <a:br>
              <a:rPr lang="ru-RU" sz="2000" dirty="0" smtClean="0">
                <a:solidFill>
                  <a:prstClr val="black"/>
                </a:solidFill>
              </a:rPr>
            </a:br>
            <a:r>
              <a:rPr lang="ru-RU" sz="2000" dirty="0" smtClean="0">
                <a:solidFill>
                  <a:prstClr val="black"/>
                </a:solidFill>
              </a:rPr>
              <a:t> общеобразовательного учреждения  Шаталовская средняя </a:t>
            </a:r>
            <a:r>
              <a:rPr lang="ru-RU" sz="2000" dirty="0" smtClean="0">
                <a:solidFill>
                  <a:prstClr val="black"/>
                </a:solidFill>
              </a:rPr>
              <a:t>школа, руководитель работы </a:t>
            </a:r>
            <a:r>
              <a:rPr lang="ru-RU" sz="2000" smtClean="0">
                <a:solidFill>
                  <a:prstClr val="black"/>
                </a:solidFill>
              </a:rPr>
              <a:t>школьного округа № 3 </a:t>
            </a:r>
            <a:r>
              <a:rPr lang="ru-RU" sz="2400" dirty="0" smtClean="0">
                <a:solidFill>
                  <a:prstClr val="black"/>
                </a:solidFill>
              </a:rPr>
              <a:t/>
            </a:r>
            <a:br>
              <a:rPr lang="ru-RU" sz="2400" dirty="0" smtClean="0">
                <a:solidFill>
                  <a:prstClr val="black"/>
                </a:solidFill>
              </a:rPr>
            </a:br>
            <a: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  <a:t>МАМИЧЕВ Дмитрий Иванович</a:t>
            </a:r>
            <a: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  <a:t/>
            </a:r>
            <a:b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</a:br>
            <a: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  <a:t/>
            </a:r>
            <a:b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</a:br>
            <a:r>
              <a:rPr lang="ru-RU" sz="2400" b="1" dirty="0" smtClean="0"/>
              <a:t>26 </a:t>
            </a:r>
            <a:r>
              <a:rPr lang="ru-RU" sz="2400" b="1" dirty="0" smtClean="0"/>
              <a:t>августа 2015 года</a:t>
            </a:r>
            <a:r>
              <a:rPr lang="ru-RU" sz="2400" b="1" smtClean="0"/>
              <a:t/>
            </a:r>
            <a:br>
              <a:rPr lang="ru-RU" sz="2400" b="1" smtClean="0"/>
            </a:br>
            <a:r>
              <a:rPr lang="ru-RU" sz="2400" b="1" smtClean="0"/>
              <a:t>п.Шаталово-1</a:t>
            </a:r>
            <a: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  <a:t/>
            </a:r>
            <a:br>
              <a:rPr lang="ru-RU" sz="2400" b="1" dirty="0" smtClean="0">
                <a:solidFill>
                  <a:srgbClr val="DBF5F9">
                    <a:lumMod val="25000"/>
                  </a:srgbClr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66775"/>
          </a:xfrm>
        </p:spPr>
        <p:txBody>
          <a:bodyPr/>
          <a:lstStyle/>
          <a:p>
            <a:pPr algn="ctr"/>
            <a:r>
              <a:rPr lang="ru-RU" b="1" dirty="0" smtClean="0"/>
              <a:t>Качество образования</a:t>
            </a:r>
          </a:p>
        </p:txBody>
      </p:sp>
      <p:sp>
        <p:nvSpPr>
          <p:cNvPr id="16386" name="Текст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681537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соответствие заданным стандартам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способность удовлетворять запросы, решать проблемы потребителей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dirty="0" err="1" smtClean="0"/>
              <a:t>востребованность</a:t>
            </a:r>
            <a:r>
              <a:rPr lang="ru-RU" dirty="0" smtClean="0"/>
              <a:t> полученных знаний в конкретных условиях их применения для достижения конкретной цели и повышения качества жизни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  	В общегосударственном плане </a:t>
            </a:r>
            <a:r>
              <a:rPr lang="ru-RU" b="1" dirty="0" smtClean="0"/>
              <a:t>новое качество образования </a:t>
            </a:r>
            <a:r>
              <a:rPr lang="ru-RU" dirty="0" smtClean="0"/>
              <a:t>- это его соответствие современным жизненным потребностям развития общества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3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Качество жизни человека-…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63"/>
            <a:ext cx="8715436" cy="1071549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/>
              <a:t>НОВОЕ КАЧЕСТВО ОБРАЗОВАНИЯ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7148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соответствие целей и результатов общего образования современным социальным требованиям;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соответствие содержания образования его целям и познавательным возможностям всех учащихся;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соответствие условий образовательной деятельности требованиям сохранения здоровья учащихся и обеспечения психологического комфорта для всех участников образовательного процесса</a:t>
            </a:r>
          </a:p>
          <a:p>
            <a:pPr marL="0" indent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3800" b="1" i="1" dirty="0" smtClean="0">
              <a:solidFill>
                <a:schemeClr val="tx2"/>
              </a:solidFill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8715436" cy="164307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000" b="1" dirty="0" smtClean="0"/>
              <a:t>СОСТАВЛЯЮЩИЕ СОВРЕМЕННОГО КАЧЕСТВЕННОГО  ОБРАЗОВАНИЯ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71488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3800" b="1" i="1" dirty="0" smtClean="0">
              <a:solidFill>
                <a:schemeClr val="tx2"/>
              </a:solidFill>
            </a:endParaRP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00166" y="22145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22408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3600" b="1" dirty="0" smtClean="0"/>
              <a:t>УСЛОВИЯ РЕАЛИЗАЦИИ </a:t>
            </a:r>
            <a:br>
              <a:rPr lang="ru-RU" sz="3600" b="1" dirty="0" smtClean="0"/>
            </a:br>
            <a:r>
              <a:rPr lang="ru-RU" sz="3600" b="1" dirty="0" smtClean="0"/>
              <a:t>НОВОГО КАЧЕСТВА ОБРАЗОВАНИЯ</a:t>
            </a:r>
            <a:br>
              <a:rPr lang="ru-RU" sz="3600" b="1" dirty="0" smtClean="0"/>
            </a:br>
            <a:r>
              <a:rPr lang="ru-RU" sz="3600" b="1" dirty="0" smtClean="0"/>
              <a:t> И ВОСПИТАНИЯ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3800" b="1" i="1" dirty="0" smtClean="0">
              <a:solidFill>
                <a:schemeClr val="tx2"/>
              </a:solidFill>
            </a:endParaRP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Установление отношений сотрудничества</a:t>
            </a: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Расширение деловых контактов</a:t>
            </a: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Изменение роли учителя</a:t>
            </a: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Осознание потребности в повышении качества   образования</a:t>
            </a: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Приобщение к инновационной и исследовательской деятельности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3600" b="1" dirty="0" smtClean="0"/>
              <a:t>ЧТО ОЗНАЧАЕТ «УПРАВЛЯТЬ»?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800" b="1" i="1" dirty="0" smtClean="0">
              <a:solidFill>
                <a:schemeClr val="tx2"/>
              </a:solidFill>
            </a:endParaRP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 Управлять</a:t>
            </a:r>
            <a:r>
              <a:rPr lang="ru-RU" b="1" dirty="0" smtClean="0"/>
              <a:t> </a:t>
            </a:r>
            <a:r>
              <a:rPr lang="ru-RU" dirty="0" smtClean="0"/>
              <a:t>– значит создавать условия для достижения цели </a:t>
            </a: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 smtClean="0"/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dirty="0" smtClean="0"/>
              <a:t>Успешное управление – это реализованная цель</a:t>
            </a:r>
            <a:endParaRPr lang="ru-RU" dirty="0"/>
          </a:p>
        </p:txBody>
      </p:sp>
      <p:pic>
        <p:nvPicPr>
          <p:cNvPr id="5" name="Содержимое 4" descr="МИШЕНЬ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1928895"/>
            <a:ext cx="4214842" cy="4159384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sz="4400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800" b="1" i="1" dirty="0" smtClean="0">
              <a:solidFill>
                <a:schemeClr val="tx2"/>
              </a:solidFill>
            </a:endParaRPr>
          </a:p>
          <a:p>
            <a:pPr marL="0" lvl="0" indent="0"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ru-RU" dirty="0"/>
          </a:p>
        </p:txBody>
      </p:sp>
      <p:pic>
        <p:nvPicPr>
          <p:cNvPr id="8" name="Рисунок 7" descr="РЕСУРСЫ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669" b="5669"/>
          <a:stretch>
            <a:fillRect/>
          </a:stretch>
        </p:blipFill>
        <p:spPr>
          <a:xfrm rot="420000">
            <a:off x="3460176" y="1841292"/>
            <a:ext cx="4617720" cy="3138924"/>
          </a:xfrm>
        </p:spPr>
      </p:pic>
      <p:sp>
        <p:nvSpPr>
          <p:cNvPr id="5" name="Прямоугольник 4"/>
          <p:cNvSpPr/>
          <p:nvPr/>
        </p:nvSpPr>
        <p:spPr>
          <a:xfrm>
            <a:off x="642910" y="1285860"/>
            <a:ext cx="55007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Ключевой проблемой  управления образовательной организацией становится построение</a:t>
            </a:r>
          </a:p>
          <a:p>
            <a:pPr algn="ctr"/>
            <a:r>
              <a:rPr lang="ru-RU" sz="2400" b="1" dirty="0" smtClean="0"/>
              <a:t> своей уникальной </a:t>
            </a:r>
          </a:p>
          <a:p>
            <a:pPr algn="ctr"/>
            <a:r>
              <a:rPr lang="ru-RU" sz="2400" b="1" dirty="0" smtClean="0"/>
              <a:t>КОНФИГУРАЦИИ РЕСУРСОВ: материальных, </a:t>
            </a:r>
          </a:p>
          <a:p>
            <a:pPr algn="ctr"/>
            <a:r>
              <a:rPr lang="ru-RU" sz="2400" b="1" dirty="0" smtClean="0"/>
              <a:t>информационных, </a:t>
            </a:r>
          </a:p>
          <a:p>
            <a:pPr algn="ctr"/>
            <a:r>
              <a:rPr lang="ru-RU" sz="2400" b="1" dirty="0" smtClean="0"/>
              <a:t>финансовых, </a:t>
            </a:r>
          </a:p>
          <a:p>
            <a:pPr algn="ctr"/>
            <a:r>
              <a:rPr lang="ru-RU" sz="2400" b="1" dirty="0" smtClean="0"/>
              <a:t>человеческих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" fill="hold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" fill="hold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" fill="hold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" fill="hold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1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300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" fill="hold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" fill="hold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223952"/>
          </a:xfrm>
        </p:spPr>
        <p:txBody>
          <a:bodyPr/>
          <a:lstStyle/>
          <a:p>
            <a:pPr algn="ctr"/>
            <a:r>
              <a:rPr lang="ru-RU" sz="4400" b="1" dirty="0" smtClean="0"/>
              <a:t>ИННОВАЦИОННЫЙ ПОТЕНЦИАЛ ЛИЧНОСТИ ПЕДАГОГА </a:t>
            </a:r>
            <a:endParaRPr lang="ru-RU" sz="44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472" y="2071678"/>
            <a:ext cx="3643338" cy="42148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проявляется в его практической деятельности: «…инновация – это целенаправленная реализация того потенциала, который заключён в творчестве личности»</a:t>
            </a:r>
          </a:p>
          <a:p>
            <a:endParaRPr lang="ru-RU" sz="2000" dirty="0" smtClean="0"/>
          </a:p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214810" y="2214554"/>
            <a:ext cx="4643439" cy="4143382"/>
          </a:xfrm>
        </p:spPr>
        <p:txBody>
          <a:bodyPr>
            <a:noAutofit/>
          </a:bodyPr>
          <a:lstStyle/>
          <a:p>
            <a:r>
              <a:rPr lang="ru-RU" sz="1800" dirty="0" smtClean="0"/>
              <a:t> желание и возможность развивать свои интересы и представления, искать собственные нетрадиционные решения возникающих проблем, воспринимать и творчески воплощать уже существующие нестандартные подходы в образовании;</a:t>
            </a:r>
          </a:p>
          <a:p>
            <a:r>
              <a:rPr lang="ru-RU" sz="1800" dirty="0" smtClean="0"/>
              <a:t> умение генерировать и продуцировать новые представления и идеи, проектировать и моделировать в реальной практике;</a:t>
            </a:r>
          </a:p>
          <a:p>
            <a:r>
              <a:rPr lang="ru-RU" sz="1800" dirty="0" smtClean="0"/>
              <a:t> культурно-эстетическая развитость и образованность; </a:t>
            </a:r>
          </a:p>
          <a:p>
            <a:r>
              <a:rPr lang="ru-RU" sz="1800" dirty="0" smtClean="0"/>
              <a:t>открытость личности к новому</a:t>
            </a:r>
            <a:endParaRPr lang="ru-RU" sz="2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081076"/>
          </a:xfrm>
        </p:spPr>
        <p:txBody>
          <a:bodyPr/>
          <a:lstStyle/>
          <a:p>
            <a:pPr algn="ctr"/>
            <a:r>
              <a:rPr lang="ru-RU" sz="4400" b="1" dirty="0" smtClean="0"/>
              <a:t>ИННОВАЦИОННЫЙ ПОТЕНЦИАЛ ПЕДАГОГИЧЕСКОГО КОЛЛЕКТИВА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14500"/>
            <a:ext cx="4038600" cy="4929188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/>
              <a:t>Это </a:t>
            </a:r>
            <a:r>
              <a:rPr lang="ru-RU" sz="2400" b="1" dirty="0"/>
              <a:t>способность кадров</a:t>
            </a:r>
            <a:r>
              <a:rPr lang="ru-RU" sz="2400" b="1" dirty="0" smtClean="0"/>
              <a:t>: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 </a:t>
            </a:r>
            <a:r>
              <a:rPr lang="ru-RU" sz="2000" dirty="0"/>
              <a:t>к позитивно-критическому восприятию новой информации</a:t>
            </a:r>
            <a:r>
              <a:rPr lang="ru-RU" sz="2000" dirty="0" smtClean="0"/>
              <a:t>;</a:t>
            </a:r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  </a:t>
            </a:r>
            <a:r>
              <a:rPr lang="ru-RU" sz="2000" dirty="0"/>
              <a:t>к приращению общих и профессиональных знаний; </a:t>
            </a:r>
            <a:endParaRPr lang="ru-RU" sz="2000" dirty="0" smtClean="0"/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 к </a:t>
            </a:r>
            <a:r>
              <a:rPr lang="ru-RU" sz="2000" dirty="0"/>
              <a:t>выдвижению новых конкурентоспособных идей; </a:t>
            </a:r>
            <a:endParaRPr lang="ru-RU" sz="2000" dirty="0" smtClean="0"/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 к </a:t>
            </a:r>
            <a:r>
              <a:rPr lang="ru-RU" sz="2000" dirty="0"/>
              <a:t>нахождению решений нестандартных задач и новых методов решения традиционных задач; </a:t>
            </a:r>
            <a:endParaRPr lang="ru-RU" sz="2000" dirty="0" smtClean="0"/>
          </a:p>
          <a:p>
            <a:pPr marL="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 к </a:t>
            </a:r>
            <a:r>
              <a:rPr lang="ru-RU" sz="2000" dirty="0"/>
              <a:t>использованию знаний для практической реализации </a:t>
            </a:r>
            <a:r>
              <a:rPr lang="ru-RU" sz="2000" dirty="0" smtClean="0"/>
              <a:t>новшеств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mar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b="1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00562" y="2214554"/>
            <a:ext cx="4429125" cy="5000625"/>
          </a:xfrm>
        </p:spPr>
        <p:txBody>
          <a:bodyPr>
            <a:noAutofit/>
          </a:bodyPr>
          <a:lstStyle/>
          <a:p>
            <a:pPr marL="274320" indent="0" algn="ctr" fontAlgn="auto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Показатели инновационного потенциала педагогического коллектива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000" dirty="0" smtClean="0"/>
              <a:t> восприимчивость педагогов к новшествам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000" dirty="0" smtClean="0"/>
              <a:t> их готовность к освоению новшеств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000" dirty="0" smtClean="0"/>
              <a:t> уровень творческой активности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000" dirty="0" smtClean="0"/>
              <a:t> развитость коммуникативных связей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2000" dirty="0" smtClean="0"/>
              <a:t> способность к профессиональной рефлексии</a:t>
            </a:r>
          </a:p>
          <a:p>
            <a:pPr marL="0" indent="0"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dirty="0" smtClean="0"/>
              <a:t>(</a:t>
            </a:r>
            <a:r>
              <a:rPr lang="ru-RU" sz="1600" dirty="0" smtClean="0"/>
              <a:t>по В. А. </a:t>
            </a:r>
            <a:r>
              <a:rPr lang="ru-RU" sz="1600" dirty="0" err="1" smtClean="0"/>
              <a:t>Сластенину</a:t>
            </a:r>
            <a:r>
              <a:rPr lang="ru-RU" sz="2000" dirty="0" smtClean="0"/>
              <a:t>)</a:t>
            </a:r>
          </a:p>
          <a:p>
            <a:pPr marL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274320" indent="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0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000"/>
                            </p:stCondLst>
                            <p:childTnLst>
                              <p:par>
                                <p:cTn id="6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lum bright="44000"/>
          </a:blip>
          <a:srcRect l="7948" r="7948"/>
          <a:stretch>
            <a:fillRect/>
          </a:stretch>
        </p:blipFill>
        <p:spPr bwMode="auto">
          <a:xfrm rot="420000">
            <a:off x="917934" y="415738"/>
            <a:ext cx="7197352" cy="612598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57200" y="1214422"/>
            <a:ext cx="8115328" cy="5145898"/>
          </a:xfrm>
        </p:spPr>
        <p:txBody>
          <a:bodyPr>
            <a:no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Общее количество штатных сотрудников: 62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Общее количество педагогических работников: 44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Заслуженные учителя РФ:   2		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Почетные работники общего образования РФ:  1 	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Отличники народного просвещения:  6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Награждены грамотой Министерства образования и науки: 5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Учителя-победители ПНПО:  3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Имеют высшую категорию:   25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Средний возраст педагогических работников -51 год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В штате работников школы – 11 мужчин,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в том числе педагогических работников – 6 человек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1800" b="1" i="1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i="1" dirty="0" smtClean="0"/>
              <a:t>Школа – победитель приоритетного национального проекта «Образование» в 2006 и  2008 годах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КАДРОВЫЙ РЕСУРС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7948" r="7948"/>
          <a:stretch>
            <a:fillRect/>
          </a:stretch>
        </p:blipFill>
        <p:spPr bwMode="auto">
          <a:xfrm rot="420000">
            <a:off x="3904496" y="1441158"/>
            <a:ext cx="3926118" cy="335415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7948" r="7948"/>
          <a:stretch>
            <a:fillRect/>
          </a:stretch>
        </p:blipFill>
        <p:spPr>
          <a:xfrm rot="420000">
            <a:off x="3904496" y="1441157"/>
            <a:ext cx="3926118" cy="3354154"/>
          </a:xfrm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09600" y="571480"/>
            <a:ext cx="7748614" cy="3286148"/>
          </a:xfrm>
        </p:spPr>
        <p:txBody>
          <a:bodyPr/>
          <a:lstStyle/>
          <a:p>
            <a:pPr algn="ctr"/>
            <a:r>
              <a:rPr lang="ru-RU" sz="3600" dirty="0" smtClean="0"/>
              <a:t>АКТУАЛИЗАЦИЯ НЕЛИНЕЙНОЙ ОБРАЗОВАТЕЛЬНОЙ СРЕДЫ СУБЪЕКТОМ ПОЗНАВАТЕЛЬНОЙ</a:t>
            </a:r>
            <a:br>
              <a:rPr lang="ru-RU" sz="3600" dirty="0" smtClean="0"/>
            </a:br>
            <a:r>
              <a:rPr lang="ru-RU" sz="3600" dirty="0" smtClean="0"/>
              <a:t> И ТВОРЧЕСКОЙ ДЕЯТЕЛЬНОСТИ</a:t>
            </a:r>
            <a:br>
              <a:rPr lang="ru-RU" sz="3600" dirty="0" smtClean="0"/>
            </a:br>
            <a:endParaRPr lang="ru-RU" sz="3600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4308326"/>
          </a:xfrm>
        </p:spPr>
        <p:txBody>
          <a:bodyPr/>
          <a:lstStyle/>
          <a:p>
            <a:pPr algn="ctr"/>
            <a:r>
              <a:rPr lang="ru-RU" sz="3600" b="1" dirty="0"/>
              <a:t>Какие ресурсы для развития детской одаренности сконцентрированы в </a:t>
            </a:r>
            <a:r>
              <a:rPr lang="ru-RU" sz="3600" b="1" dirty="0" err="1"/>
              <a:t>Шаталовской</a:t>
            </a:r>
            <a:r>
              <a:rPr lang="ru-RU" sz="3600" b="1" dirty="0"/>
              <a:t> средней школе?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66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63" y="-459432"/>
            <a:ext cx="9577064" cy="931791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323528"/>
            <a:ext cx="10479340" cy="10232721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913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30" y="-304263"/>
            <a:ext cx="9287949" cy="738210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40" y="-3051720"/>
            <a:ext cx="9361040" cy="12481389"/>
          </a:xfrm>
        </p:spPr>
      </p:pic>
    </p:spTree>
    <p:extLst>
      <p:ext uri="{BB962C8B-B14F-4D97-AF65-F5344CB8AC3E}">
        <p14:creationId xmlns:p14="http://schemas.microsoft.com/office/powerpoint/2010/main" val="229603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71400"/>
            <a:ext cx="9443392" cy="7082544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891480"/>
            <a:ext cx="9612560" cy="7889827"/>
          </a:xfrm>
        </p:spPr>
      </p:pic>
    </p:spTree>
    <p:extLst>
      <p:ext uri="{BB962C8B-B14F-4D97-AF65-F5344CB8AC3E}">
        <p14:creationId xmlns:p14="http://schemas.microsoft.com/office/powerpoint/2010/main" val="271725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5734"/>
            <a:ext cx="9144000" cy="7491469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238" y="-65012"/>
            <a:ext cx="9651238" cy="7238428"/>
          </a:xfrm>
        </p:spPr>
      </p:pic>
    </p:spTree>
    <p:extLst>
      <p:ext uri="{BB962C8B-B14F-4D97-AF65-F5344CB8AC3E}">
        <p14:creationId xmlns:p14="http://schemas.microsoft.com/office/powerpoint/2010/main" val="239486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1772816"/>
            <a:ext cx="10557367" cy="3286238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01016"/>
            <a:ext cx="9324528" cy="6993396"/>
          </a:xfrm>
        </p:spPr>
      </p:pic>
    </p:spTree>
    <p:extLst>
      <p:ext uri="{BB962C8B-B14F-4D97-AF65-F5344CB8AC3E}">
        <p14:creationId xmlns:p14="http://schemas.microsoft.com/office/powerpoint/2010/main" val="152164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309" y="-336232"/>
            <a:ext cx="9592309" cy="7194232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236412"/>
            <a:ext cx="9649072" cy="7236804"/>
          </a:xfrm>
        </p:spPr>
      </p:pic>
    </p:spTree>
    <p:extLst>
      <p:ext uri="{BB962C8B-B14F-4D97-AF65-F5344CB8AC3E}">
        <p14:creationId xmlns:p14="http://schemas.microsoft.com/office/powerpoint/2010/main" val="111007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48"/>
          </a:xfrm>
        </p:spPr>
        <p:txBody>
          <a:bodyPr/>
          <a:lstStyle/>
          <a:p>
            <a:pPr algn="ctr"/>
            <a:endParaRPr lang="ru-RU" sz="2800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Ссылка на источники фотографий:</a:t>
            </a:r>
          </a:p>
          <a:p>
            <a:pPr>
              <a:buNone/>
            </a:pPr>
            <a:r>
              <a:rPr lang="en-US" sz="2400" u="sng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http://vkpass.ru/razdeli/rukami/misheni-dlya-pnevmatiki-svoimi-rukami.html</a:t>
            </a:r>
            <a:endParaRPr lang="ru-RU" sz="24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400" u="sng" dirty="0" smtClean="0">
                <a:solidFill>
                  <a:schemeClr val="tx2">
                    <a:lumMod val="75000"/>
                  </a:schemeClr>
                </a:solidFill>
              </a:rPr>
              <a:t>http://strana-sovetov.com/calendar/event/265.html</a:t>
            </a:r>
            <a:endParaRPr lang="ru-RU" u="sng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3876278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16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524</TotalTime>
  <Words>369</Words>
  <Application>Microsoft Office PowerPoint</Application>
  <PresentationFormat>Экран (4:3)</PresentationFormat>
  <Paragraphs>81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 Августовское совещание педагогических работников муниципального образования «Починковский район»  Смоленской области  «Через качество образования к развитию человеческого потенциала»   Качество образования как одно из условий качества жизни  докладчик:  заместитель директора   муниципального бюджетного  общеобразовательного учреждения  Шаталовская средняя школа, руководитель работы школьного округа № 3  МАМИЧЕВ Дмитрий Иванович  26 августа 2015 года п.Шаталово-1  </vt:lpstr>
      <vt:lpstr>Качество образования</vt:lpstr>
      <vt:lpstr>Качество жизни человека-…</vt:lpstr>
      <vt:lpstr>НОВОЕ КАЧЕСТВО ОБРАЗОВАНИЯ</vt:lpstr>
      <vt:lpstr>    СОСТАВЛЯЮЩИЕ СОВРЕМЕННОГО КАЧЕСТВЕННОГО  ОБРАЗОВАНИЯ </vt:lpstr>
      <vt:lpstr>         УСЛОВИЯ РЕАЛИЗАЦИИ  НОВОГО КАЧЕСТВА ОБРАЗОВАНИЯ  И ВОСПИТАНИЯ </vt:lpstr>
      <vt:lpstr>         ЧТО ОЗНАЧАЕТ «УПРАВЛЯТЬ»? </vt:lpstr>
      <vt:lpstr>         </vt:lpstr>
      <vt:lpstr>ИННОВАЦИОННЫЙ ПОТЕНЦИАЛ ЛИЧНОСТИ ПЕДАГОГА </vt:lpstr>
      <vt:lpstr>ИННОВАЦИОННЫЙ ПОТЕНЦИАЛ ПЕДАГОГИЧЕСКОГО КОЛЛЕКТИВА</vt:lpstr>
      <vt:lpstr>КАДРОВЫЙ РЕСУРС </vt:lpstr>
      <vt:lpstr>АКТУАЛИЗАЦИЯ НЕЛИНЕЙНОЙ ОБРАЗОВАТЕЛЬНОЙ СРЕДЫ СУБЪЕКТОМ ПОЗНАВАТЕЛЬНОЙ  И ТВОРЧЕСКОЙ ДЕЯТЕЛЬНОСТИ </vt:lpstr>
      <vt:lpstr>Какие ресурсы для развития детской одаренности сконцентрированы в Шаталовской средней школе?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пера</dc:title>
  <dc:creator>димон</dc:creator>
  <cp:lastModifiedBy>MAD</cp:lastModifiedBy>
  <cp:revision>60</cp:revision>
  <dcterms:created xsi:type="dcterms:W3CDTF">2014-04-27T17:43:26Z</dcterms:created>
  <dcterms:modified xsi:type="dcterms:W3CDTF">2016-12-11T18:29:19Z</dcterms:modified>
</cp:coreProperties>
</file>