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5" r:id="rId2"/>
    <p:sldId id="256" r:id="rId3"/>
    <p:sldId id="293" r:id="rId4"/>
    <p:sldId id="294" r:id="rId5"/>
    <p:sldId id="261" r:id="rId6"/>
    <p:sldId id="304" r:id="rId7"/>
    <p:sldId id="262" r:id="rId8"/>
    <p:sldId id="295" r:id="rId9"/>
    <p:sldId id="265" r:id="rId10"/>
    <p:sldId id="296" r:id="rId11"/>
    <p:sldId id="300" r:id="rId12"/>
    <p:sldId id="267" r:id="rId13"/>
    <p:sldId id="302" r:id="rId14"/>
    <p:sldId id="309" r:id="rId15"/>
    <p:sldId id="316" r:id="rId16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68" autoAdjust="0"/>
  </p:normalViewPr>
  <p:slideViewPr>
    <p:cSldViewPr>
      <p:cViewPr varScale="1">
        <p:scale>
          <a:sx n="38" d="100"/>
          <a:sy n="38" d="100"/>
        </p:scale>
        <p:origin x="42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80964-1885-45B1-8412-06B261AEBBF3}" type="datetimeFigureOut">
              <a:rPr lang="fr-FR"/>
              <a:pPr>
                <a:defRPr/>
              </a:pPr>
              <a:t>30/11/2018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A6FEF-E36F-40E4-894F-22E797D3EED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2864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5E13E-8809-49C0-BF12-20414A9C0184}" type="datetimeFigureOut">
              <a:rPr lang="fr-FR"/>
              <a:pPr>
                <a:defRPr/>
              </a:pPr>
              <a:t>30/11/2018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33437-5A2D-4A99-B26F-239485B124F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6629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89F31-F2DF-4A1B-9196-AD766A7DCC73}" type="datetimeFigureOut">
              <a:rPr lang="fr-FR"/>
              <a:pPr>
                <a:defRPr/>
              </a:pPr>
              <a:t>30/11/2018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89B18-3D8B-4F9A-B24F-688CAC2137E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6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0E699-0CE8-485C-9B39-F8A0D966DA01}" type="datetimeFigureOut">
              <a:rPr lang="fr-FR"/>
              <a:pPr>
                <a:defRPr/>
              </a:pPr>
              <a:t>30/11/2018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2D41A-D030-4369-A122-712FDBC02F5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3902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EC87E-46C0-4A1F-8013-3CD8065CE3EA}" type="datetimeFigureOut">
              <a:rPr lang="fr-FR"/>
              <a:pPr>
                <a:defRPr/>
              </a:pPr>
              <a:t>30/11/2018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A0F2-8ED4-482D-BAB8-9FA9A07BE88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0780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62DA1-1325-4BFA-A792-4013CD3B5529}" type="datetimeFigureOut">
              <a:rPr lang="fr-FR"/>
              <a:pPr>
                <a:defRPr/>
              </a:pPr>
              <a:t>30/11/2018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EB278C-BABE-487B-AD2D-2D8CCAC7805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843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4C7439-B244-411D-AC7C-32962831830A}" type="datetimeFigureOut">
              <a:rPr lang="fr-FR"/>
              <a:pPr>
                <a:defRPr/>
              </a:pPr>
              <a:t>30/11/2018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DDCFE-DADB-4D90-9821-AA3B8A52B46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3308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5B72E-D09D-4592-80E5-AB996D0A2D50}" type="datetimeFigureOut">
              <a:rPr lang="fr-FR"/>
              <a:pPr>
                <a:defRPr/>
              </a:pPr>
              <a:t>30/11/2018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26FB8-1795-4E46-A399-4E9521285B8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8537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64DF3-BCF9-4B2A-AA71-807D9D353E0C}" type="datetimeFigureOut">
              <a:rPr lang="fr-FR"/>
              <a:pPr>
                <a:defRPr/>
              </a:pPr>
              <a:t>30/11/2018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06CDD1-AEB9-4A4A-906D-8293F15C37E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85260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21A0C-BB81-4C4A-BA31-37936B124589}" type="datetimeFigureOut">
              <a:rPr lang="fr-FR"/>
              <a:pPr>
                <a:defRPr/>
              </a:pPr>
              <a:t>30/11/2018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084EF-D919-435E-BC15-AFCFACEAA10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8140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7BB1E-9553-4B10-AE3C-52E2FA50CA85}" type="datetimeFigureOut">
              <a:rPr lang="fr-FR"/>
              <a:pPr>
                <a:defRPr/>
              </a:pPr>
              <a:t>30/11/2018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A9004-7FE2-4935-B3A4-2A0601497550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353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ru-RU" smtClean="0"/>
              <a:t>Cliquez pour modifier les styles du texte du masque</a:t>
            </a:r>
          </a:p>
          <a:p>
            <a:pPr lvl="1"/>
            <a:r>
              <a:rPr lang="fr-FR" altLang="ru-RU" smtClean="0"/>
              <a:t>Deuxième niveau</a:t>
            </a:r>
          </a:p>
          <a:p>
            <a:pPr lvl="2"/>
            <a:r>
              <a:rPr lang="fr-FR" altLang="ru-RU" smtClean="0"/>
              <a:t>Troisième niveau</a:t>
            </a:r>
          </a:p>
          <a:p>
            <a:pPr lvl="3"/>
            <a:r>
              <a:rPr lang="fr-FR" altLang="ru-RU" smtClean="0"/>
              <a:t>Quatrième niveau</a:t>
            </a:r>
          </a:p>
          <a:p>
            <a:pPr lvl="4"/>
            <a:r>
              <a:rPr lang="fr-FR" altLang="ru-RU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610A89B-2623-4C8D-A9DD-2ED2A61DFBCF}" type="datetimeFigureOut">
              <a:rPr lang="fr-FR"/>
              <a:pPr>
                <a:defRPr/>
              </a:pPr>
              <a:t>30/11/2018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790603A-6AA7-410B-B401-4DC41D8052E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2168" y="2996952"/>
            <a:ext cx="7272808" cy="1828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Социальное развитие российского общества</a:t>
            </a:r>
            <a:br>
              <a:rPr lang="ru-RU" dirty="0" smtClean="0"/>
            </a:br>
            <a:r>
              <a:rPr lang="ru-RU" dirty="0" smtClean="0"/>
              <a:t>1 урок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Учитель истории и обществознания </a:t>
            </a:r>
            <a:br>
              <a:rPr lang="ru-RU" dirty="0" smtClean="0"/>
            </a:br>
            <a:r>
              <a:rPr lang="ru-RU" dirty="0" smtClean="0"/>
              <a:t>Лазарева Елена Валерьевна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68780" y="6096000"/>
            <a:ext cx="6912768" cy="1524000"/>
          </a:xfrm>
        </p:spPr>
        <p:txBody>
          <a:bodyPr/>
          <a:lstStyle/>
          <a:p>
            <a:r>
              <a:rPr lang="ru-RU" dirty="0" smtClean="0"/>
              <a:t>11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6207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500042"/>
            <a:ext cx="9144000" cy="5138758"/>
          </a:xfrm>
        </p:spPr>
        <p:txBody>
          <a:bodyPr/>
          <a:lstStyle/>
          <a:p>
            <a:r>
              <a:rPr lang="ru-RU" sz="4000" dirty="0" smtClean="0">
                <a:solidFill>
                  <a:schemeClr val="bg1"/>
                </a:solidFill>
              </a:rPr>
              <a:t>Какой блок обществознания мы с вами заканчиваем изучать?</a:t>
            </a:r>
          </a:p>
          <a:p>
            <a:endParaRPr lang="ru-RU" sz="4000" dirty="0" smtClean="0">
              <a:solidFill>
                <a:schemeClr val="bg1"/>
              </a:solidFill>
            </a:endParaRPr>
          </a:p>
          <a:p>
            <a:endParaRPr lang="ru-RU" sz="400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500042"/>
            <a:ext cx="9144000" cy="5138758"/>
          </a:xfrm>
        </p:spPr>
        <p:txBody>
          <a:bodyPr/>
          <a:lstStyle/>
          <a:p>
            <a:r>
              <a:rPr lang="ru-RU" altLang="ru-RU" sz="4000" dirty="0">
                <a:solidFill>
                  <a:schemeClr val="bg1"/>
                </a:solidFill>
              </a:rPr>
              <a:t>Вам предстоит подготовить развернутый ответ по теме </a:t>
            </a:r>
            <a:r>
              <a:rPr lang="ru-RU" altLang="ru-RU" sz="4000" b="1" dirty="0" smtClean="0">
                <a:solidFill>
                  <a:schemeClr val="bg1"/>
                </a:solidFill>
              </a:rPr>
              <a:t>«Социальное развитие современного общества». </a:t>
            </a:r>
            <a:r>
              <a:rPr lang="ru-RU" altLang="ru-RU" sz="4000" dirty="0">
                <a:solidFill>
                  <a:schemeClr val="bg1"/>
                </a:solidFill>
              </a:rPr>
              <a:t>Составьте план, в соответствии с которым вы будете освещать эту тему. </a:t>
            </a:r>
            <a:endParaRPr lang="ru-RU" altLang="ru-RU" sz="4000" dirty="0" smtClean="0">
              <a:solidFill>
                <a:schemeClr val="bg1"/>
              </a:solidFill>
            </a:endParaRPr>
          </a:p>
          <a:p>
            <a:endParaRPr lang="ru-RU" altLang="ru-RU" sz="4000" dirty="0" smtClean="0">
              <a:solidFill>
                <a:schemeClr val="bg1"/>
              </a:solidFill>
            </a:endParaRPr>
          </a:p>
          <a:p>
            <a:r>
              <a:rPr lang="ru-RU" altLang="ru-RU" sz="4000" dirty="0" smtClean="0">
                <a:solidFill>
                  <a:schemeClr val="bg1"/>
                </a:solidFill>
              </a:rPr>
              <a:t>План </a:t>
            </a:r>
            <a:r>
              <a:rPr lang="ru-RU" altLang="ru-RU" sz="4000" dirty="0">
                <a:solidFill>
                  <a:schemeClr val="bg1"/>
                </a:solidFill>
              </a:rPr>
              <a:t>должен </a:t>
            </a:r>
            <a:r>
              <a:rPr lang="ru-RU" altLang="ru-RU" sz="4000" dirty="0" smtClean="0">
                <a:solidFill>
                  <a:schemeClr val="bg1"/>
                </a:solidFill>
              </a:rPr>
              <a:t>содержать </a:t>
            </a:r>
            <a:r>
              <a:rPr lang="ru-RU" altLang="ru-RU" sz="4000" dirty="0">
                <a:solidFill>
                  <a:schemeClr val="bg1"/>
                </a:solidFill>
              </a:rPr>
              <a:t>не менее трех пунктов, из которых 2 или более детализированы в подпунктах</a:t>
            </a:r>
          </a:p>
          <a:p>
            <a:endParaRPr lang="ru-RU" sz="4000" dirty="0" smtClean="0">
              <a:solidFill>
                <a:schemeClr val="bg1"/>
              </a:solidFill>
            </a:endParaRPr>
          </a:p>
          <a:p>
            <a:endParaRPr lang="ru-RU" sz="4000" dirty="0" smtClean="0">
              <a:solidFill>
                <a:schemeClr val="bg1"/>
              </a:solidFill>
            </a:endParaRPr>
          </a:p>
          <a:p>
            <a:r>
              <a:rPr lang="ru-RU" sz="4000" dirty="0" smtClean="0">
                <a:solidFill>
                  <a:schemeClr val="bg1"/>
                </a:solidFill>
              </a:rPr>
              <a:t>Тема: </a:t>
            </a:r>
          </a:p>
        </p:txBody>
      </p:sp>
    </p:spTree>
    <p:extLst>
      <p:ext uri="{BB962C8B-B14F-4D97-AF65-F5344CB8AC3E}">
        <p14:creationId xmlns:p14="http://schemas.microsoft.com/office/powerpoint/2010/main" val="425771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500042"/>
            <a:ext cx="9144000" cy="5138758"/>
          </a:xfrm>
        </p:spPr>
        <p:txBody>
          <a:bodyPr/>
          <a:lstStyle/>
          <a:p>
            <a:r>
              <a:rPr lang="ru-RU" sz="4000" dirty="0" smtClean="0">
                <a:solidFill>
                  <a:schemeClr val="bg1"/>
                </a:solidFill>
              </a:rPr>
              <a:t>Тема:</a:t>
            </a:r>
          </a:p>
          <a:p>
            <a:r>
              <a:rPr lang="ru-RU" sz="4000" dirty="0" smtClean="0">
                <a:solidFill>
                  <a:schemeClr val="bg1"/>
                </a:solidFill>
              </a:rPr>
              <a:t> Социальное развитие российского общества</a:t>
            </a:r>
          </a:p>
        </p:txBody>
      </p:sp>
    </p:spTree>
    <p:extLst>
      <p:ext uri="{BB962C8B-B14F-4D97-AF65-F5344CB8AC3E}">
        <p14:creationId xmlns:p14="http://schemas.microsoft.com/office/powerpoint/2010/main" val="223834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-252536" y="1556792"/>
            <a:ext cx="9396536" cy="2755922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Цель и задачи?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fr-FR" altLang="ru-RU" dirty="0" smtClean="0">
              <a:solidFill>
                <a:schemeClr val="bg1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8215338" y="1844824"/>
            <a:ext cx="2325414" cy="1752600"/>
          </a:xfrm>
        </p:spPr>
        <p:txBody>
          <a:bodyPr/>
          <a:lstStyle/>
          <a:p>
            <a:endParaRPr lang="fr-FR" altLang="ru-RU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755576" y="2561579"/>
            <a:ext cx="7772400" cy="2071689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*  ЦЕЛЬ -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Изучение структуры и тенденций развития современного российского общества.</a:t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Выявление проблем и поиск путей решения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fr-FR" altLang="ru-RU" dirty="0" smtClean="0">
              <a:solidFill>
                <a:schemeClr val="bg1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9144000" y="3071810"/>
            <a:ext cx="1396752" cy="525614"/>
          </a:xfrm>
        </p:spPr>
        <p:txBody>
          <a:bodyPr/>
          <a:lstStyle/>
          <a:p>
            <a:endParaRPr lang="fr-FR" altLang="ru-RU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3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685800" y="1643063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7643834" y="2857496"/>
            <a:ext cx="2896918" cy="739928"/>
          </a:xfrm>
        </p:spPr>
        <p:txBody>
          <a:bodyPr/>
          <a:lstStyle/>
          <a:p>
            <a:endParaRPr lang="fr-FR" altLang="ru-RU" dirty="0" smtClean="0">
              <a:solidFill>
                <a:schemeClr val="bg1"/>
              </a:solidFill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5436" y="260648"/>
            <a:ext cx="9144000" cy="766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1.ИЗМЕНЕНИЯ В СОЦИАЛЬНОЙ  СТРУКТУРЕ РОССИЙСКОГО  ОБЩЕСТВА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2.ТЕНДЕНЦИИ  РАЗВИТИЯ СОЦИАЛЬНЫХ ОТНОШЕНИЙ В НАШЕМ  ОБЩЕСТВЕ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3.КОНСТИТУЦИОННЫЕ  ОСНОВЫ СОЦИАЛЬНОЙ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ПОЛИТИКИ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4.ГОСУДАРСТВВЕННЫЕ  СТРАТЕГИИ БОРЬБЫ С </a:t>
            </a:r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БЕДНОСТЬЮ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</a:t>
            </a:r>
            <a:r>
              <a:rPr lang="ru-RU" sz="4400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Проблемы изучения ?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800" dirty="0" smtClean="0">
              <a:solidFill>
                <a:schemeClr val="bg1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kumimoji="0" lang="ru-RU" sz="28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-468560" y="3334617"/>
            <a:ext cx="10100492" cy="2495872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Основные понятия: 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социальная </a:t>
            </a:r>
            <a:r>
              <a:rPr lang="ru-RU" dirty="0">
                <a:solidFill>
                  <a:schemeClr val="bg1"/>
                </a:solidFill>
              </a:rPr>
              <a:t>стратификация, 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социаль­ное </a:t>
            </a:r>
            <a:r>
              <a:rPr lang="ru-RU" dirty="0">
                <a:solidFill>
                  <a:schemeClr val="bg1"/>
                </a:solidFill>
              </a:rPr>
              <a:t>государство, 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социальная политика.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b="1" dirty="0">
                <a:solidFill>
                  <a:schemeClr val="bg1"/>
                </a:solidFill>
              </a:rPr>
              <a:t>Термины</a:t>
            </a:r>
            <a:r>
              <a:rPr lang="ru-RU" b="1" dirty="0" smtClean="0">
                <a:solidFill>
                  <a:schemeClr val="bg1"/>
                </a:solidFill>
              </a:rPr>
              <a:t>:</a:t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социальное </a:t>
            </a:r>
            <a:r>
              <a:rPr lang="ru-RU" dirty="0">
                <a:solidFill>
                  <a:schemeClr val="bg1"/>
                </a:solidFill>
              </a:rPr>
              <a:t>обеспече­ние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социальное страхование</a:t>
            </a:r>
            <a:r>
              <a:rPr lang="ru-RU" dirty="0" smtClean="0">
                <a:solidFill>
                  <a:schemeClr val="bg1"/>
                </a:solidFill>
              </a:rPr>
              <a:t>,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прожиточный мини­мум, потребительская корзина.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*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fr-FR" altLang="ru-RU" dirty="0" smtClean="0">
              <a:solidFill>
                <a:schemeClr val="bg1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9144000" y="3071810"/>
            <a:ext cx="1396752" cy="525614"/>
          </a:xfrm>
        </p:spPr>
        <p:txBody>
          <a:bodyPr/>
          <a:lstStyle/>
          <a:p>
            <a:endParaRPr lang="fr-FR" altLang="ru-RU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127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 smtClean="0">
                <a:solidFill>
                  <a:schemeClr val="bg1"/>
                </a:solidFill>
              </a:rPr>
              <a:t> </a:t>
            </a:r>
            <a:endParaRPr lang="fr-FR" altLang="ru-RU" dirty="0" smtClean="0">
              <a:solidFill>
                <a:schemeClr val="bg1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 smtClean="0">
                <a:solidFill>
                  <a:schemeClr val="bg1"/>
                </a:solidFill>
              </a:rPr>
              <a:t> </a:t>
            </a:r>
            <a:endParaRPr lang="fr-FR" altLang="ru-RU" dirty="0" smtClean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85728"/>
            <a:ext cx="8858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0" y="1397000"/>
          <a:ext cx="9144000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60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59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Учащиеся, определившиеся с выбором профессии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Учащиеся, выбравшие предметы  сдачи ЕГЭ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Учащиеся, не определившиеся вообще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Всего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6" name="Picture 2" descr="http://1.bp.blogspot.com/-Ku3pD_uMarU/VnWIHpbX_xI/AAAAAAAAAyU/5EYrEl_D3mI/s1600/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1510"/>
            <a:ext cx="9143999" cy="4359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altLang="ru-RU" dirty="0" smtClean="0">
                <a:solidFill>
                  <a:schemeClr val="bg1"/>
                </a:solidFill>
              </a:rPr>
              <a:t> </a:t>
            </a:r>
            <a:endParaRPr lang="fr-FR" altLang="ru-RU" dirty="0" smtClean="0">
              <a:solidFill>
                <a:schemeClr val="bg1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altLang="ru-RU" dirty="0" smtClean="0">
                <a:solidFill>
                  <a:schemeClr val="bg1"/>
                </a:solidFill>
              </a:rPr>
              <a:t> </a:t>
            </a:r>
            <a:endParaRPr lang="fr-FR" altLang="ru-RU" dirty="0" smtClean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9144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</a:rPr>
              <a:t>            Анализ структуры российского общества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(работа с источником)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1.Какие группы населения относятся к высшему классу?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2.Средний класс (основные группы и критерии)</a:t>
            </a:r>
          </a:p>
          <a:p>
            <a:pPr algn="ctr"/>
            <a:endParaRPr lang="ru-RU" sz="2800" dirty="0" smtClean="0">
              <a:solidFill>
                <a:schemeClr val="bg1"/>
              </a:solidFill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3.Низшие классы (медианный и </a:t>
            </a:r>
            <a:r>
              <a:rPr lang="ru-RU" sz="2800" dirty="0" err="1" smtClean="0">
                <a:solidFill>
                  <a:schemeClr val="bg1"/>
                </a:solidFill>
              </a:rPr>
              <a:t>андеркласс</a:t>
            </a:r>
            <a:r>
              <a:rPr lang="ru-RU" sz="2800" dirty="0" smtClean="0">
                <a:solidFill>
                  <a:schemeClr val="bg1"/>
                </a:solidFill>
              </a:rPr>
              <a:t>)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44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755576" y="404664"/>
            <a:ext cx="7848872" cy="208823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82296" indent="0" algn="ctr">
              <a:buNone/>
            </a:pPr>
            <a:r>
              <a:rPr lang="ru-RU" sz="2800" b="1" dirty="0" smtClean="0">
                <a:latin typeface="Calibri" pitchFamily="34" charset="0"/>
                <a:cs typeface="Times New Roman" pitchFamily="18" charset="0"/>
              </a:rPr>
              <a:t>«</a:t>
            </a:r>
            <a:r>
              <a:rPr lang="ru-RU" sz="2800" b="1" dirty="0">
                <a:latin typeface="Calibri" pitchFamily="34" charset="0"/>
                <a:cs typeface="Times New Roman" pitchFamily="18" charset="0"/>
              </a:rPr>
              <a:t>Новые бедные»</a:t>
            </a:r>
            <a:r>
              <a:rPr lang="ru-RU" sz="2800" dirty="0">
                <a:latin typeface="Calibri" pitchFamily="34" charset="0"/>
                <a:cs typeface="Times New Roman" pitchFamily="18" charset="0"/>
              </a:rPr>
              <a:t>  - это малая социальная группа работников, которые сегодня активно трудятся, но не могут обеспечить достойное существование себе и </a:t>
            </a:r>
            <a:r>
              <a:rPr lang="ru-RU" sz="2800" dirty="0" smtClean="0">
                <a:latin typeface="Calibri" pitchFamily="34" charset="0"/>
                <a:cs typeface="Times New Roman" pitchFamily="18" charset="0"/>
              </a:rPr>
              <a:t>семье.</a:t>
            </a:r>
            <a:endParaRPr lang="ru-RU" sz="2800" dirty="0"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924944"/>
            <a:ext cx="4734683" cy="2674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20888"/>
            <a:ext cx="1939652" cy="3788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53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28794"/>
          </a:xfrm>
        </p:spPr>
        <p:txBody>
          <a:bodyPr/>
          <a:lstStyle/>
          <a:p>
            <a:r>
              <a:rPr lang="ru-RU" sz="2900" dirty="0" smtClean="0">
                <a:solidFill>
                  <a:schemeClr val="bg1"/>
                </a:solidFill>
              </a:rPr>
              <a:t>Методы:</a:t>
            </a:r>
            <a:br>
              <a:rPr lang="ru-RU" sz="2900" dirty="0" smtClean="0">
                <a:solidFill>
                  <a:schemeClr val="bg1"/>
                </a:solidFill>
              </a:rPr>
            </a:br>
            <a:endParaRPr lang="fr-FR" altLang="ru-RU" sz="3000" dirty="0" smtClean="0">
              <a:solidFill>
                <a:schemeClr val="bg1"/>
              </a:solidFill>
            </a:endParaRPr>
          </a:p>
        </p:txBody>
      </p:sp>
      <p:pic>
        <p:nvPicPr>
          <p:cNvPr id="8" name="Picture 2" descr="F:\фото класс 2013\IMG_79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6050" y="2285992"/>
            <a:ext cx="3143240" cy="2357430"/>
          </a:xfrm>
          <a:prstGeom prst="rect">
            <a:avLst/>
          </a:prstGeom>
          <a:noFill/>
        </p:spPr>
      </p:pic>
      <p:pic>
        <p:nvPicPr>
          <p:cNvPr id="2" name="Picture 2" descr="http://www.grandars.ru/images/1/review/id/684/1a6efa72d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32" y="-13672"/>
            <a:ext cx="7596336" cy="681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620688" y="720080"/>
            <a:ext cx="7163891" cy="522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35696" y="1844824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alibri" pitchFamily="34" charset="0"/>
              </a:rPr>
              <a:t>6-8%</a:t>
            </a:r>
            <a:endParaRPr lang="ru-RU" sz="28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19672" y="3140968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Calibri" pitchFamily="34" charset="0"/>
              </a:rPr>
              <a:t>80%</a:t>
            </a:r>
            <a:endParaRPr lang="ru-RU" sz="4000" b="1" dirty="0"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91680" y="4653136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10-12%</a:t>
            </a:r>
            <a:endParaRPr lang="ru-RU" sz="2400" b="1" dirty="0">
              <a:latin typeface="Calibri" pitchFamily="34" charset="0"/>
            </a:endParaRPr>
          </a:p>
        </p:txBody>
      </p:sp>
      <p:pic>
        <p:nvPicPr>
          <p:cNvPr id="6" name="Рисунок 5" descr="еок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87416" y="908720"/>
            <a:ext cx="5256584" cy="52946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00192" y="1556792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6%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56176" y="2132856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Calibri" pitchFamily="34" charset="0"/>
              </a:rPr>
              <a:t>19%</a:t>
            </a:r>
            <a:endParaRPr lang="ru-RU" sz="2800" b="1" dirty="0"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84168" y="3356992"/>
            <a:ext cx="115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latin typeface="Calibri" pitchFamily="34" charset="0"/>
              </a:rPr>
              <a:t>64%</a:t>
            </a:r>
            <a:endParaRPr lang="ru-RU" sz="4000" b="1" dirty="0">
              <a:latin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28184" y="4797152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Calibri" pitchFamily="34" charset="0"/>
              </a:rPr>
              <a:t>11%</a:t>
            </a:r>
            <a:endParaRPr lang="ru-RU" sz="2400" b="1" dirty="0">
              <a:latin typeface="Calibri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835696" y="188640"/>
            <a:ext cx="56355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Социальная структура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5576" y="5949280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Западное общество</a:t>
            </a:r>
            <a:endParaRPr lang="ru-RU" sz="2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860032" y="5949280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Российское общество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82086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755576" y="2561579"/>
            <a:ext cx="7772400" cy="2071689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*  ЦЕЛЬ -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Изучение структуры и тенденций развития современного российского общества.</a:t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Выявление проблем и поиск путей решения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fr-FR" altLang="ru-RU" dirty="0" smtClean="0">
              <a:solidFill>
                <a:schemeClr val="bg1"/>
              </a:solidFill>
            </a:endParaRPr>
          </a:p>
        </p:txBody>
      </p:sp>
      <p:sp>
        <p:nvSpPr>
          <p:cNvPr id="2051" name="Sous-titre 2"/>
          <p:cNvSpPr>
            <a:spLocks noGrp="1"/>
          </p:cNvSpPr>
          <p:nvPr>
            <p:ph type="subTitle" idx="1"/>
          </p:nvPr>
        </p:nvSpPr>
        <p:spPr>
          <a:xfrm>
            <a:off x="9144000" y="3071810"/>
            <a:ext cx="1396752" cy="525614"/>
          </a:xfrm>
        </p:spPr>
        <p:txBody>
          <a:bodyPr/>
          <a:lstStyle/>
          <a:p>
            <a:endParaRPr lang="fr-FR" altLang="ru-RU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53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1"/>
          <p:cNvSpPr>
            <a:spLocks noChangeArrowheads="1"/>
          </p:cNvSpPr>
          <p:nvPr/>
        </p:nvSpPr>
        <p:spPr bwMode="auto">
          <a:xfrm>
            <a:off x="785813" y="642938"/>
            <a:ext cx="7643812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3200" dirty="0">
                <a:solidFill>
                  <a:srgbClr val="C00000"/>
                </a:solidFill>
                <a:cs typeface="Arial" charset="0"/>
              </a:rPr>
              <a:t>Мы ответили на все  поставленные  задачи, а теперь я предлагаю оценить собственную деятельность на уроке. Продолжите предложения:</a:t>
            </a:r>
          </a:p>
          <a:p>
            <a:pPr>
              <a:defRPr/>
            </a:pPr>
            <a:r>
              <a:rPr lang="ru-RU" sz="3200" dirty="0">
                <a:cs typeface="Arial" charset="0"/>
              </a:rPr>
              <a:t>1)	Мне больше всего удалось…….</a:t>
            </a:r>
          </a:p>
          <a:p>
            <a:pPr>
              <a:defRPr/>
            </a:pPr>
            <a:r>
              <a:rPr lang="ru-RU" sz="3200" dirty="0">
                <a:cs typeface="Arial" charset="0"/>
              </a:rPr>
              <a:t>2)	Своей работой на уроке я………</a:t>
            </a:r>
          </a:p>
          <a:p>
            <a:pPr marL="514350" indent="-514350">
              <a:buFontTx/>
              <a:buAutoNum type="arabicParenR" startAt="3"/>
              <a:defRPr/>
            </a:pPr>
            <a:r>
              <a:rPr lang="ru-RU" sz="3200" dirty="0">
                <a:cs typeface="Arial" charset="0"/>
              </a:rPr>
              <a:t>    Материал урока заставлял   </a:t>
            </a:r>
          </a:p>
          <a:p>
            <a:pPr marL="514350" indent="-514350">
              <a:defRPr/>
            </a:pPr>
            <a:r>
              <a:rPr lang="ru-RU" sz="3200" dirty="0">
                <a:cs typeface="Arial" charset="0"/>
              </a:rPr>
              <a:t>         задуматься над чем……….</a:t>
            </a:r>
          </a:p>
          <a:p>
            <a:pPr>
              <a:defRPr/>
            </a:pPr>
            <a:r>
              <a:rPr lang="ru-RU" sz="3200" dirty="0">
                <a:cs typeface="Arial" charset="0"/>
              </a:rPr>
              <a:t>4)	Я научился………</a:t>
            </a:r>
          </a:p>
          <a:p>
            <a:pPr>
              <a:defRPr/>
            </a:pPr>
            <a:r>
              <a:rPr lang="ru-RU" sz="3200" dirty="0">
                <a:cs typeface="Arial" charset="0"/>
              </a:rPr>
              <a:t>5)	Сегодня на уроке я смог……….</a:t>
            </a:r>
          </a:p>
          <a:p>
            <a:pPr>
              <a:defRPr/>
            </a:pPr>
            <a:r>
              <a:rPr lang="ru-RU" sz="3200" dirty="0">
                <a:cs typeface="Arial" charset="0"/>
              </a:rPr>
              <a:t>6)	Урок для жизни мне дал………..</a:t>
            </a:r>
          </a:p>
        </p:txBody>
      </p:sp>
    </p:spTree>
    <p:extLst>
      <p:ext uri="{BB962C8B-B14F-4D97-AF65-F5344CB8AC3E}">
        <p14:creationId xmlns:p14="http://schemas.microsoft.com/office/powerpoint/2010/main" val="50868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105</Template>
  <TotalTime>2836</TotalTime>
  <Words>229</Words>
  <Application>Microsoft Office PowerPoint</Application>
  <PresentationFormat>Экран (4:3)</PresentationFormat>
  <Paragraphs>68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105</vt:lpstr>
      <vt:lpstr>Социальное развитие российского общества 1 урок  Учитель истории и обществознания  Лазарева Елена Валерьевна</vt:lpstr>
      <vt:lpstr>Презентация PowerPoint</vt:lpstr>
      <vt:lpstr>Презентация PowerPoint</vt:lpstr>
      <vt:lpstr>Презентация PowerPoint</vt:lpstr>
      <vt:lpstr>  Цель и задачи?    </vt:lpstr>
      <vt:lpstr> *  ЦЕЛЬ -  Изучение структуры и тенденций развития современного российского общества.  Выявление проблем и поиск путей решения   </vt:lpstr>
      <vt:lpstr> </vt:lpstr>
      <vt:lpstr>Основные понятия:  социальная стратификация,  социаль­ное государство,  социальная политика. Термины:  социальное обеспече­ние  социальное страхование,  прожиточный мини­мум, потребительская корзина.  *  </vt:lpstr>
      <vt:lpstr> </vt:lpstr>
      <vt:lpstr> </vt:lpstr>
      <vt:lpstr>Презентация PowerPoint</vt:lpstr>
      <vt:lpstr>Методы: </vt:lpstr>
      <vt:lpstr>Презентация PowerPoint</vt:lpstr>
      <vt:lpstr> *  ЦЕЛЬ -  Изучение структуры и тенденций развития современного российского общества.  Выявление проблем и поиск путей решения 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Кабинет12</dc:creator>
  <cp:lastModifiedBy>USER</cp:lastModifiedBy>
  <cp:revision>114</cp:revision>
  <dcterms:created xsi:type="dcterms:W3CDTF">2014-12-23T07:44:55Z</dcterms:created>
  <dcterms:modified xsi:type="dcterms:W3CDTF">2018-11-30T18:34:39Z</dcterms:modified>
</cp:coreProperties>
</file>