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7" r:id="rId2"/>
    <p:sldId id="260" r:id="rId3"/>
    <p:sldId id="256" r:id="rId4"/>
    <p:sldId id="257" r:id="rId5"/>
    <p:sldId id="258" r:id="rId6"/>
    <p:sldId id="261" r:id="rId7"/>
    <p:sldId id="262" r:id="rId8"/>
    <p:sldId id="263" r:id="rId9"/>
    <p:sldId id="271" r:id="rId10"/>
    <p:sldId id="266" r:id="rId11"/>
    <p:sldId id="269" r:id="rId12"/>
    <p:sldId id="270" r:id="rId13"/>
    <p:sldId id="265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8672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867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6727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5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72E6E7A0-0D47-4EB2-93B6-F04CEADC248C}" type="datetimeFigureOut">
              <a:rPr lang="ru-RU" smtClean="0"/>
              <a:pPr/>
              <a:t>12.10.2013</a:t>
            </a:fld>
            <a:endParaRPr lang="ru-RU"/>
          </a:p>
        </p:txBody>
      </p:sp>
      <p:sp>
        <p:nvSpPr>
          <p:cNvPr id="285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92B7EBCF-D4A8-441E-93C6-DD58E2E4F9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114800"/>
          </a:xfrm>
        </p:spPr>
        <p:txBody>
          <a:bodyPr/>
          <a:lstStyle/>
          <a:p>
            <a:pPr>
              <a:buNone/>
            </a:pPr>
            <a:r>
              <a:rPr lang="ru-RU" sz="9600" dirty="0" smtClean="0">
                <a:latin typeface="Arial Black" pitchFamily="34" charset="0"/>
              </a:rPr>
              <a:t>Блиц - опрос</a:t>
            </a:r>
            <a:endParaRPr lang="ru-RU" sz="96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3400" y="0"/>
            <a:ext cx="7851648" cy="1071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Блиц -опрос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85720" y="2285992"/>
            <a:ext cx="3428992" cy="335758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786314" y="2214554"/>
            <a:ext cx="4000528" cy="42148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14414" y="1357298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ВОПРОС  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1428736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ОТВЕТ</a:t>
            </a:r>
            <a:endParaRPr lang="ru-RU" sz="32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714744" y="2643182"/>
            <a:ext cx="1264160" cy="484632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28596" y="3214686"/>
            <a:ext cx="3214710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</a:rPr>
              <a:t>Какое свойство дроби называют основным свойством дроби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643182"/>
            <a:ext cx="22860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</a:rPr>
              <a:t>Если числитель и знаменатель дроби умножить или разделить на одно и тоже натуральное число, то получится равная ей дробь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3400" y="357166"/>
            <a:ext cx="7851648" cy="92869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Блиц -опрос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357430"/>
            <a:ext cx="3428992" cy="314327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214942" y="2357430"/>
            <a:ext cx="3643370" cy="36433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00100" y="1357298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ВОПРОС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1428736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 ОТВЕТ</a:t>
            </a:r>
            <a:endParaRPr lang="ru-RU" sz="32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000496" y="2643182"/>
            <a:ext cx="1214446" cy="484632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85787" y="3143248"/>
            <a:ext cx="2286016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</a:rPr>
              <a:t>Что называют  сокращением дробей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5929322" y="2714620"/>
            <a:ext cx="23574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</a:rPr>
              <a:t>Деление числителя и знаменателя на их общий делитель, отличный от единицы, называют сокращением дробей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3400" y="357166"/>
            <a:ext cx="7851648" cy="92869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Блиц -опрос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4282" y="2357430"/>
            <a:ext cx="3428992" cy="350046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214942" y="2214554"/>
            <a:ext cx="3714776" cy="40005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42976" y="1357298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ВОПРОС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1428736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   ОТВЕТ</a:t>
            </a:r>
            <a:endParaRPr lang="ru-RU" sz="32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786182" y="2643182"/>
            <a:ext cx="1192722" cy="484632"/>
          </a:xfrm>
          <a:prstGeom prst="rightArrow">
            <a:avLst/>
          </a:prstGeom>
          <a:solidFill>
            <a:schemeClr val="tx2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42910" y="3214686"/>
            <a:ext cx="2500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</a:rPr>
              <a:t>Какую дробь называют несократимой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5786446" y="2714620"/>
            <a:ext cx="2643206" cy="3261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0000"/>
                </a:solidFill>
              </a:rPr>
              <a:t>Если числитель и знаменатель дроби взаимно простые числа, то такая дробь называется несократимой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3400" y="357166"/>
            <a:ext cx="7851648" cy="92869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Блиц -опрос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7158" y="2285992"/>
            <a:ext cx="3428992" cy="350046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072066" y="2143116"/>
            <a:ext cx="3714776" cy="39290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14414" y="1357298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ВОПРОС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00760" y="1428736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ОТВЕТ</a:t>
            </a:r>
            <a:endParaRPr lang="ru-RU" sz="32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786182" y="2643182"/>
            <a:ext cx="1192722" cy="484632"/>
          </a:xfrm>
          <a:prstGeom prst="rightArrow">
            <a:avLst/>
          </a:prstGeom>
          <a:solidFill>
            <a:schemeClr val="tx2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71538" y="2857496"/>
            <a:ext cx="18573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Что называют наибольшим общим делителем числителя и знаменателя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00694" y="2928934"/>
            <a:ext cx="26432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</a:rPr>
              <a:t>Наибольшее число ,на которое можно сократить  дробь , - это наибольший делитель ее числителя и знаменателя </a:t>
            </a:r>
            <a:endParaRPr lang="ru-RU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2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28" y="285728"/>
          <a:ext cx="6572296" cy="3571899"/>
        </p:xfrm>
        <a:graphic>
          <a:graphicData uri="http://schemas.openxmlformats.org/drawingml/2006/table">
            <a:tbl>
              <a:tblPr/>
              <a:tblGrid>
                <a:gridCol w="1230932"/>
                <a:gridCol w="1334556"/>
                <a:gridCol w="1334556"/>
                <a:gridCol w="1337696"/>
                <a:gridCol w="1334556"/>
              </a:tblGrid>
              <a:tr h="1190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0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0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8596" y="3857628"/>
            <a:ext cx="821537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   </a:t>
            </a:r>
          </a:p>
          <a:p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15  </a:t>
            </a:r>
            <a:r>
              <a:rPr lang="ru-RU" sz="6000" b="1" baseline="30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6000" b="1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0694" y="642918"/>
            <a:ext cx="12144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   </a:t>
            </a: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4357694"/>
            <a:ext cx="178593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3   </a:t>
            </a:r>
          </a:p>
          <a:p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5  </a:t>
            </a:r>
            <a:r>
              <a:rPr lang="ru-RU" sz="6000" b="1" baseline="30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6000" b="1" baseline="30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4357694"/>
            <a:ext cx="1714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18  </a:t>
            </a:r>
          </a:p>
          <a:p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 </a:t>
            </a:r>
            <a:r>
              <a:rPr lang="ru-RU" sz="6000" b="1" baseline="30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6000" b="1" baseline="30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4357694"/>
            <a:ext cx="25003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27  </a:t>
            </a:r>
            <a:r>
              <a:rPr lang="ru-RU" sz="6000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45  </a:t>
            </a:r>
            <a:r>
              <a:rPr lang="ru-RU" sz="6000" b="1" baseline="30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= …</a:t>
            </a:r>
            <a:r>
              <a:rPr lang="ru-RU" sz="6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6000" b="1" baseline="300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/>
      <p:bldP spid="6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285861"/>
            <a:ext cx="7772400" cy="3121040"/>
          </a:xfrm>
        </p:spPr>
        <p:txBody>
          <a:bodyPr/>
          <a:lstStyle/>
          <a:p>
            <a:pPr algn="ctr"/>
            <a:r>
              <a:rPr lang="ru-RU" sz="6000" dirty="0" smtClean="0">
                <a:latin typeface="Arial Black" pitchFamily="34" charset="0"/>
              </a:rPr>
              <a:t>Приведение дробей к общему знаменателю</a:t>
            </a:r>
            <a:endParaRPr lang="ru-RU" sz="6000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42844" y="28575"/>
            <a:ext cx="90011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Привести дроби к </a:t>
            </a:r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общему знаменателю</a:t>
            </a: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1692275" y="1025525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2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1692275" y="2105025"/>
            <a:ext cx="11699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3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92275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10"/>
          <p:cNvSpPr txBox="1">
            <a:spLocks noChangeArrowheads="1"/>
          </p:cNvSpPr>
          <p:nvPr/>
        </p:nvSpPr>
        <p:spPr bwMode="auto">
          <a:xfrm>
            <a:off x="6443663" y="1025525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>
                <a:latin typeface="Verdana" pitchFamily="34" charset="0"/>
              </a:rPr>
              <a:t>3</a:t>
            </a:r>
            <a:endParaRPr lang="en-US" sz="8000" b="1">
              <a:latin typeface="Verdana" pitchFamily="34" charset="0"/>
            </a:endParaRPr>
          </a:p>
        </p:txBody>
      </p: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6443663" y="2105025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5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445250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1187450" y="2349500"/>
            <a:ext cx="1871663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11863" y="2349500"/>
            <a:ext cx="1873250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>
            <a:stCxn id="4" idx="6"/>
            <a:endCxn id="15" idx="2"/>
          </p:cNvCxnSpPr>
          <p:nvPr/>
        </p:nvCxnSpPr>
        <p:spPr>
          <a:xfrm>
            <a:off x="3059113" y="2794000"/>
            <a:ext cx="295275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0" name="TextBox 17"/>
          <p:cNvSpPr txBox="1">
            <a:spLocks noChangeArrowheads="1"/>
          </p:cNvSpPr>
          <p:nvPr/>
        </p:nvSpPr>
        <p:spPr bwMode="auto">
          <a:xfrm>
            <a:off x="3143240" y="3000372"/>
            <a:ext cx="28797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>
                <a:latin typeface="Verdana" pitchFamily="34" charset="0"/>
              </a:rPr>
              <a:t>Наименьшее общее кратное</a:t>
            </a:r>
            <a:endParaRPr lang="en-US" sz="2200" dirty="0">
              <a:latin typeface="Verdana" pitchFamily="34" charset="0"/>
            </a:endParaRPr>
          </a:p>
        </p:txBody>
      </p:sp>
      <p:sp>
        <p:nvSpPr>
          <p:cNvPr id="14351" name="TextBox 18"/>
          <p:cNvSpPr txBox="1">
            <a:spLocks noChangeArrowheads="1"/>
          </p:cNvSpPr>
          <p:nvPr/>
        </p:nvSpPr>
        <p:spPr bwMode="auto">
          <a:xfrm>
            <a:off x="3635375" y="1601788"/>
            <a:ext cx="180022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Verdana" pitchFamily="34" charset="0"/>
              </a:rPr>
              <a:t>15</a:t>
            </a:r>
            <a:endParaRPr lang="en-US" sz="80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1566069" y="3734594"/>
            <a:ext cx="1079500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6353175" y="3703638"/>
            <a:ext cx="1081088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54" name="TextBox 21"/>
          <p:cNvSpPr txBox="1">
            <a:spLocks noChangeArrowheads="1"/>
          </p:cNvSpPr>
          <p:nvPr/>
        </p:nvSpPr>
        <p:spPr bwMode="auto">
          <a:xfrm>
            <a:off x="900113" y="4410075"/>
            <a:ext cx="15113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2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55" name="TextBox 23"/>
          <p:cNvSpPr txBox="1">
            <a:spLocks noChangeArrowheads="1"/>
          </p:cNvSpPr>
          <p:nvPr/>
        </p:nvSpPr>
        <p:spPr bwMode="auto">
          <a:xfrm>
            <a:off x="900113" y="5489575"/>
            <a:ext cx="11699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3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900113" y="5634038"/>
            <a:ext cx="10080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7" name="TextBox 25"/>
          <p:cNvSpPr txBox="1">
            <a:spLocks noChangeArrowheads="1"/>
          </p:cNvSpPr>
          <p:nvPr/>
        </p:nvSpPr>
        <p:spPr bwMode="auto">
          <a:xfrm>
            <a:off x="357158" y="4071942"/>
            <a:ext cx="171448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000" b="1" dirty="0" smtClean="0">
                <a:latin typeface="Verdana" pitchFamily="34" charset="0"/>
              </a:rPr>
              <a:t>5</a:t>
            </a:r>
            <a:r>
              <a:rPr lang="en-US" sz="5000" b="1" dirty="0" smtClean="0">
                <a:latin typeface="Verdana" pitchFamily="34" charset="0"/>
              </a:rPr>
              <a:t>/</a:t>
            </a:r>
            <a:endParaRPr lang="en-US" sz="5000" b="1" dirty="0">
              <a:latin typeface="Verdana" pitchFamily="34" charset="0"/>
            </a:endParaRPr>
          </a:p>
        </p:txBody>
      </p:sp>
      <p:sp>
        <p:nvSpPr>
          <p:cNvPr id="14358" name="TextBox 27"/>
          <p:cNvSpPr txBox="1">
            <a:spLocks noChangeArrowheads="1"/>
          </p:cNvSpPr>
          <p:nvPr/>
        </p:nvSpPr>
        <p:spPr bwMode="auto">
          <a:xfrm>
            <a:off x="1835150" y="4913313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59" name="TextBox 28"/>
          <p:cNvSpPr txBox="1">
            <a:spLocks noChangeArrowheads="1"/>
          </p:cNvSpPr>
          <p:nvPr/>
        </p:nvSpPr>
        <p:spPr bwMode="auto">
          <a:xfrm>
            <a:off x="2928926" y="4410075"/>
            <a:ext cx="17145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10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0" name="TextBox 29"/>
          <p:cNvSpPr txBox="1">
            <a:spLocks noChangeArrowheads="1"/>
          </p:cNvSpPr>
          <p:nvPr/>
        </p:nvSpPr>
        <p:spPr bwMode="auto">
          <a:xfrm>
            <a:off x="2771775" y="5489575"/>
            <a:ext cx="2016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15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2844800" y="5634038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2" name="TextBox 31"/>
          <p:cNvSpPr txBox="1">
            <a:spLocks noChangeArrowheads="1"/>
          </p:cNvSpPr>
          <p:nvPr/>
        </p:nvSpPr>
        <p:spPr bwMode="auto">
          <a:xfrm>
            <a:off x="5508625" y="4406900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3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3" name="TextBox 32"/>
          <p:cNvSpPr txBox="1">
            <a:spLocks noChangeArrowheads="1"/>
          </p:cNvSpPr>
          <p:nvPr/>
        </p:nvSpPr>
        <p:spPr bwMode="auto">
          <a:xfrm>
            <a:off x="5508625" y="5487988"/>
            <a:ext cx="116998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5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508625" y="5630863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5" name="TextBox 34"/>
          <p:cNvSpPr txBox="1">
            <a:spLocks noChangeArrowheads="1"/>
          </p:cNvSpPr>
          <p:nvPr/>
        </p:nvSpPr>
        <p:spPr bwMode="auto">
          <a:xfrm>
            <a:off x="4770438" y="4365625"/>
            <a:ext cx="216058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000" b="1" dirty="0">
                <a:latin typeface="Verdana" pitchFamily="34" charset="0"/>
              </a:rPr>
              <a:t>3</a:t>
            </a:r>
            <a:r>
              <a:rPr lang="en-US" sz="5000" b="1" dirty="0">
                <a:latin typeface="Verdana" pitchFamily="34" charset="0"/>
              </a:rPr>
              <a:t>/</a:t>
            </a:r>
          </a:p>
        </p:txBody>
      </p:sp>
      <p:sp>
        <p:nvSpPr>
          <p:cNvPr id="14366" name="TextBox 35"/>
          <p:cNvSpPr txBox="1">
            <a:spLocks noChangeArrowheads="1"/>
          </p:cNvSpPr>
          <p:nvPr/>
        </p:nvSpPr>
        <p:spPr bwMode="auto">
          <a:xfrm>
            <a:off x="6443663" y="4911725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7" name="TextBox 36"/>
          <p:cNvSpPr txBox="1">
            <a:spLocks noChangeArrowheads="1"/>
          </p:cNvSpPr>
          <p:nvPr/>
        </p:nvSpPr>
        <p:spPr bwMode="auto">
          <a:xfrm>
            <a:off x="7740650" y="4406900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9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8" name="TextBox 37"/>
          <p:cNvSpPr txBox="1">
            <a:spLocks noChangeArrowheads="1"/>
          </p:cNvSpPr>
          <p:nvPr/>
        </p:nvSpPr>
        <p:spPr bwMode="auto">
          <a:xfrm>
            <a:off x="7380288" y="5487988"/>
            <a:ext cx="201612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15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453313" y="5630863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4350" grpId="0"/>
      <p:bldP spid="14351" grpId="0"/>
      <p:bldP spid="16" grpId="1" animBg="1"/>
      <p:bldP spid="21" grpId="0" animBg="1"/>
      <p:bldP spid="14354" grpId="0"/>
      <p:bldP spid="14355" grpId="0"/>
      <p:bldP spid="14357" grpId="0"/>
      <p:bldP spid="14358" grpId="0"/>
      <p:bldP spid="14359" grpId="0"/>
      <p:bldP spid="14360" grpId="0"/>
      <p:bldP spid="14362" grpId="0"/>
      <p:bldP spid="14363" grpId="0"/>
      <p:bldP spid="14365" grpId="0"/>
      <p:bldP spid="14366" grpId="0"/>
      <p:bldP spid="14367" grpId="0"/>
      <p:bldP spid="143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1000100" y="1"/>
            <a:ext cx="7458100" cy="1357297"/>
          </a:xfrm>
        </p:spPr>
        <p:txBody>
          <a:bodyPr/>
          <a:lstStyle/>
          <a:p>
            <a:r>
              <a:rPr lang="ru-RU" sz="6000" dirty="0" smtClean="0">
                <a:latin typeface="Arial Black" pitchFamily="34" charset="0"/>
              </a:rPr>
              <a:t>Алгоритм </a:t>
            </a:r>
            <a:endParaRPr lang="ru-RU" sz="60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42844" y="1285860"/>
            <a:ext cx="9001156" cy="5572140"/>
          </a:xfrm>
        </p:spPr>
        <p:txBody>
          <a:bodyPr/>
          <a:lstStyle/>
          <a:p>
            <a:pPr lvl="0" algn="l"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Найти  НОК двух знаменателей</a:t>
            </a:r>
          </a:p>
          <a:p>
            <a:pPr lvl="0" algn="l"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Разделить НОЗ на знаменатели данных дробей (найти дополнительный множитель для каждой дроби)</a:t>
            </a:r>
          </a:p>
          <a:p>
            <a:pPr lvl="0" algn="l"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Умножить на дополнительный множитель числитель и знаменатель каждой дроби.</a:t>
            </a:r>
          </a:p>
          <a:p>
            <a:pPr lvl="0" algn="l"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Сравнить получившиеся дроби.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42844" y="28575"/>
            <a:ext cx="90011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Привести дроби к </a:t>
            </a:r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общему знаменателю</a:t>
            </a: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1692275" y="1025525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1692275" y="2105025"/>
            <a:ext cx="11699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3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92275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10"/>
          <p:cNvSpPr txBox="1">
            <a:spLocks noChangeArrowheads="1"/>
          </p:cNvSpPr>
          <p:nvPr/>
        </p:nvSpPr>
        <p:spPr bwMode="auto">
          <a:xfrm>
            <a:off x="6443663" y="1025525"/>
            <a:ext cx="15128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5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6443663" y="2105025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6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445250" y="2249488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1187450" y="2349500"/>
            <a:ext cx="1871663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11863" y="2349500"/>
            <a:ext cx="1873250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>
            <a:stCxn id="4" idx="6"/>
            <a:endCxn id="15" idx="2"/>
          </p:cNvCxnSpPr>
          <p:nvPr/>
        </p:nvCxnSpPr>
        <p:spPr>
          <a:xfrm>
            <a:off x="3059113" y="2794000"/>
            <a:ext cx="2952750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0" name="TextBox 17"/>
          <p:cNvSpPr txBox="1">
            <a:spLocks noChangeArrowheads="1"/>
          </p:cNvSpPr>
          <p:nvPr/>
        </p:nvSpPr>
        <p:spPr bwMode="auto">
          <a:xfrm>
            <a:off x="3071802" y="3000372"/>
            <a:ext cx="28797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>
                <a:latin typeface="Verdana" pitchFamily="34" charset="0"/>
              </a:rPr>
              <a:t>Наименьшее общее кратное</a:t>
            </a:r>
            <a:endParaRPr lang="en-US" sz="2200" dirty="0">
              <a:latin typeface="Verdana" pitchFamily="34" charset="0"/>
            </a:endParaRPr>
          </a:p>
        </p:txBody>
      </p:sp>
      <p:sp>
        <p:nvSpPr>
          <p:cNvPr id="14351" name="TextBox 18"/>
          <p:cNvSpPr txBox="1">
            <a:spLocks noChangeArrowheads="1"/>
          </p:cNvSpPr>
          <p:nvPr/>
        </p:nvSpPr>
        <p:spPr bwMode="auto">
          <a:xfrm>
            <a:off x="3635375" y="1601788"/>
            <a:ext cx="180022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  <a:latin typeface="Verdana" pitchFamily="34" charset="0"/>
              </a:rPr>
              <a:t>6</a:t>
            </a:r>
            <a:endParaRPr lang="en-US" sz="80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1566069" y="3734594"/>
            <a:ext cx="1079500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6353175" y="3703638"/>
            <a:ext cx="1081088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54" name="TextBox 21"/>
          <p:cNvSpPr txBox="1">
            <a:spLocks noChangeArrowheads="1"/>
          </p:cNvSpPr>
          <p:nvPr/>
        </p:nvSpPr>
        <p:spPr bwMode="auto">
          <a:xfrm>
            <a:off x="900113" y="4410075"/>
            <a:ext cx="15113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55" name="TextBox 23"/>
          <p:cNvSpPr txBox="1">
            <a:spLocks noChangeArrowheads="1"/>
          </p:cNvSpPr>
          <p:nvPr/>
        </p:nvSpPr>
        <p:spPr bwMode="auto">
          <a:xfrm>
            <a:off x="900113" y="5489575"/>
            <a:ext cx="11699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3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900113" y="5634038"/>
            <a:ext cx="100806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7" name="TextBox 25"/>
          <p:cNvSpPr txBox="1">
            <a:spLocks noChangeArrowheads="1"/>
          </p:cNvSpPr>
          <p:nvPr/>
        </p:nvSpPr>
        <p:spPr bwMode="auto">
          <a:xfrm>
            <a:off x="357158" y="4071942"/>
            <a:ext cx="171448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000" b="1" dirty="0" smtClean="0">
                <a:latin typeface="Verdana" pitchFamily="34" charset="0"/>
              </a:rPr>
              <a:t>2</a:t>
            </a:r>
            <a:r>
              <a:rPr lang="en-US" sz="5000" b="1" dirty="0" smtClean="0">
                <a:latin typeface="Verdana" pitchFamily="34" charset="0"/>
              </a:rPr>
              <a:t>/</a:t>
            </a:r>
            <a:endParaRPr lang="en-US" sz="5000" b="1" dirty="0">
              <a:latin typeface="Verdana" pitchFamily="34" charset="0"/>
            </a:endParaRPr>
          </a:p>
        </p:txBody>
      </p:sp>
      <p:sp>
        <p:nvSpPr>
          <p:cNvPr id="14358" name="TextBox 27"/>
          <p:cNvSpPr txBox="1">
            <a:spLocks noChangeArrowheads="1"/>
          </p:cNvSpPr>
          <p:nvPr/>
        </p:nvSpPr>
        <p:spPr bwMode="auto">
          <a:xfrm>
            <a:off x="1835150" y="4913313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59" name="TextBox 28"/>
          <p:cNvSpPr txBox="1">
            <a:spLocks noChangeArrowheads="1"/>
          </p:cNvSpPr>
          <p:nvPr/>
        </p:nvSpPr>
        <p:spPr bwMode="auto">
          <a:xfrm>
            <a:off x="3143240" y="4410075"/>
            <a:ext cx="15001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2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0" name="TextBox 29"/>
          <p:cNvSpPr txBox="1">
            <a:spLocks noChangeArrowheads="1"/>
          </p:cNvSpPr>
          <p:nvPr/>
        </p:nvSpPr>
        <p:spPr bwMode="auto">
          <a:xfrm>
            <a:off x="2771775" y="5489575"/>
            <a:ext cx="2016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 6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3000364" y="5634038"/>
            <a:ext cx="1355736" cy="95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2" name="TextBox 31"/>
          <p:cNvSpPr txBox="1">
            <a:spLocks noChangeArrowheads="1"/>
          </p:cNvSpPr>
          <p:nvPr/>
        </p:nvSpPr>
        <p:spPr bwMode="auto">
          <a:xfrm>
            <a:off x="5508625" y="4406900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5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3" name="TextBox 32"/>
          <p:cNvSpPr txBox="1">
            <a:spLocks noChangeArrowheads="1"/>
          </p:cNvSpPr>
          <p:nvPr/>
        </p:nvSpPr>
        <p:spPr bwMode="auto">
          <a:xfrm>
            <a:off x="5508625" y="5487988"/>
            <a:ext cx="116998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6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508625" y="5630863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5" name="TextBox 34"/>
          <p:cNvSpPr txBox="1">
            <a:spLocks noChangeArrowheads="1"/>
          </p:cNvSpPr>
          <p:nvPr/>
        </p:nvSpPr>
        <p:spPr bwMode="auto">
          <a:xfrm>
            <a:off x="4770438" y="4365625"/>
            <a:ext cx="216058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000" b="1" dirty="0" smtClean="0">
                <a:latin typeface="Verdana" pitchFamily="34" charset="0"/>
              </a:rPr>
              <a:t>1</a:t>
            </a:r>
            <a:r>
              <a:rPr lang="en-US" sz="5000" b="1" dirty="0" smtClean="0">
                <a:latin typeface="Verdana" pitchFamily="34" charset="0"/>
              </a:rPr>
              <a:t>/</a:t>
            </a:r>
            <a:endParaRPr lang="en-US" sz="5000" b="1" dirty="0">
              <a:latin typeface="Verdana" pitchFamily="34" charset="0"/>
            </a:endParaRPr>
          </a:p>
        </p:txBody>
      </p:sp>
      <p:sp>
        <p:nvSpPr>
          <p:cNvPr id="14366" name="TextBox 35"/>
          <p:cNvSpPr txBox="1">
            <a:spLocks noChangeArrowheads="1"/>
          </p:cNvSpPr>
          <p:nvPr/>
        </p:nvSpPr>
        <p:spPr bwMode="auto">
          <a:xfrm>
            <a:off x="6443663" y="4911725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7" name="TextBox 36"/>
          <p:cNvSpPr txBox="1">
            <a:spLocks noChangeArrowheads="1"/>
          </p:cNvSpPr>
          <p:nvPr/>
        </p:nvSpPr>
        <p:spPr bwMode="auto">
          <a:xfrm>
            <a:off x="7740650" y="4406900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5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8" name="TextBox 37"/>
          <p:cNvSpPr txBox="1">
            <a:spLocks noChangeArrowheads="1"/>
          </p:cNvSpPr>
          <p:nvPr/>
        </p:nvSpPr>
        <p:spPr bwMode="auto">
          <a:xfrm>
            <a:off x="7380288" y="5487988"/>
            <a:ext cx="201612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 6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453313" y="5630863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4350" grpId="0"/>
      <p:bldP spid="14351" grpId="0"/>
      <p:bldP spid="16" grpId="0" animBg="1"/>
      <p:bldP spid="21" grpId="0" animBg="1"/>
      <p:bldP spid="14354" grpId="0"/>
      <p:bldP spid="14355" grpId="0"/>
      <p:bldP spid="14357" grpId="0"/>
      <p:bldP spid="14358" grpId="0"/>
      <p:bldP spid="14359" grpId="0"/>
      <p:bldP spid="14360" grpId="0"/>
      <p:bldP spid="14362" grpId="0"/>
      <p:bldP spid="14363" grpId="0"/>
      <p:bldP spid="14365" grpId="0"/>
      <p:bldP spid="14366" grpId="0"/>
      <p:bldP spid="14367" grpId="0"/>
      <p:bldP spid="143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42844" y="28575"/>
            <a:ext cx="90011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Привести дроби к </a:t>
            </a:r>
            <a:r>
              <a:rPr 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</a:rPr>
              <a:t>общему знаменателю</a:t>
            </a:r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1357290" y="1025525"/>
            <a:ext cx="184628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7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42" name="TextBox 7"/>
          <p:cNvSpPr txBox="1">
            <a:spLocks noChangeArrowheads="1"/>
          </p:cNvSpPr>
          <p:nvPr/>
        </p:nvSpPr>
        <p:spPr bwMode="auto">
          <a:xfrm>
            <a:off x="928662" y="2105025"/>
            <a:ext cx="193360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12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928662" y="2214554"/>
            <a:ext cx="1771676" cy="3493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4" name="TextBox 10"/>
          <p:cNvSpPr txBox="1">
            <a:spLocks noChangeArrowheads="1"/>
          </p:cNvSpPr>
          <p:nvPr/>
        </p:nvSpPr>
        <p:spPr bwMode="auto">
          <a:xfrm>
            <a:off x="6443663" y="1025525"/>
            <a:ext cx="151288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 8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45" name="TextBox 11"/>
          <p:cNvSpPr txBox="1">
            <a:spLocks noChangeArrowheads="1"/>
          </p:cNvSpPr>
          <p:nvPr/>
        </p:nvSpPr>
        <p:spPr bwMode="auto">
          <a:xfrm>
            <a:off x="6443663" y="2105025"/>
            <a:ext cx="198598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15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6445250" y="2214554"/>
            <a:ext cx="1841526" cy="3493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500034" y="2349500"/>
            <a:ext cx="2559079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11862" y="2349500"/>
            <a:ext cx="2703541" cy="889000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>
            <a:stCxn id="4" idx="6"/>
            <a:endCxn id="15" idx="2"/>
          </p:cNvCxnSpPr>
          <p:nvPr/>
        </p:nvCxnSpPr>
        <p:spPr>
          <a:xfrm>
            <a:off x="3059113" y="2794000"/>
            <a:ext cx="2952749" cy="15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0" name="TextBox 17"/>
          <p:cNvSpPr txBox="1">
            <a:spLocks noChangeArrowheads="1"/>
          </p:cNvSpPr>
          <p:nvPr/>
        </p:nvSpPr>
        <p:spPr bwMode="auto">
          <a:xfrm>
            <a:off x="3132138" y="2781300"/>
            <a:ext cx="28797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>
                <a:latin typeface="Verdana" pitchFamily="34" charset="0"/>
              </a:rPr>
              <a:t>Наименьшее общее кратное</a:t>
            </a:r>
            <a:endParaRPr lang="en-US" sz="2200" dirty="0">
              <a:latin typeface="Verdana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1566069" y="3734594"/>
            <a:ext cx="1079500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6353175" y="3703638"/>
            <a:ext cx="1081088" cy="468312"/>
          </a:xfrm>
          <a:prstGeom prst="right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54" name="TextBox 21"/>
          <p:cNvSpPr txBox="1">
            <a:spLocks noChangeArrowheads="1"/>
          </p:cNvSpPr>
          <p:nvPr/>
        </p:nvSpPr>
        <p:spPr bwMode="auto">
          <a:xfrm>
            <a:off x="900113" y="4410075"/>
            <a:ext cx="15113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7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55" name="TextBox 23"/>
          <p:cNvSpPr txBox="1">
            <a:spLocks noChangeArrowheads="1"/>
          </p:cNvSpPr>
          <p:nvPr/>
        </p:nvSpPr>
        <p:spPr bwMode="auto">
          <a:xfrm>
            <a:off x="214283" y="5489575"/>
            <a:ext cx="18558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12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285720" y="5634038"/>
            <a:ext cx="1622455" cy="95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7" name="TextBox 25"/>
          <p:cNvSpPr txBox="1">
            <a:spLocks noChangeArrowheads="1"/>
          </p:cNvSpPr>
          <p:nvPr/>
        </p:nvSpPr>
        <p:spPr bwMode="auto">
          <a:xfrm>
            <a:off x="214282" y="4071942"/>
            <a:ext cx="185735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000" b="1" dirty="0" smtClean="0">
                <a:latin typeface="Verdana" pitchFamily="34" charset="0"/>
              </a:rPr>
              <a:t>5</a:t>
            </a:r>
            <a:r>
              <a:rPr lang="en-US" sz="5000" b="1" dirty="0" smtClean="0">
                <a:latin typeface="Verdana" pitchFamily="34" charset="0"/>
              </a:rPr>
              <a:t>/</a:t>
            </a:r>
            <a:endParaRPr lang="en-US" sz="5000" b="1" dirty="0">
              <a:latin typeface="Verdana" pitchFamily="34" charset="0"/>
            </a:endParaRPr>
          </a:p>
        </p:txBody>
      </p:sp>
      <p:sp>
        <p:nvSpPr>
          <p:cNvPr id="14358" name="TextBox 27"/>
          <p:cNvSpPr txBox="1">
            <a:spLocks noChangeArrowheads="1"/>
          </p:cNvSpPr>
          <p:nvPr/>
        </p:nvSpPr>
        <p:spPr bwMode="auto">
          <a:xfrm>
            <a:off x="1835150" y="4913313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2844800" y="5634038"/>
            <a:ext cx="1298572" cy="95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2" name="TextBox 31"/>
          <p:cNvSpPr txBox="1">
            <a:spLocks noChangeArrowheads="1"/>
          </p:cNvSpPr>
          <p:nvPr/>
        </p:nvSpPr>
        <p:spPr bwMode="auto">
          <a:xfrm>
            <a:off x="5508625" y="4406900"/>
            <a:ext cx="1511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8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508625" y="5630863"/>
            <a:ext cx="100806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5" name="TextBox 34"/>
          <p:cNvSpPr txBox="1">
            <a:spLocks noChangeArrowheads="1"/>
          </p:cNvSpPr>
          <p:nvPr/>
        </p:nvSpPr>
        <p:spPr bwMode="auto">
          <a:xfrm>
            <a:off x="4770438" y="4365625"/>
            <a:ext cx="2160587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000" b="1" dirty="0" smtClean="0">
                <a:latin typeface="Verdana" pitchFamily="34" charset="0"/>
              </a:rPr>
              <a:t>4</a:t>
            </a:r>
            <a:r>
              <a:rPr lang="en-US" sz="5000" b="1" dirty="0" smtClean="0">
                <a:latin typeface="Verdana" pitchFamily="34" charset="0"/>
              </a:rPr>
              <a:t>/</a:t>
            </a:r>
            <a:endParaRPr lang="en-US" sz="5000" b="1" dirty="0">
              <a:latin typeface="Verdana" pitchFamily="34" charset="0"/>
            </a:endParaRPr>
          </a:p>
        </p:txBody>
      </p:sp>
      <p:sp>
        <p:nvSpPr>
          <p:cNvPr id="14366" name="TextBox 35"/>
          <p:cNvSpPr txBox="1">
            <a:spLocks noChangeArrowheads="1"/>
          </p:cNvSpPr>
          <p:nvPr/>
        </p:nvSpPr>
        <p:spPr bwMode="auto">
          <a:xfrm>
            <a:off x="6443663" y="4911725"/>
            <a:ext cx="11715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 dirty="0">
                <a:latin typeface="Verdana" pitchFamily="34" charset="0"/>
              </a:rPr>
              <a:t>=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14367" name="TextBox 36"/>
          <p:cNvSpPr txBox="1">
            <a:spLocks noChangeArrowheads="1"/>
          </p:cNvSpPr>
          <p:nvPr/>
        </p:nvSpPr>
        <p:spPr bwMode="auto">
          <a:xfrm>
            <a:off x="7429520" y="4406900"/>
            <a:ext cx="182243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32</a:t>
            </a:r>
            <a:endParaRPr lang="en-US" sz="8000" b="1" dirty="0">
              <a:latin typeface="Verdana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7453313" y="5630863"/>
            <a:ext cx="15113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23"/>
          <p:cNvSpPr txBox="1">
            <a:spLocks noChangeArrowheads="1"/>
          </p:cNvSpPr>
          <p:nvPr/>
        </p:nvSpPr>
        <p:spPr bwMode="auto">
          <a:xfrm>
            <a:off x="2714612" y="5534561"/>
            <a:ext cx="20002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60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5143504" y="5715016"/>
            <a:ext cx="203833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15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7358082" y="5715016"/>
            <a:ext cx="20717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60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2714612" y="4357694"/>
            <a:ext cx="21431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28</a:t>
            </a:r>
            <a:endParaRPr lang="en-US" sz="8000" b="1" dirty="0">
              <a:latin typeface="Verdana" pitchFamily="34" charset="0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3214678" y="1428736"/>
            <a:ext cx="20717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0" b="1" dirty="0" smtClean="0">
                <a:latin typeface="Verdana" pitchFamily="34" charset="0"/>
              </a:rPr>
              <a:t> </a:t>
            </a:r>
            <a:r>
              <a:rPr lang="ru-RU" sz="8000" b="1" dirty="0" smtClean="0">
                <a:solidFill>
                  <a:srgbClr val="FF0000"/>
                </a:solidFill>
                <a:latin typeface="Verdana" pitchFamily="34" charset="0"/>
              </a:rPr>
              <a:t>60</a:t>
            </a:r>
            <a:endParaRPr lang="en-US" sz="80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4350" grpId="0"/>
      <p:bldP spid="16" grpId="0" animBg="1"/>
      <p:bldP spid="21" grpId="0" animBg="1"/>
      <p:bldP spid="14354" grpId="0"/>
      <p:bldP spid="14355" grpId="0"/>
      <p:bldP spid="14357" grpId="0"/>
      <p:bldP spid="14358" grpId="0"/>
      <p:bldP spid="14362" grpId="0"/>
      <p:bldP spid="14365" grpId="0"/>
      <p:bldP spid="14366" grpId="0"/>
      <p:bldP spid="14367" grpId="0"/>
      <p:bldP spid="42" grpId="0"/>
      <p:bldP spid="45" grpId="0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714348" y="220663"/>
            <a:ext cx="84296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C000"/>
                </a:solidFill>
                <a:latin typeface="Constantia" pitchFamily="18" charset="0"/>
              </a:rPr>
              <a:t>Проверь     себя</a:t>
            </a:r>
            <a:endParaRPr lang="ru-RU" sz="4800" b="1" dirty="0">
              <a:solidFill>
                <a:srgbClr val="FFC000"/>
              </a:solidFill>
              <a:latin typeface="Constantia" pitchFamily="18" charset="0"/>
            </a:endParaRPr>
          </a:p>
        </p:txBody>
      </p:sp>
      <p:sp>
        <p:nvSpPr>
          <p:cNvPr id="15365" name="TextBox 13"/>
          <p:cNvSpPr txBox="1">
            <a:spLocks noChangeArrowheads="1"/>
          </p:cNvSpPr>
          <p:nvPr/>
        </p:nvSpPr>
        <p:spPr bwMode="auto">
          <a:xfrm>
            <a:off x="250825" y="1258888"/>
            <a:ext cx="8640763" cy="427037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dirty="0">
                <a:latin typeface="Verdana" pitchFamily="34" charset="0"/>
              </a:rPr>
              <a:t>Ответьте на вопросы и выполните задания:</a:t>
            </a:r>
            <a:endParaRPr lang="en-US" sz="2200" b="1" dirty="0">
              <a:latin typeface="Verdana" pitchFamily="34" charset="0"/>
            </a:endParaRPr>
          </a:p>
        </p:txBody>
      </p:sp>
      <p:sp>
        <p:nvSpPr>
          <p:cNvPr id="15366" name="TextBox 14"/>
          <p:cNvSpPr txBox="1">
            <a:spLocks noChangeArrowheads="1"/>
          </p:cNvSpPr>
          <p:nvPr/>
        </p:nvSpPr>
        <p:spPr bwMode="auto">
          <a:xfrm>
            <a:off x="250825" y="1939925"/>
            <a:ext cx="8640763" cy="427038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Verdana" pitchFamily="34" charset="0"/>
              </a:rPr>
              <a:t>Сформулируйте основное свойство дроби.</a:t>
            </a:r>
          </a:p>
        </p:txBody>
      </p:sp>
      <p:sp>
        <p:nvSpPr>
          <p:cNvPr id="15367" name="TextBox 14"/>
          <p:cNvSpPr txBox="1">
            <a:spLocks noChangeArrowheads="1"/>
          </p:cNvSpPr>
          <p:nvPr/>
        </p:nvSpPr>
        <p:spPr bwMode="auto">
          <a:xfrm>
            <a:off x="250825" y="2492375"/>
            <a:ext cx="8640763" cy="12319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latin typeface="Verdana" pitchFamily="34" charset="0"/>
            </a:endParaRPr>
          </a:p>
          <a:p>
            <a:r>
              <a:rPr lang="ru-RU" sz="2200">
                <a:latin typeface="Verdana" pitchFamily="34" charset="0"/>
              </a:rPr>
              <a:t>Приведите дробь        к знаменателю </a:t>
            </a:r>
            <a:r>
              <a:rPr lang="ru-RU" sz="3000" b="1">
                <a:latin typeface="Verdana" pitchFamily="34" charset="0"/>
              </a:rPr>
              <a:t>21</a:t>
            </a:r>
            <a:r>
              <a:rPr lang="ru-RU" sz="2200">
                <a:latin typeface="Verdana" pitchFamily="34" charset="0"/>
              </a:rPr>
              <a:t>.</a:t>
            </a:r>
          </a:p>
          <a:p>
            <a:endParaRPr lang="ru-RU" sz="2200">
              <a:latin typeface="Verdana" pitchFamily="34" charset="0"/>
            </a:endParaRPr>
          </a:p>
        </p:txBody>
      </p:sp>
      <p:sp>
        <p:nvSpPr>
          <p:cNvPr id="15368" name="TextBox 43"/>
          <p:cNvSpPr txBox="1">
            <a:spLocks noChangeArrowheads="1"/>
          </p:cNvSpPr>
          <p:nvPr/>
        </p:nvSpPr>
        <p:spPr bwMode="auto">
          <a:xfrm>
            <a:off x="2916238" y="2505075"/>
            <a:ext cx="1511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3</a:t>
            </a:r>
            <a:endParaRPr lang="en-US" sz="4000" b="1">
              <a:latin typeface="Verdana" pitchFamily="34" charset="0"/>
            </a:endParaRPr>
          </a:p>
        </p:txBody>
      </p:sp>
      <p:sp>
        <p:nvSpPr>
          <p:cNvPr id="15369" name="TextBox 44"/>
          <p:cNvSpPr txBox="1">
            <a:spLocks noChangeArrowheads="1"/>
          </p:cNvSpPr>
          <p:nvPr/>
        </p:nvSpPr>
        <p:spPr bwMode="auto">
          <a:xfrm>
            <a:off x="2916238" y="3081338"/>
            <a:ext cx="1171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7</a:t>
            </a:r>
            <a:endParaRPr lang="en-US" sz="4000" b="1">
              <a:latin typeface="Verdana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989263" y="3190875"/>
            <a:ext cx="4302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TextBox 14"/>
          <p:cNvSpPr txBox="1">
            <a:spLocks noChangeArrowheads="1"/>
          </p:cNvSpPr>
          <p:nvPr/>
        </p:nvSpPr>
        <p:spPr bwMode="auto">
          <a:xfrm>
            <a:off x="250825" y="3821113"/>
            <a:ext cx="8640763" cy="110807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latin typeface="Verdana" pitchFamily="34" charset="0"/>
            </a:endParaRPr>
          </a:p>
          <a:p>
            <a:r>
              <a:rPr lang="ru-RU" sz="2200">
                <a:latin typeface="Verdana" pitchFamily="34" charset="0"/>
              </a:rPr>
              <a:t>Сократите дробь            .</a:t>
            </a:r>
          </a:p>
          <a:p>
            <a:endParaRPr lang="ru-RU" sz="2200">
              <a:latin typeface="Verdana" pitchFamily="34" charset="0"/>
            </a:endParaRPr>
          </a:p>
        </p:txBody>
      </p:sp>
      <p:sp>
        <p:nvSpPr>
          <p:cNvPr id="15372" name="TextBox 48"/>
          <p:cNvSpPr txBox="1">
            <a:spLocks noChangeArrowheads="1"/>
          </p:cNvSpPr>
          <p:nvPr/>
        </p:nvSpPr>
        <p:spPr bwMode="auto">
          <a:xfrm>
            <a:off x="2987675" y="3716338"/>
            <a:ext cx="1512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24</a:t>
            </a:r>
            <a:endParaRPr lang="en-US" sz="4000" b="1">
              <a:latin typeface="Verdana" pitchFamily="34" charset="0"/>
            </a:endParaRPr>
          </a:p>
        </p:txBody>
      </p:sp>
      <p:sp>
        <p:nvSpPr>
          <p:cNvPr id="15373" name="TextBox 49"/>
          <p:cNvSpPr txBox="1">
            <a:spLocks noChangeArrowheads="1"/>
          </p:cNvSpPr>
          <p:nvPr/>
        </p:nvSpPr>
        <p:spPr bwMode="auto">
          <a:xfrm>
            <a:off x="2987675" y="4292600"/>
            <a:ext cx="1171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96</a:t>
            </a:r>
            <a:endParaRPr lang="en-US" sz="4000" b="1">
              <a:latin typeface="Verdana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2916238" y="4402138"/>
            <a:ext cx="100806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5" name="TextBox 14"/>
          <p:cNvSpPr txBox="1">
            <a:spLocks noChangeArrowheads="1"/>
          </p:cNvSpPr>
          <p:nvPr/>
        </p:nvSpPr>
        <p:spPr bwMode="auto">
          <a:xfrm>
            <a:off x="250825" y="5026025"/>
            <a:ext cx="8640763" cy="427038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Verdana" pitchFamily="34" charset="0"/>
              </a:rPr>
              <a:t>Какая  дробь называется несократимой?</a:t>
            </a:r>
          </a:p>
        </p:txBody>
      </p:sp>
      <p:sp>
        <p:nvSpPr>
          <p:cNvPr id="15376" name="TextBox 14"/>
          <p:cNvSpPr txBox="1">
            <a:spLocks noChangeArrowheads="1"/>
          </p:cNvSpPr>
          <p:nvPr/>
        </p:nvSpPr>
        <p:spPr bwMode="auto">
          <a:xfrm>
            <a:off x="250825" y="5561013"/>
            <a:ext cx="8640763" cy="110807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latin typeface="Verdana" pitchFamily="34" charset="0"/>
            </a:endParaRPr>
          </a:p>
          <a:p>
            <a:r>
              <a:rPr lang="ru-RU" sz="2200">
                <a:latin typeface="Verdana" pitchFamily="34" charset="0"/>
              </a:rPr>
              <a:t>Приведите дроби         и             к общему знаменателю.</a:t>
            </a:r>
          </a:p>
          <a:p>
            <a:endParaRPr lang="ru-RU" sz="2200">
              <a:latin typeface="Verdana" pitchFamily="34" charset="0"/>
            </a:endParaRPr>
          </a:p>
        </p:txBody>
      </p:sp>
      <p:sp>
        <p:nvSpPr>
          <p:cNvPr id="15377" name="TextBox 53"/>
          <p:cNvSpPr txBox="1">
            <a:spLocks noChangeArrowheads="1"/>
          </p:cNvSpPr>
          <p:nvPr/>
        </p:nvSpPr>
        <p:spPr bwMode="auto">
          <a:xfrm>
            <a:off x="2987675" y="5457825"/>
            <a:ext cx="1512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2</a:t>
            </a:r>
            <a:endParaRPr lang="en-US" sz="4000" b="1">
              <a:latin typeface="Verdana" pitchFamily="34" charset="0"/>
            </a:endParaRPr>
          </a:p>
        </p:txBody>
      </p:sp>
      <p:sp>
        <p:nvSpPr>
          <p:cNvPr id="15378" name="TextBox 54"/>
          <p:cNvSpPr txBox="1">
            <a:spLocks noChangeArrowheads="1"/>
          </p:cNvSpPr>
          <p:nvPr/>
        </p:nvSpPr>
        <p:spPr bwMode="auto">
          <a:xfrm>
            <a:off x="2987675" y="6034088"/>
            <a:ext cx="1171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5</a:t>
            </a:r>
            <a:endParaRPr lang="en-US" sz="4000" b="1">
              <a:latin typeface="Verdana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2976563" y="6142038"/>
            <a:ext cx="587375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0" name="TextBox 56"/>
          <p:cNvSpPr txBox="1">
            <a:spLocks noChangeArrowheads="1"/>
          </p:cNvSpPr>
          <p:nvPr/>
        </p:nvSpPr>
        <p:spPr bwMode="auto">
          <a:xfrm>
            <a:off x="4356100" y="5457825"/>
            <a:ext cx="1511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3</a:t>
            </a:r>
            <a:endParaRPr lang="en-US" sz="4000" b="1">
              <a:latin typeface="Verdana" pitchFamily="34" charset="0"/>
            </a:endParaRPr>
          </a:p>
        </p:txBody>
      </p:sp>
      <p:sp>
        <p:nvSpPr>
          <p:cNvPr id="15381" name="TextBox 57"/>
          <p:cNvSpPr txBox="1">
            <a:spLocks noChangeArrowheads="1"/>
          </p:cNvSpPr>
          <p:nvPr/>
        </p:nvSpPr>
        <p:spPr bwMode="auto">
          <a:xfrm>
            <a:off x="4140200" y="6034088"/>
            <a:ext cx="11699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Verdana" pitchFamily="34" charset="0"/>
              </a:rPr>
              <a:t>10</a:t>
            </a:r>
            <a:endParaRPr lang="en-US" sz="4000" b="1">
              <a:latin typeface="Verdana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4129088" y="6142038"/>
            <a:ext cx="8747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785786" y="1071546"/>
            <a:ext cx="8001056" cy="4567254"/>
          </a:xfrm>
        </p:spPr>
        <p:txBody>
          <a:bodyPr/>
          <a:lstStyle/>
          <a:p>
            <a:r>
              <a:rPr lang="ru-RU" sz="4800" b="1" i="1" dirty="0" smtClean="0"/>
              <a:t>Задание на дом</a:t>
            </a:r>
            <a:endParaRPr lang="ru-RU" sz="4800" dirty="0" smtClean="0"/>
          </a:p>
          <a:p>
            <a:r>
              <a:rPr lang="ru-RU" sz="4800" dirty="0" smtClean="0"/>
              <a:t> </a:t>
            </a:r>
          </a:p>
          <a:p>
            <a:r>
              <a:rPr lang="ru-RU" sz="4800" dirty="0" smtClean="0"/>
              <a:t>П. 10. Выучить алгоритм.</a:t>
            </a:r>
          </a:p>
          <a:p>
            <a:r>
              <a:rPr lang="ru-RU" sz="4800" dirty="0" smtClean="0"/>
              <a:t>№ 297,  № 300 (а - е)</a:t>
            </a:r>
          </a:p>
          <a:p>
            <a:endParaRPr lang="ru-RU" sz="4800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</Template>
  <TotalTime>313</TotalTime>
  <Words>313</Words>
  <Application>Microsoft Office PowerPoint</Application>
  <PresentationFormat>Экран (4:3)</PresentationFormat>
  <Paragraphs>117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Океан</vt:lpstr>
      <vt:lpstr>Слайд 1</vt:lpstr>
      <vt:lpstr>Блиц -опрос</vt:lpstr>
      <vt:lpstr>Блиц -опрос</vt:lpstr>
      <vt:lpstr>Блиц -опрос</vt:lpstr>
      <vt:lpstr>Блиц -опрос</vt:lpstr>
      <vt:lpstr>Слайд 6</vt:lpstr>
      <vt:lpstr>Слайд 7</vt:lpstr>
      <vt:lpstr>Слайд 8</vt:lpstr>
      <vt:lpstr>Слайд 9</vt:lpstr>
      <vt:lpstr>Алгоритм 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Блиц -опрос</dc:title>
  <dc:creator>Acer-pk</dc:creator>
  <cp:lastModifiedBy>Acer-pk</cp:lastModifiedBy>
  <cp:revision>30</cp:revision>
  <dcterms:created xsi:type="dcterms:W3CDTF">2013-10-08T15:13:02Z</dcterms:created>
  <dcterms:modified xsi:type="dcterms:W3CDTF">2013-10-12T05:54:57Z</dcterms:modified>
</cp:coreProperties>
</file>