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347" r:id="rId4"/>
    <p:sldId id="258" r:id="rId5"/>
    <p:sldId id="259" r:id="rId6"/>
    <p:sldId id="260" r:id="rId7"/>
    <p:sldId id="262" r:id="rId8"/>
    <p:sldId id="351" r:id="rId9"/>
    <p:sldId id="348" r:id="rId10"/>
    <p:sldId id="349" r:id="rId11"/>
    <p:sldId id="264" r:id="rId12"/>
    <p:sldId id="266" r:id="rId13"/>
    <p:sldId id="269" r:id="rId14"/>
    <p:sldId id="270" r:id="rId15"/>
    <p:sldId id="271" r:id="rId16"/>
    <p:sldId id="35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343" r:id="rId32"/>
    <p:sldId id="290" r:id="rId33"/>
    <p:sldId id="344" r:id="rId34"/>
    <p:sldId id="346" r:id="rId35"/>
    <p:sldId id="353" r:id="rId36"/>
    <p:sldId id="345" r:id="rId37"/>
    <p:sldId id="296" r:id="rId38"/>
    <p:sldId id="350" r:id="rId39"/>
    <p:sldId id="341" r:id="rId4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33" autoAdjust="0"/>
  </p:normalViewPr>
  <p:slideViewPr>
    <p:cSldViewPr>
      <p:cViewPr>
        <p:scale>
          <a:sx n="60" d="100"/>
          <a:sy n="60" d="100"/>
        </p:scale>
        <p:origin x="-1350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5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4C33D35-631A-47D8-BF77-6DAFBDA9AC5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BC16816-B239-4E26-B5AA-7BC3F78BA2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15000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799" TargetMode="External"/><Relationship Id="rId13" Type="http://schemas.openxmlformats.org/officeDocument/2006/relationships/hyperlink" Target="http://ru.wikipedia.org/wiki/%D0%93%D0%B5%D0%BD%D0%B5%D1%80%D0%B0%D0%BB%D0%B8%D1%81%D1%81%D0%B8%D0%BC%D1%83%D1%81" TargetMode="External"/><Relationship Id="rId3" Type="http://schemas.openxmlformats.org/officeDocument/2006/relationships/hyperlink" Target="http://ru.wikipedia.org/wiki/%D0%A1%D1%83%D0%B2%D0%BE%D1%80%D0%BE%D0%B2,_%D0%90%D0%BB%D0%B5%D0%BA%D1%81%D0%B0%D0%BD%D0%B4%D1%80_%D0%92%D0%B0%D1%81%D0%B8%D0%BB%D1%8C%D0%B5%D0%B2%D0%B8%D1%87" TargetMode="External"/><Relationship Id="rId7" Type="http://schemas.openxmlformats.org/officeDocument/2006/relationships/hyperlink" Target="http://ru.wikipedia.org/wiki/%D0%9A%D0%BD%D1%8F%D0%B7%D1%8C" TargetMode="External"/><Relationship Id="rId12" Type="http://schemas.openxmlformats.org/officeDocument/2006/relationships/hyperlink" Target="http://ru.wikipedia.org/wiki/%D0%A1%D0%B2%D1%8F%D1%89%D0%B5%D0%BD%D0%BD%D0%B0%D1%8F_%D0%A0%D0%B8%D0%BC%D1%81%D0%BA%D0%B0%D1%8F_%D0%B8%D0%BC%D0%BF%D0%B5%D1%80%D0%B8%D1%8F" TargetMode="External"/><Relationship Id="rId2" Type="http://schemas.openxmlformats.org/officeDocument/2006/relationships/image" Target="../media/image12.jpeg"/><Relationship Id="rId16" Type="http://schemas.openxmlformats.org/officeDocument/2006/relationships/hyperlink" Target="http://ru.wikipedia.org/wiki/%D0%9F%D1%80%D0%B8%D0%BD%D1%8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0%D1%83%D1%81%D1%81%D0%BA%D0%B8%D0%B5" TargetMode="External"/><Relationship Id="rId11" Type="http://schemas.openxmlformats.org/officeDocument/2006/relationships/hyperlink" Target="http://ru.wikipedia.org/wiki/1789" TargetMode="External"/><Relationship Id="rId5" Type="http://schemas.openxmlformats.org/officeDocument/2006/relationships/hyperlink" Target="http://ru.wikipedia.org/wiki/1800" TargetMode="External"/><Relationship Id="rId15" Type="http://schemas.openxmlformats.org/officeDocument/2006/relationships/hyperlink" Target="http://ru.wikipedia.org/wiki/%D0%A1%D0%B0%D1%80%D0%B4%D0%B8%D0%BD%D1%81%D0%BA%D0%BE%D0%B5_%D0%BA%D0%BE%D1%80%D0%BE%D0%BB%D0%B5%D0%B2%D1%81%D1%82%D0%B2%D0%BE" TargetMode="External"/><Relationship Id="rId10" Type="http://schemas.openxmlformats.org/officeDocument/2006/relationships/hyperlink" Target="http://ru.wikipedia.org/wiki/%D0%A0%D1%8B%D0%BC%D0%BD%D0%B8%D0%BA" TargetMode="External"/><Relationship Id="rId4" Type="http://schemas.openxmlformats.org/officeDocument/2006/relationships/hyperlink" Target="http://ru.wikipedia.org/wiki/1729" TargetMode="External"/><Relationship Id="rId9" Type="http://schemas.openxmlformats.org/officeDocument/2006/relationships/hyperlink" Target="http://ru.wikipedia.org/wiki/%D0%93%D1%80%D0%B0%D1%84_(%D1%82%D0%B8%D1%82%D1%83%D0%BB)" TargetMode="External"/><Relationship Id="rId14" Type="http://schemas.openxmlformats.org/officeDocument/2006/relationships/hyperlink" Target="http://ru.wikipedia.org/wiki/%D0%93%D0%B5%D0%BD%D0%B5%D1%80%D0%B0%D0%BB-%D1%84%D0%B5%D0%BB%D1%8C%D0%B4%D0%BC%D0%B0%D1%80%D1%88%D0%B0%D0%BB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5%D0%B4%D0%B0%D0%BB%D1%8C_%C2%AB%D0%97%D0%B0_%D0%BE%D0%B1%D0%BE%D1%80%D0%BE%D0%BD%D1%83_%D0%A1%D1%82%D0%B0%D0%BB%D0%B8%D0%BD%D0%B3%D1%80%D0%B0%D0%B4%D0%B0%C2%BB" TargetMode="External"/><Relationship Id="rId3" Type="http://schemas.openxmlformats.org/officeDocument/2006/relationships/hyperlink" Target="https://ru.wikipedia.org/wiki/%D0%A1%D0%BE%D0%B2%D0%B5%D1%82%D1%81%D0%BA%D0%B0%D1%8F_%D0%B3%D0%B2%D0%B0%D1%80%D0%B4%D0%B8%D1%8F" TargetMode="External"/><Relationship Id="rId7" Type="http://schemas.openxmlformats.org/officeDocument/2006/relationships/hyperlink" Target="http://ru.wikipedia.org/wiki/%D0%9C%D0%B5%D0%B4%D0%B0%D0%BB%D1%8C_%C2%AB%D0%97%D0%B0_%D0%B1%D0%BE%D0%B5%D0%B2%D1%8B%D0%B5_%D0%B7%D0%B0%D1%81%D0%BB%D1%83%D0%B3%D0%B8%C2%BB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C%D0%B5%D0%B4%D0%B0%D0%BB%D1%8C_%C2%AB%D0%97%D0%B0_%D0%BE%D1%82%D0%B2%D0%B0%D0%B3%D1%83%C2%BB_(%D0%A1%D0%A1%D0%A1%D0%A0)" TargetMode="External"/><Relationship Id="rId5" Type="http://schemas.openxmlformats.org/officeDocument/2006/relationships/hyperlink" Target="http://ru.wikipedia.org/wiki/%D0%9E%D1%80%D0%B4%D0%B5%D0%BD_%D0%A1%D0%BB%D0%B0%D0%B2%D1%8B" TargetMode="External"/><Relationship Id="rId10" Type="http://schemas.openxmlformats.org/officeDocument/2006/relationships/hyperlink" Target="http://ru.wikipedia.org/wiki/%D0%9C%D0%B5%D0%B4%D0%B0%D0%BB%D1%8C_%C2%AB%D0%97%D0%B0_%D0%B2%D0%B7%D1%8F%D1%82%D0%B8%D0%B5_%D0%91%D0%B5%D1%80%D0%BB%D0%B8%D0%BD%D0%B0%C2%BB" TargetMode="External"/><Relationship Id="rId4" Type="http://schemas.openxmlformats.org/officeDocument/2006/relationships/hyperlink" Target="https://ru.wikipedia.org/wiki/%D0%A1%D0%B5%D1%80%D0%B6%D0%B0%D0%BD%D1%82" TargetMode="External"/><Relationship Id="rId9" Type="http://schemas.openxmlformats.org/officeDocument/2006/relationships/hyperlink" Target="http://ru.wikipedia.org/wiki/%D0%9C%D0%B5%D0%B4%D0%B0%D0%BB%D1%8C_%C2%AB%D0%97%D0%B0_%D0%BF%D0%BE%D0%B1%D0%B5%D0%B4%D1%83_%D0%BD%D0%B0%D0%B4_%D0%93%D0%B5%D1%80%D0%BC%D0%B0%D0%BD%D0%B8%D0%B5%D0%B9_%D0%B2_%D0%92%D0%B5%D0%BB%D0%B8%D0%BA%D0%BE%D0%B9_%D0%9E%D1%82%D0%B5%D1%87%D0%B5%D1%81%D1%82%D0%B2%D0%B5%D0%BD%D0%BD%D0%BE%D0%B9_%D0%B2%D0%BE%D0%B9%D0%BD%D0%B5_1941-1945_%D0%B3%D0%B3.%C2%BB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еврон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3356992"/>
            <a:ext cx="2880320" cy="2879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1844824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«Кадет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Закамны-патриот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России!» </a:t>
            </a: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Современная роль и значение военно-патриотического клуба в нравственном воспитании молодежи</a:t>
            </a:r>
            <a:endParaRPr lang="ru-RU" sz="3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332656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Бурятия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МКУ «Закаменское районное управление образования»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ВПК « Рубеж » МБОУ «СОШ№4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г.Закаменск»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587727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Б.Д.Базаров, руководитель кадетских классов.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548680"/>
            <a:ext cx="69127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Граница породила казачество,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казаки создали Россию! 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Л.Н.Толстой. </a:t>
            </a:r>
          </a:p>
          <a:p>
            <a:pPr algn="r"/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Патриотизм- нравственный и политический принцип, социальное чувство, содержанием которого является любовь к Отечеству, преданность ему, гордость за его прошлое и настоящее, стремление защищать интересы Родины.</a:t>
            </a: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Патриот- человек, выражающий и реализующий в своих поступках глубокое чувство уважения и любви к родной стране, ее истории, культурным традициям, ее народу.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548680"/>
            <a:ext cx="75608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истории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патриотические молодежные организации в России стали появляться в конце Х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 в., их развитие в разных формах продолжается до настоящего времени. В СССР первые военно-патриотические клубы появились в середине 1970-х г.г., они создавались на базе общественных организаций ветеранов Великой Отечественной войны. Расцвет ВПК приходится на вторую половину 80-хг.г., когда ветераны Афганской войны, солдаты и офицеры, для которых участие в реальной войне сделало очевидными недостатки в системе допризывной подготовки молодежи, повинуясь чувству долга, заложили основу уникальной системы военно-патриотического воспитания, в основу которой легли любовь к Родине, армии, лучшие армейские методики и боевой опыт. </a:t>
            </a:r>
          </a:p>
          <a:p>
            <a:pPr algn="just"/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последние годы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патриотические клубы стали играть важнейшую роль в современном российском обществе, так как занимаются воспитанием молодежи на принципах духовного и нравственного здоровья и готовят резерв для Вооруженных сил. В настоящее время наметилась тенденция роста числа ВПК, действующих под эгидой различных министерств и ведомств, силовых структур, в том числе Казачьих войск России.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6791" y="-243407"/>
            <a:ext cx="13177464" cy="835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 rot="10800000" flipV="1">
            <a:off x="323528" y="193325"/>
            <a:ext cx="914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Кадеты Военно-патриотического клуба «Рубеж» СОШ №4 г.Закаменск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starover.net/uploads_group/1000/41/2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kizilvest.ru/images/kadety/IMG_4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060848"/>
            <a:ext cx="6264696" cy="40324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31640" y="476672"/>
            <a:ext cx="66515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Военно-патриотические клубы  являются удачной и эффективной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формой молодежного  духовно- нравственного воспитания, 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 имеющей аналогов в других странах,  имеющее  особое 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общественное значение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http://03.mchs.gov.ru/upload/site66/iblock/ee8/ee8e201d66dc25ffc7a6b1c0d0c1fb0f-800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640960" cy="568863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476672"/>
            <a:ext cx="5112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Жизнь-Отечеству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Честь-никому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Благородство и доблесть порукой тому.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Мы несем сквозь века на знаменах побед,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Гордое имя российских кадет!</a:t>
            </a: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249289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Кадеты кадетской школы-интерната г.Улан-Удэ на торжественном построении.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00.infourok.ru/images/doc/163/188269/640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12776"/>
            <a:ext cx="7920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Основные цели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патриотических клубов: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Первое направление- формирование социально-психологических качеств личности: жизненные цели, мотивы, определенные потребности, система ценностей, самосознание личности и.т.д.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Второе направление- овладение конкретными навыками общения и взаимодействия с людьми, построения отношений, участия в общественной жизни. </a:t>
            </a:r>
          </a:p>
          <a:p>
            <a:pPr algn="just"/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Обучение кадет в казачьих военно-патриотических клубах осуществляется 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соответствии с модифицированными программами и реализуется через факультативные и кружковые занятия; систему воспитательной работы, направленной на возрождение духовных, исторических и военно-патриотических традиций   русского офицерства  и  Российского казачества.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azeta-n1.ru/upload/iblock/8f6/8f657014223a59b7ed5eccead950758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9268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wtf.jpg.wtf/77/dc/1468600559-77dc8d88e8aa35b630d063f5426f52e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629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Корнилов Владимир Алексеевич (1806–185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f14.ifotki.info/org/f82bd201572113e8a8419ed1788b5e64bc5f6c1495422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801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80112" y="0"/>
            <a:ext cx="35638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hlinkClick r:id="rId3"/>
              </a:rPr>
              <a:t>Александр Васильевич Суворов</a:t>
            </a:r>
            <a:r>
              <a:rPr lang="ru-RU" dirty="0" smtClean="0"/>
              <a:t> (</a:t>
            </a:r>
            <a:r>
              <a:rPr lang="ru-RU" u="sng" dirty="0" smtClean="0">
                <a:hlinkClick r:id="rId4"/>
              </a:rPr>
              <a:t>1729</a:t>
            </a:r>
            <a:r>
              <a:rPr lang="ru-RU" dirty="0" smtClean="0"/>
              <a:t>—</a:t>
            </a:r>
            <a:r>
              <a:rPr lang="ru-RU" u="sng" dirty="0" smtClean="0">
                <a:hlinkClick r:id="rId5"/>
              </a:rPr>
              <a:t>1800</a:t>
            </a:r>
            <a:r>
              <a:rPr lang="ru-RU" dirty="0" smtClean="0"/>
              <a:t>) — великий </a:t>
            </a:r>
            <a:r>
              <a:rPr lang="ru-RU" u="sng" dirty="0" smtClean="0">
                <a:hlinkClick r:id="rId6"/>
              </a:rPr>
              <a:t>русский </a:t>
            </a:r>
            <a:r>
              <a:rPr lang="ru-RU" dirty="0" smtClean="0"/>
              <a:t>полководец, не потерпевший ни одного поражения в своей военной карьере, один из основоположников русского военного искусства, </a:t>
            </a:r>
            <a:r>
              <a:rPr lang="ru-RU" u="sng" dirty="0" smtClean="0">
                <a:hlinkClick r:id="rId7"/>
              </a:rPr>
              <a:t>князь </a:t>
            </a:r>
            <a:r>
              <a:rPr lang="ru-RU" dirty="0" smtClean="0"/>
              <a:t>Российской империи с титулом князя Италийского(</a:t>
            </a:r>
            <a:r>
              <a:rPr lang="ru-RU" u="sng" dirty="0" smtClean="0">
                <a:hlinkClick r:id="rId8"/>
              </a:rPr>
              <a:t>1799</a:t>
            </a:r>
            <a:r>
              <a:rPr lang="ru-RU" dirty="0" smtClean="0"/>
              <a:t>), </a:t>
            </a:r>
            <a:r>
              <a:rPr lang="ru-RU" u="sng" dirty="0" smtClean="0">
                <a:hlinkClick r:id="rId9"/>
              </a:rPr>
              <a:t>граф</a:t>
            </a:r>
            <a:r>
              <a:rPr lang="ru-RU" dirty="0" smtClean="0"/>
              <a:t> </a:t>
            </a:r>
            <a:r>
              <a:rPr lang="ru-RU" dirty="0" err="1" smtClean="0"/>
              <a:t>Россий-ской</a:t>
            </a:r>
            <a:r>
              <a:rPr lang="ru-RU" dirty="0" smtClean="0"/>
              <a:t> империи с наименованием Суворов-</a:t>
            </a:r>
            <a:r>
              <a:rPr lang="ru-RU" u="sng" dirty="0" smtClean="0">
                <a:hlinkClick r:id="rId10"/>
              </a:rPr>
              <a:t>Рымникский</a:t>
            </a:r>
            <a:r>
              <a:rPr lang="ru-RU" dirty="0" smtClean="0"/>
              <a:t> (</a:t>
            </a:r>
            <a:r>
              <a:rPr lang="ru-RU" u="sng" dirty="0" smtClean="0">
                <a:hlinkClick r:id="rId11"/>
              </a:rPr>
              <a:t>1789</a:t>
            </a:r>
            <a:r>
              <a:rPr lang="ru-RU" dirty="0" smtClean="0"/>
              <a:t>) и </a:t>
            </a:r>
            <a:r>
              <a:rPr lang="ru-RU" u="sng" dirty="0" smtClean="0">
                <a:hlinkClick r:id="rId12"/>
              </a:rPr>
              <a:t>Священной Римской империи</a:t>
            </a:r>
            <a:r>
              <a:rPr lang="ru-RU" dirty="0" smtClean="0"/>
              <a:t> (1789),</a:t>
            </a:r>
            <a:r>
              <a:rPr lang="ru-RU" u="sng" dirty="0" smtClean="0">
                <a:hlinkClick r:id="rId13"/>
              </a:rPr>
              <a:t>генералиссимус</a:t>
            </a:r>
            <a:r>
              <a:rPr lang="ru-RU" dirty="0" smtClean="0"/>
              <a:t> </a:t>
            </a:r>
          </a:p>
          <a:p>
            <a:r>
              <a:rPr lang="ru-RU" dirty="0" smtClean="0"/>
              <a:t>российских сухопутных и морских сил, </a:t>
            </a:r>
            <a:r>
              <a:rPr lang="ru-RU" u="sng" dirty="0" smtClean="0">
                <a:hlinkClick r:id="rId14"/>
              </a:rPr>
              <a:t>генерал - фельдмаршал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австрийских и сардинских войск, </a:t>
            </a:r>
            <a:r>
              <a:rPr lang="ru-RU" u="sng" dirty="0" smtClean="0">
                <a:hlinkClick r:id="rId15"/>
              </a:rPr>
              <a:t>Сардинского королевства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гранд и </a:t>
            </a:r>
            <a:r>
              <a:rPr lang="ru-RU" u="sng" dirty="0" smtClean="0">
                <a:hlinkClick r:id="rId16"/>
              </a:rPr>
              <a:t>принц</a:t>
            </a:r>
            <a:r>
              <a:rPr lang="ru-RU" dirty="0" smtClean="0"/>
              <a:t> королевской крови (с титулом «кузен короля»), кавалер всех российских и многих иностранных военных орденов.</a:t>
            </a:r>
            <a:endParaRPr lang="ru-RU" dirty="0"/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fs00.infourok.ru/images/doc/273/278701/img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ages.myshared.ru/4/45058/slide_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823" y="1268760"/>
            <a:ext cx="80326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истории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 СССР патриотическое , духовно-нравственное воспитание было направлено на военное образование молодежи. Патриотическое воспитание было призвано обеспечить глубокое понимание каждым молодым человеком своей роли и места в служении Отечеству, основанном на высокой личной ответственности за выполнение военной и государственной службы; убежденность в необходимости выполнения функции защиты Отечества.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Была создана организация Всеобуча, предшественника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Осоавиахима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ДОСААФ. Сотни, тысячи юношей и  девушек обучались в этих организациях военному делу, получали военно-учетные специальности, которые впоследствии пригодились на фронтах Великой Отечественной войны.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Харитонов Петр Тимофее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Чертенков Иван Матвее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Гармажап Гарма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3-tub-ru.yandex.net/i?id=eff397b29cf85d3b727e6f20a082b19a&amp;n=33&amp;h=215&amp;w=1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-1"/>
            <a:ext cx="4608512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932040" y="548680"/>
            <a:ext cx="4211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Советский снайпер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Радна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Аюшеев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63-й бригады морской пехоты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Северного флота.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Уроженец с.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Инзагатуй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Джидинского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района.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005064"/>
            <a:ext cx="4139952" cy="28529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fisha.mosreg.ru/sites/default/files/events_photo/raprp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p.vk.me/c419929/v419929077/833a/CQUnDgDDvQ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5400600" cy="46085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652120" y="1052736"/>
            <a:ext cx="3491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ГЕОРГИЙ   НИКОЛАЕВИЧ МОСКАЛЁВ-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(</a:t>
            </a:r>
            <a:r>
              <a:rPr lang="ru-RU" b="1" dirty="0" smtClean="0">
                <a:solidFill>
                  <a:srgbClr val="0070C0"/>
                </a:solidFill>
              </a:rPr>
              <a:t>10 сентября 1925-3 марта 2011)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— российский и советский художник,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народный художник Бурятской АССР (1975),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заслуженный художник РСФСР (1982),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Герой Советского Союза (1945).</a:t>
            </a:r>
            <a:br>
              <a:rPr lang="ru-RU" b="1" dirty="0" smtClean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p.vk.me/c419929/v419929077/8333/UGOLORIiEO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4" y="188640"/>
            <a:ext cx="4632449" cy="64087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8024" y="332656"/>
            <a:ext cx="435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ОЦИМИК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КОНСТАНТИН  ВЛАДИМИРОВИЧ-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(1919—1963) — советский военный. Участник Великой Отечественной и Советско-японской войн. Герой Советского Союза (1945). Старший лейтенант.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p.vk.me/c419929/v419929077/832c/sgCaB901w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548680"/>
            <a:ext cx="4505325" cy="58326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16016" y="620688"/>
            <a:ext cx="442798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БАЗАР   РИНЧИНОВИЧ   РИНЧИНО-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(1913—1943)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 — советский военнослужащий.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Участник Великой Отечественной войны. Герой Советского Союза (1944, посмертно).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Старший сержант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pp.vk.me/c419929/v419929077/8325/i_dUqiK_H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4320480" cy="547260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692696"/>
            <a:ext cx="45720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ЖАМБЫЛ   ЕШЕЕВИЧ  ТУЛАЕВ- </a:t>
            </a:r>
            <a:endParaRPr lang="ru-RU" dirty="0" smtClean="0"/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(2 мая 1905 года, улус </a:t>
            </a:r>
            <a:r>
              <a:rPr lang="ru-RU" dirty="0" err="1" smtClean="0">
                <a:solidFill>
                  <a:srgbClr val="0070C0"/>
                </a:solidFill>
              </a:rPr>
              <a:t>Тагархай</a:t>
            </a:r>
            <a:r>
              <a:rPr lang="ru-RU" dirty="0" smtClean="0">
                <a:solidFill>
                  <a:srgbClr val="0070C0"/>
                </a:solidFill>
              </a:rPr>
              <a:t> ныне </a:t>
            </a:r>
            <a:r>
              <a:rPr lang="ru-RU" dirty="0" err="1" smtClean="0">
                <a:solidFill>
                  <a:srgbClr val="0070C0"/>
                </a:solidFill>
              </a:rPr>
              <a:t>Тункинский</a:t>
            </a:r>
            <a:r>
              <a:rPr lang="ru-RU" dirty="0" smtClean="0">
                <a:solidFill>
                  <a:srgbClr val="0070C0"/>
                </a:solidFill>
              </a:rPr>
              <a:t> район, Бурятия — 17 января 1961 года)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— участник Великой Отечественной войны, снайпер 580-го стрелкового полка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188-й стрелковой дивизии 27-й армии Северо-Западного фронта,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старшина.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p.vk.me/c419929/v419929077/8310/QtfEkxIKE3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4248472" cy="568863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44008" y="692696"/>
            <a:ext cx="449999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ВАСИЛИЙ   ХАРИНАЕВИЧ   ХАНТ</a:t>
            </a:r>
            <a:r>
              <a:rPr lang="ru-RU" dirty="0" smtClean="0">
                <a:solidFill>
                  <a:srgbClr val="FF0000"/>
                </a:solidFill>
              </a:rPr>
              <a:t>АЕВ</a:t>
            </a:r>
            <a:r>
              <a:rPr lang="ru-RU" dirty="0" smtClean="0"/>
              <a:t>-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(19 августа 1924, улус </a:t>
            </a:r>
            <a:r>
              <a:rPr lang="ru-RU" dirty="0" err="1" smtClean="0">
                <a:solidFill>
                  <a:srgbClr val="0070C0"/>
                </a:solidFill>
              </a:rPr>
              <a:t>Байтог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Эхирит-Булагатский</a:t>
            </a:r>
            <a:r>
              <a:rPr lang="ru-RU" dirty="0" smtClean="0">
                <a:solidFill>
                  <a:srgbClr val="0070C0"/>
                </a:solidFill>
              </a:rPr>
              <a:t> район, Иркутская область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— 29 апреля 1990 года, Улан-Удэ, республика Бурятия)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— артиллерист,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Герой Советского Союза.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ypresentation.ru/documents/54217c4e9be8a7c9958e5064b0002ab7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0"/>
            <a:ext cx="784887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asiarussia.ru/upload/iblock/bbe/bbe4f9471e9f1c2dfa5915ebabfe0c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608512" cy="5445224"/>
          </a:xfrm>
          <a:prstGeom prst="rect">
            <a:avLst/>
          </a:prstGeom>
          <a:noFill/>
        </p:spPr>
      </p:pic>
      <p:pic>
        <p:nvPicPr>
          <p:cNvPr id="10244" name="Picture 4" descr="http://www.kvoku.org/images/kvoku/generals/baldynov-i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548680"/>
            <a:ext cx="1905000" cy="2857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5536" y="404663"/>
            <a:ext cx="61926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Балдынов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Илья Васильевич </a:t>
            </a: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717032"/>
            <a:ext cx="4572000" cy="2540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21 июля(3 августа) 1903года, улус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Молоевский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Иркутская губерния,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Росийская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империя-22 сентября 1980, Москва, СССР). Советский военачальник,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генерал-майор, Герой Советского Союза.</a:t>
            </a:r>
            <a:endParaRPr lang="ru-RU" b="1" dirty="0"/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aralbum.ru/wp-content/uploads/yapb_cache/sniper_merkulov_43.biuhhpiv7jswggs8w00s48okc.ejcuplo1l0oo0sk8c40s8osc4.t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Дамчеев Ба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932040" y="0"/>
            <a:ext cx="421196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err="1" smtClean="0">
                <a:solidFill>
                  <a:srgbClr val="FF0000"/>
                </a:solidFill>
              </a:rPr>
              <a:t>Бато</a:t>
            </a:r>
            <a:r>
              <a:rPr lang="ru-RU" sz="2800" b="1" dirty="0" smtClean="0">
                <a:solidFill>
                  <a:srgbClr val="FF0000"/>
                </a:solidFill>
              </a:rPr>
              <a:t>́ </a:t>
            </a:r>
            <a:r>
              <a:rPr lang="ru-RU" sz="2800" b="1" dirty="0" err="1" smtClean="0">
                <a:solidFill>
                  <a:srgbClr val="FF0000"/>
                </a:solidFill>
              </a:rPr>
              <a:t>Микишке́евич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Дамче́ев</a:t>
            </a:r>
            <a:r>
              <a:rPr lang="ru-RU" dirty="0" smtClean="0"/>
              <a:t> </a:t>
            </a:r>
            <a:endParaRPr lang="en-US" dirty="0" smtClean="0"/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(1922—1965) </a:t>
            </a:r>
            <a:endParaRPr lang="en-US" dirty="0" smtClean="0">
              <a:solidFill>
                <a:srgbClr val="0070C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>— советский военнослужащий. Воинское звание — </a:t>
            </a:r>
            <a:r>
              <a:rPr lang="ru-RU" dirty="0" smtClean="0">
                <a:solidFill>
                  <a:srgbClr val="0070C0"/>
                </a:solidFill>
                <a:hlinkClick r:id="rId3" tooltip="Советская гвардия"/>
              </a:rPr>
              <a:t>гвардии</a:t>
            </a:r>
            <a:r>
              <a:rPr lang="ru-RU" dirty="0" smtClean="0">
                <a:solidFill>
                  <a:srgbClr val="0070C0"/>
                </a:solidFill>
              </a:rPr>
              <a:t> </a:t>
            </a:r>
            <a:r>
              <a:rPr lang="ru-RU" dirty="0" smtClean="0">
                <a:solidFill>
                  <a:srgbClr val="0070C0"/>
                </a:solidFill>
                <a:hlinkClick r:id="rId4" tooltip="Сержант"/>
              </a:rPr>
              <a:t>сержант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860032" y="2645341"/>
            <a:ext cx="428396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Награды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tooltip="Орден Славы"/>
              </a:rPr>
              <a:t>Орден Славы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1-й степени (15.05.1946)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Орден Славы 2-й степени (26.03.1945)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Орден Славы 3-й степени (25.10.1944)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 tooltip="Медаль «За отвагу» (СССР)"/>
              </a:rPr>
              <a:t>Медаль «За отвагу»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дважды (05.12.1942; 03.03.1943)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7" tooltip="Медаль «За боевые заслуги»"/>
              </a:rPr>
              <a:t>Медаль «За боевые заслуги»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(02.09.1943)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8" tooltip="Медаль «За оборону Сталинграда»"/>
              </a:rPr>
              <a:t>Медаль «За оборону Сталинграда»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(02.12.1943)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9" tooltip="Медаль «За победу над Германией в Великой Отечественной войне 1941-1945 гг.»"/>
              </a:rPr>
              <a:t>Медаль «За победу над Германией в Великой Отечественной войне 1941-1945 гг.»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0" tooltip="Медаль «За взятие Берлина»"/>
              </a:rPr>
              <a:t>Медаль «За взятие Берлина»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infpol.ru/upload/iblock/5ff/5ff897b247dc609c7399bb1db43db4d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3999" cy="60212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620688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Воины из Бурятии у Бранденбургских ворот. Берлин. 1945г.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395536" y="3356992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Расскажут лишь камни об этих боях,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насмерть герои стояли.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Здесь русский, бурят, армянин и казах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Родину жизнь отдавали.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548681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годы войны из Бурятии были призваны в ряды Красной Армии около 120 тысяч человек. На полях сражений навечно остались лежать тысячи наших земляков. Не вернулись с войны домой 43,5 тысяч человек, 6,5 тысяч сынов и дочерей Бурятии возвратились к родным очагам инвалидами войны. Особо отличились 43 воина из Бурятии, удостоенные звания Героев Советского Союза, и 11 воинов ставших полными кавалерами орденами Славы. 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opt-226598.ssl.1c-bitrix-cdn.ru/upload/iblock/bc8/img_6292_1920-_-kopiya.jpg?14311558896074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64704"/>
            <a:ext cx="9143999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Победы в Улан-Удэ.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buryatia.roskazna.ru/upload/resize_cache/iblock/c96/1300_900_2/8.231129.bessmertnyj_polk_3072394_173_14_05_2015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5373216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Бессмертный полк в Закаменске.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1" y="476672"/>
            <a:ext cx="78488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Несмотря на положительную оценку деятельности военно-патриотических клубов, государственные органы или политические силы не являются инициаторами и вдохновителями работ. Именно поэтому не существует единой методической базы, упорядочивающей  деятельность ВПК, каждый из которых пользуется своими собственными учебно-методическими наработками  основанными на различных армейских, казачьих, спортивных и других учебных программах, что стало причиной творческого расцвета в области учебно-методической базы военно-патриотических клубов.</a:t>
            </a:r>
          </a:p>
          <a:p>
            <a:pPr algn="just"/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Для современного военно-патриотического клуба важно обеспечить преемственность как внешней формы, так и внутреннего содержания, а также традиции исконно российских объединений, как Союз русских соколов, отряды разведчиков и витязей, стрелковые дружины  и казачьи пластуны.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s://i.mycdn.me/image?t=3&amp;bid=772887258860&amp;id=772887258860&amp;plc=WEB&amp;tkn=*pExct4PL6qvUMbt3f5lZ4x5W2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32655"/>
            <a:ext cx="9144000" cy="6192689"/>
          </a:xfrm>
          <a:prstGeom prst="rect">
            <a:avLst/>
          </a:prstGeom>
          <a:noFill/>
        </p:spPr>
      </p:pic>
      <p:pic>
        <p:nvPicPr>
          <p:cNvPr id="3" name="Picture 2" descr="https://i.mycdn.me/image?t=3&amp;bid=772887258860&amp;id=772887258860&amp;plc=WEB&amp;tkn=*pExct4PL6qvUMbt3f5lZ4x5W2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9268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p.vk.me/c622422/v622422057/29df4/DH6UBJ3IVO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499991" cy="3573016"/>
          </a:xfrm>
          <a:prstGeom prst="rect">
            <a:avLst/>
          </a:prstGeom>
          <a:noFill/>
        </p:spPr>
      </p:pic>
      <p:pic>
        <p:nvPicPr>
          <p:cNvPr id="8196" name="Picture 4" descr="https://pp.vk.me/c628727/v628727057/23df0/J9fc7CpmDZ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1472" y="3464024"/>
            <a:ext cx="4752528" cy="3393976"/>
          </a:xfrm>
          <a:prstGeom prst="rect">
            <a:avLst/>
          </a:prstGeom>
          <a:noFill/>
        </p:spPr>
      </p:pic>
      <p:pic>
        <p:nvPicPr>
          <p:cNvPr id="8198" name="Picture 6" descr="https://pp.vk.me/c628727/v628727057/23e41/foXNm8VQMA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0"/>
            <a:ext cx="4788024" cy="3573016"/>
          </a:xfrm>
          <a:prstGeom prst="rect">
            <a:avLst/>
          </a:prstGeom>
          <a:noFill/>
        </p:spPr>
      </p:pic>
      <p:pic>
        <p:nvPicPr>
          <p:cNvPr id="5" name="Picture 2" descr="http://ulanude.bezformata.ru/content/image1304804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3016"/>
            <a:ext cx="4355976" cy="32849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592</TotalTime>
  <Words>995</Words>
  <Application>Microsoft Office PowerPoint</Application>
  <PresentationFormat>Экран (4:3)</PresentationFormat>
  <Paragraphs>100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164</cp:revision>
  <dcterms:created xsi:type="dcterms:W3CDTF">2016-10-20T06:54:15Z</dcterms:created>
  <dcterms:modified xsi:type="dcterms:W3CDTF">2017-11-29T01:11:07Z</dcterms:modified>
</cp:coreProperties>
</file>