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7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29" autoAdjust="0"/>
    <p:restoredTop sz="94660"/>
  </p:normalViewPr>
  <p:slideViewPr>
    <p:cSldViewPr>
      <p:cViewPr varScale="1">
        <p:scale>
          <a:sx n="97" d="100"/>
          <a:sy n="97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DBD58E2-174F-40D8-AF8A-0F29D25F35A0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66FFE5E-E0A2-4207-9B2A-EE30B95F13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918" y="1285860"/>
            <a:ext cx="6715172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016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«Заповедник в моём крае» </a:t>
            </a:r>
            <a:endParaRPr lang="ru-RU" sz="3600" dirty="0">
              <a:ln w="10160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7818" y="4714884"/>
            <a:ext cx="3357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Воспитатель МБДОУ «Детский сад №99», </a:t>
            </a:r>
          </a:p>
          <a:p>
            <a:r>
              <a:rPr lang="ru-RU" dirty="0" smtClean="0"/>
              <a:t>города Нижнего Новгорода</a:t>
            </a:r>
          </a:p>
          <a:p>
            <a:r>
              <a:rPr lang="ru-RU" dirty="0" smtClean="0"/>
              <a:t>Шульгина Арина Васильевна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2357430"/>
            <a:ext cx="63434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«Керженский заповедник»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 descr="C:\Documents and Settings\Администратор\Рабочий стол\КОНКУРСЫ\2019-2020\log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142852"/>
            <a:ext cx="1571636" cy="14930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117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0015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b="1" dirty="0" smtClean="0"/>
              <a:t>Керженский заповедник </a:t>
            </a:r>
            <a:br>
              <a:rPr lang="ru-RU" sz="3600" b="1" dirty="0" smtClean="0"/>
            </a:br>
            <a:r>
              <a:rPr lang="ru-RU" sz="3600" b="1" dirty="0" smtClean="0"/>
              <a:t>на карте России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357298"/>
            <a:ext cx="3500462" cy="47863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ООПТ расположен в 55 километрах к северо-востоку от Нижнего Новгорода, на территории Борского и Семеновского районов Нижегородской области. На левом берегу волжского притока реки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Керженец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Его общая площадь («закрытый» научный полигон и буферная зона) составляет 46 856,5 гектаров.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Протяженность границ равна 33 километрам. Названный государственный резерват является частью БР «Нижегородское Заволжье».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19" y="1571612"/>
            <a:ext cx="4946789" cy="47149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185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дминистратор\Рабочий стол\КОНКУРСЫ\2019-2020\c878ae6f29379d29f105a44e4a66a1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858312" cy="6581718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42852"/>
            <a:ext cx="8853672" cy="3929090"/>
          </a:xfrm>
          <a:solidFill>
            <a:srgbClr val="FFFFFF">
              <a:alpha val="56863"/>
            </a:srgbClr>
          </a:solidFill>
        </p:spPr>
        <p:txBody>
          <a:bodyPr>
            <a:normAutofit fontScale="92500" lnSpcReduction="10000"/>
          </a:bodyPr>
          <a:lstStyle/>
          <a:p>
            <a:pPr marL="0" indent="265113" algn="just">
              <a:buNone/>
            </a:pP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Интенсивное освоение керженских лесов началось в конце XIX века. </a:t>
            </a:r>
          </a:p>
          <a:p>
            <a:pPr marL="0" indent="265113" algn="just">
              <a:buNone/>
            </a:pP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начале XX века нижегородские учёные стали высказывать идеи о необходимости принятия срочных мер по охране природы края.</a:t>
            </a:r>
          </a:p>
          <a:p>
            <a:pPr marL="0" indent="265113"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Керженский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природный биосферный заповедник организован в апреле 1993 года. И все же идея его создания впервые пришла в голову ученых естественных наук еще в 1940 году. Интенсивная вырубка лесов в русле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Керженца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начала вызывать у них вполне оправданное опасение. В ноябре сюда даже направили научную экспедицию. Она обнаружила что на территории нынешнего ГЗ еще присутствуют ненарушенные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биокомплексы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 их еще можно сохранить. Большая роль в разработке проекта сначала заказника, а потом и заповедника принадлежит профессору МГУ С. Турову и доценту А.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Протопопову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Война заставила забыть про их планы. В послевоенные годы Керженские болота были признаны резервацией международного значения – по решению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Рансарской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Конвенции. После трагического истощения базы лесного сырья и катастрофических пожаров, имевших место в 1972 г. здешние леса утратили хозяйственную привлекательность. СССР вспомнил про идею заповедать участок ценной местности. </a:t>
            </a:r>
          </a:p>
        </p:txBody>
      </p:sp>
    </p:spTree>
    <p:extLst>
      <p:ext uri="{BB962C8B-B14F-4D97-AF65-F5344CB8AC3E}">
        <p14:creationId xmlns="" xmlns:p14="http://schemas.microsoft.com/office/powerpoint/2010/main" val="11423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Documents and Settings\Администратор\Рабочий стол\КОНКУРСЫ\2019-2020\5c5f98a6567bd280775e9708a2951f44.jpg"/>
          <p:cNvPicPr>
            <a:picLocks noChangeAspect="1" noChangeArrowheads="1"/>
          </p:cNvPicPr>
          <p:nvPr/>
        </p:nvPicPr>
        <p:blipFill>
          <a:blip r:embed="rId2" cstate="print"/>
          <a:srcRect l="41369" r="19560"/>
          <a:stretch>
            <a:fillRect/>
          </a:stretch>
        </p:blipFill>
        <p:spPr bwMode="auto">
          <a:xfrm>
            <a:off x="142844" y="142852"/>
            <a:ext cx="1428760" cy="163605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928670"/>
            <a:ext cx="7643866" cy="1247594"/>
          </a:xfrm>
          <a:solidFill>
            <a:srgbClr val="FFFFFF">
              <a:alpha val="54118"/>
            </a:srgbClr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b="1" dirty="0"/>
              <a:t>Деятельность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Керженского </a:t>
            </a:r>
            <a:r>
              <a:rPr lang="ru-RU" sz="2800" b="1" dirty="0"/>
              <a:t>природного заповедника основывается на 5 направлениях: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765122" y="2015154"/>
            <a:ext cx="64807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9438" y="2780928"/>
            <a:ext cx="20362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охрана вверенных земель от всякого воздействия человека, а также пожаров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857488" y="207167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28794" y="2786058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Государственный мониторинг (учет движения и численности внутри биотопа)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572000" y="2300924"/>
            <a:ext cx="0" cy="1056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51920" y="3356992"/>
            <a:ext cx="21962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очередные научные указанного заповеданного ландшафта</a:t>
            </a:r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6228184" y="1916832"/>
            <a:ext cx="72008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flipH="1">
            <a:off x="5580112" y="2855389"/>
            <a:ext cx="3430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сохранение новой популяции уникального северного оленя европейской тайги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7092280" y="1916832"/>
            <a:ext cx="864096" cy="2170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72264" y="4143380"/>
            <a:ext cx="23420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популяризация знаний, связанных с экологией: с помощью экскурсий и музея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119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Рельеф и климат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36812"/>
            <a:ext cx="3963290" cy="47525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Рельеф местности – участок Южного Заволжья европейской тайги (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Керженско-Ветлужское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междуречье). А оно представляет собой слабонаклонную песчаную равнину с заболоченными низинами (в «низах») и дюнами (в «верхах»). Наклона два – в сторону Ветлуги и в сторону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Керженца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Одновременно на юге присутствуют старинные посадочные котловины, в которых и размещается большинство озер. Берега сильно размываются –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аккумулятив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Наибольшие песчаные повышения называются «буграми» или «грядами». Середина же по большей части никак не выдает себя в плане орографии.    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065" y="1927306"/>
            <a:ext cx="4337423" cy="40219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684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428604"/>
            <a:ext cx="3714744" cy="60306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Почвы Керженского заповедника, соответственно – торфяные на болотах (встречаются целые месторождения), песчано-аккумулятивные близ водоемов и песчано-дерново-подзолистые под боровыми массивами (легкие гранулометрические – на усеянных палой хвоей дюнах и гривах). Остальное пространство (западные сухие водоразделы смешанного леса) занято бурыми лесными грунтами. Они делятся на типы. К примеру, в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межгривенных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падях после избыточного увлажнения постепенно сформировались аллювиальные слои. Они разной мощности и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гумусированности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как и всегда на ландшафтных переходах. Но эрозионные процессы уменьшают количество гумуса.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52736"/>
            <a:ext cx="4776532" cy="47971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492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214291"/>
            <a:ext cx="8572560" cy="26432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Природа Керженского заповедника характеризуется погодой и особенностями ландшафта. Он полностью помещается в умеренном климатическом поясе. В январе тут обычно не холоднее -15 градусов, а в июле не жарче +25 градусов. Абсолютные минимум и максимум температуры в расчет не берем… Осадки составляют норму. Большая часть из них формируется в виде дождя. Зима снежная, а лето нормальное в течение всех 3 месяцев. Большую часть года здесь преобладают ветры, приходящие с юга и юго-запада. Только летом северо-западные (как раз благодаря им в этой части страны не бывает страшной жары и засухи). Отметим: скорость атмосферных течений не высока. </a:t>
            </a:r>
          </a:p>
        </p:txBody>
      </p:sp>
      <p:pic>
        <p:nvPicPr>
          <p:cNvPr id="36866" name="Picture 2" descr="http://www.kerzhenskiy.ru/upload/iblock/62d/62d25420fe7216687380678fa254d254.jpg"/>
          <p:cNvPicPr>
            <a:picLocks noChangeAspect="1" noChangeArrowheads="1"/>
          </p:cNvPicPr>
          <p:nvPr/>
        </p:nvPicPr>
        <p:blipFill>
          <a:blip r:embed="rId2"/>
          <a:srcRect b="4749"/>
          <a:stretch>
            <a:fillRect/>
          </a:stretch>
        </p:blipFill>
        <p:spPr bwMode="auto">
          <a:xfrm>
            <a:off x="5286380" y="2786058"/>
            <a:ext cx="3600000" cy="2357454"/>
          </a:xfrm>
          <a:prstGeom prst="rect">
            <a:avLst/>
          </a:prstGeom>
          <a:noFill/>
        </p:spPr>
      </p:pic>
      <p:pic>
        <p:nvPicPr>
          <p:cNvPr id="36868" name="Picture 4" descr="http://www.kerzhenskiy.ru/upload/iblock/6c6/6c607c302bd2d727ce35fc37a1e9e7c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786058"/>
            <a:ext cx="3600000" cy="2397657"/>
          </a:xfrm>
          <a:prstGeom prst="rect">
            <a:avLst/>
          </a:prstGeom>
          <a:noFill/>
        </p:spPr>
      </p:pic>
      <p:pic>
        <p:nvPicPr>
          <p:cNvPr id="36870" name="Picture 6" descr="http://www.kerzhenskiy.ru/upload/iblock/4b9/4b9e38f0c7f307e4bf0dc8bd704ce0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286256"/>
            <a:ext cx="3600000" cy="24011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5926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496000" cy="10001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b="1" dirty="0"/>
              <a:t>Реки и </a:t>
            </a:r>
            <a:r>
              <a:rPr lang="ru-RU" sz="3200" b="1" dirty="0" smtClean="0"/>
              <a:t>озера</a:t>
            </a:r>
            <a:br>
              <a:rPr lang="ru-RU" sz="3200" b="1" dirty="0" smtClean="0"/>
            </a:br>
            <a:r>
              <a:rPr lang="ru-RU" sz="3200" b="1" dirty="0" smtClean="0"/>
              <a:t> </a:t>
            </a:r>
            <a:r>
              <a:rPr lang="ru-RU" sz="3200" b="1" dirty="0"/>
              <a:t>Керженского заповедника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714488"/>
            <a:ext cx="8186141" cy="1071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запретника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7 проточных водных объекта, а также множество мелких притоков и ручьев. Реки Керженского заповедника в порядке уменьшения такие: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357158" y="2643182"/>
            <a:ext cx="6634719" cy="2942312"/>
            <a:chOff x="344325" y="3357562"/>
            <a:chExt cx="6634719" cy="2942312"/>
          </a:xfrm>
        </p:grpSpPr>
        <p:sp>
          <p:nvSpPr>
            <p:cNvPr id="4" name="Стрелка вправо 3"/>
            <p:cNvSpPr/>
            <p:nvPr/>
          </p:nvSpPr>
          <p:spPr>
            <a:xfrm>
              <a:off x="365125" y="3402748"/>
              <a:ext cx="360040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25" y="3797885"/>
              <a:ext cx="401637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326" y="4224626"/>
              <a:ext cx="401637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77" y="4659768"/>
              <a:ext cx="401637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325" y="5053837"/>
              <a:ext cx="401637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25" y="5510870"/>
              <a:ext cx="401637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25" y="5919227"/>
              <a:ext cx="401637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14348" y="3357562"/>
              <a:ext cx="626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err="1"/>
                <a:t>Керженец</a:t>
              </a:r>
              <a:r>
                <a:rPr lang="ru-RU" dirty="0"/>
                <a:t> (западный рубеж режимного пространства)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93161" y="3793678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Вишня</a:t>
              </a:r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9116" y="4224626"/>
              <a:ext cx="2002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Большая Черная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3161" y="4663664"/>
              <a:ext cx="1745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Малая Черная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9116" y="5072989"/>
              <a:ext cx="84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Пугай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5349" y="5510870"/>
              <a:ext cx="14865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err="1"/>
                <a:t>Макариха</a:t>
              </a:r>
              <a:endParaRPr lang="ru-RU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7941" y="5930542"/>
              <a:ext cx="16552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err="1"/>
                <a:t>Рустайчик</a:t>
              </a:r>
              <a:endParaRPr lang="ru-RU" dirty="0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88" y="3000372"/>
            <a:ext cx="5803640" cy="32643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92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428604"/>
            <a:ext cx="6015022" cy="841296"/>
          </a:xfrm>
        </p:spPr>
        <p:txBody>
          <a:bodyPr/>
          <a:lstStyle/>
          <a:p>
            <a:r>
              <a:rPr lang="ru-RU" sz="3600" b="1" dirty="0"/>
              <a:t>Флора и фауна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428736"/>
            <a:ext cx="8453540" cy="4658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Речь о границе двух ландшафтных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подзон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Евразии – смешанного леса и южной европейской тайги (она идет до самого гребня уральского хребта). Именно по этому критерию отделяют и исторический регион Центральной России от Верхнего Поволжья. Древесные растения Керженского заповедника по преимуществу хвойные. Это – сосна (обыкновенная, «барханная»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Банкса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и ель. В придачу к ним идут ольха, береза (приземистая и обыкновенная), а также дикая черемуха. Березняки отдыхающие заметят на 35% площади. Они замещают вырубленный или сгоревший когда-то хвойный зеленый массив. А поэтому дислоцируются вперемешку с ним. Ольха пьет воду рек и ручьев. На сухих пятаках ее нет. Черная ее разновидность («торфяная») вообще растет лишь по периферии болот. Черемуху вам требуется разглядеть всего в одном секторе (правда, очень протяженном). Вдоль него как раз петляет эко-тропа. Лишь на третьем месте дуб (крайний запад). </a:t>
            </a:r>
          </a:p>
        </p:txBody>
      </p:sp>
    </p:spTree>
    <p:extLst>
      <p:ext uri="{BB962C8B-B14F-4D97-AF65-F5344CB8AC3E}">
        <p14:creationId xmlns="" xmlns:p14="http://schemas.microsoft.com/office/powerpoint/2010/main" val="184769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915275"/>
            <a:ext cx="8496945" cy="5106013"/>
          </a:xfrm>
        </p:spPr>
      </p:pic>
    </p:spTree>
    <p:extLst>
      <p:ext uri="{BB962C8B-B14F-4D97-AF65-F5344CB8AC3E}">
        <p14:creationId xmlns="" xmlns:p14="http://schemas.microsoft.com/office/powerpoint/2010/main" val="158772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42852"/>
            <a:ext cx="4493658" cy="62675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Дубравы в наличии только на самых сухих отрезах (надпойменных)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Керженца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Стоят исключительно на аллювиальных (глинистых) грунтах. Соседствуют с лугами, тех всего 0,5 процента от общей площади. Они остались на точках сенокосов бывших поселков. На берегах речушек второго и третьего порядка. Осина замещает ольху после пожара – предпочитает обочины дорог. Сосны больше всего, так как тайга южная. Это дерево распространено равномерно повсюду. А вот ель занимает ничтожные площади на севере (ведь она принадлежит царству темнохвойного, то есть бореального леса). Встречаются ее островки в 10-20 гектаров. Неповрежденных ельников почти не осталось. Дерево любит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средневлажные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куски местности. Кустарниковые и травянистые растения Керженского заповедника образуют богатый ярус подлеска и опушек.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177"/>
          <a:stretch/>
        </p:blipFill>
        <p:spPr>
          <a:xfrm>
            <a:off x="4714876" y="357166"/>
            <a:ext cx="3960440" cy="58326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52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180" y="260648"/>
            <a:ext cx="8594224" cy="481142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ним относятся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385 видов грибов;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207 типов лишайников;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218 разновидностей мхов и мохообразной флоры (в том числе сфагнумов);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таксонов папоротников (даже полулунный и многораздельный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гроздовники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пород обычной осоки;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столько же плаунов и рдестов;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841 «семья» водорослей;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кувшинки (малая и печеночница);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столько же категорий пушицы;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литовский манник;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двудомная осока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26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357166"/>
            <a:ext cx="8001056" cy="4643470"/>
          </a:xfrm>
        </p:spPr>
        <p:txBody>
          <a:bodyPr/>
          <a:lstStyle/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красный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пыльцеголовник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трехнадрезный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ладьян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клобучковая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неоттианта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благородная печеночница;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скипетровидный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мытник;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трехцветковый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подмаренник;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волосовидный рдест;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гипново-болотная растительность.</a:t>
            </a:r>
          </a:p>
          <a:p>
            <a:pPr>
              <a:buClr>
                <a:srgbClr val="00B0F0"/>
              </a:buClr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сосудистых растений 651 вид. К редким относятся 68. И они названы в массиве. 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321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640960" cy="61206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 Керженского заповедника представлены 157 видами. А больше тут местных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глухарь (как интересно наблюдать его весной – на току);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тетерев;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кукушка;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кулики;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овсянки;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ржанки;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голубеобразные;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сизоворонка;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зимородок;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коростель;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свиристель;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галкообразные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синицы;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воробьиные;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соловей;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дятел;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поползень;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фазан;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перепел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1802" y="1500174"/>
            <a:ext cx="3045706" cy="3893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скопа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дербник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беркут;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ушастая сова;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серая сова;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длиннохвостая неясыть;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воробьиный сыч;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мохноногий сыч;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домовой сыч;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сплюшка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кроншнеп;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серый сорокопут;</a:t>
            </a:r>
          </a:p>
          <a:p>
            <a:pPr marL="342900" indent="-342900">
              <a:buClr>
                <a:srgbClr val="00B050"/>
              </a:buClr>
              <a:buFont typeface="Wingdings" pitchFamily="2" charset="2"/>
              <a:buChar char="q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веретенник.</a:t>
            </a:r>
          </a:p>
        </p:txBody>
      </p:sp>
      <p:pic>
        <p:nvPicPr>
          <p:cNvPr id="5" name="Picture 2" descr="http://www.kerzhenskiy.ru/upload/iblock/cdd/cdd24b56c0b0f0e18029d45bbff00ee9.jpg"/>
          <p:cNvPicPr>
            <a:picLocks noChangeAspect="1" noChangeArrowheads="1"/>
          </p:cNvPicPr>
          <p:nvPr/>
        </p:nvPicPr>
        <p:blipFill>
          <a:blip r:embed="rId2"/>
          <a:srcRect l="20195" t="11321" r="28598"/>
          <a:stretch>
            <a:fillRect/>
          </a:stretch>
        </p:blipFill>
        <p:spPr bwMode="auto">
          <a:xfrm flipH="1">
            <a:off x="6357950" y="3071810"/>
            <a:ext cx="2587913" cy="3345530"/>
          </a:xfrm>
          <a:prstGeom prst="rect">
            <a:avLst/>
          </a:prstGeom>
          <a:noFill/>
        </p:spPr>
      </p:pic>
      <p:pic>
        <p:nvPicPr>
          <p:cNvPr id="29698" name="Picture 2" descr="http://www.kerzhenskiy.ru/upload/iblock/f9e/f9e26754f8cc84a369ddd974eb7d88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142984"/>
            <a:ext cx="2456252" cy="1833540"/>
          </a:xfrm>
          <a:prstGeom prst="rect">
            <a:avLst/>
          </a:prstGeom>
          <a:noFill/>
        </p:spPr>
      </p:pic>
      <p:pic>
        <p:nvPicPr>
          <p:cNvPr id="29700" name="Picture 4" descr="http://www.kerzhenskiy.ru/upload/iblock/265/26503d24110f0c3fb991621fb97cbde1.jpg"/>
          <p:cNvPicPr>
            <a:picLocks noChangeAspect="1" noChangeArrowheads="1"/>
          </p:cNvPicPr>
          <p:nvPr/>
        </p:nvPicPr>
        <p:blipFill>
          <a:blip r:embed="rId4" cstate="print"/>
          <a:srcRect t="18693"/>
          <a:stretch>
            <a:fillRect/>
          </a:stretch>
        </p:blipFill>
        <p:spPr bwMode="auto">
          <a:xfrm>
            <a:off x="4143372" y="5429264"/>
            <a:ext cx="2047842" cy="1242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3070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336" y="188640"/>
            <a:ext cx="8856664" cy="324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Редкое число особей у таких птиц Керженского заповедника как белая куропатка (с 2005 года ученые ищут способы восстановить ее былое поголовье), ястреб-тетеревятник, серый журавль, чеглок, пустельга и осоед. Далее лунь (болотный, полевой и луговой), канюк (обыкновенный и мохноногий) и черный коршун (его регистрируют реже всех). Всего один раз заметили гнезда орлана-белохвоста и змееяда. Для птиц во многих местах устроены кормушки. Орнитологи проводят их регулярный мониторинг и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окольцовку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04" y="2071678"/>
            <a:ext cx="6777934" cy="40719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656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64096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Млекопитающих 46. Многочисленными популяциями отличаются такие животные Керженского заповедника как бурый медведь (некоторых особей здесь иногда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подлечивают)</a:t>
            </a: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343894"/>
            <a:ext cx="6156176" cy="41041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77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абан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полчок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42833"/>
            <a:ext cx="4608512" cy="28741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501752"/>
            <a:ext cx="4467843" cy="29785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9708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Куница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(лесная и каменная), лиса,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заяц-русак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54119"/>
            <a:ext cx="4439330" cy="2952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26" y="3740371"/>
            <a:ext cx="4643714" cy="2950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107" y="1266947"/>
            <a:ext cx="3861048" cy="38610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785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Черный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хорь, еж 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крот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4898074" cy="32449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286" y="1844824"/>
            <a:ext cx="4532210" cy="29201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65" y="3519085"/>
            <a:ext cx="4229451" cy="31720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5088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редкие животные Керженского заповедника – северный олень (в Красной книге) и рысь.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924944"/>
            <a:ext cx="4392488" cy="33695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857232"/>
            <a:ext cx="4476750" cy="33575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2943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81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Лось, норка европейская (в Красной книге) и выхухоль (в Красной книге). 50 ее особей было выпущено в урочища ГЗ в 2001-2002 гг.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4262874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68839"/>
            <a:ext cx="3765798" cy="24961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19" y="4293096"/>
            <a:ext cx="5924597" cy="23036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247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белка-летяга (в Красной книге).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0768"/>
            <a:ext cx="6228184" cy="46711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7241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2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Увы, неуклонно уменьшается численность красной полевки, барсука, выдры,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россомахи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лесной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мышовки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лесной и садовой сони.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88965"/>
            <a:ext cx="3769792" cy="26356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81" y="1309213"/>
            <a:ext cx="4932040" cy="26154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557" y="4077072"/>
            <a:ext cx="5004048" cy="26623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059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Неуклонно снижается количество летучих мышей, волка и речного бобра.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69219"/>
            <a:ext cx="4248472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6792"/>
            <a:ext cx="4380309" cy="44272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61048"/>
            <a:ext cx="4104456" cy="24719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000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Самое знаменитое заповедное насекомое – красивейшая бабочка России. Это аполлон.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7740352" cy="51782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823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552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Земноводных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 7 видов – гадюка, уж, жабы, лягушки и всего одна ящерица. 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4428492" cy="2952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645024"/>
            <a:ext cx="4499992" cy="29454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18648"/>
            <a:ext cx="3888431" cy="32042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072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579296" cy="61926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речных акваториях обитают 23 типа ихтиофауны. Причем самые распространенные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щука;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окунь;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карась;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ерш;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пескарь;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плотва;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лещ;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сазан;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сом;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налим;</a:t>
            </a:r>
          </a:p>
          <a:p>
            <a:pPr>
              <a:buClr>
                <a:srgbClr val="FFC000"/>
              </a:buCl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красноперка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Clr>
                <a:srgbClr val="FFC000"/>
              </a:buClr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Остальные разновидности находятся в Красной книге, и таких очень нелегко увидеть.</a:t>
            </a:r>
          </a:p>
        </p:txBody>
      </p:sp>
    </p:spTree>
    <p:extLst>
      <p:ext uri="{BB962C8B-B14F-4D97-AF65-F5344CB8AC3E}">
        <p14:creationId xmlns="" xmlns:p14="http://schemas.microsoft.com/office/powerpoint/2010/main" val="1909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600200"/>
          </a:xfrm>
        </p:spPr>
        <p:txBody>
          <a:bodyPr/>
          <a:lstStyle/>
          <a:p>
            <a:r>
              <a:rPr lang="ru-RU" sz="3600" b="1" dirty="0"/>
              <a:t>Достопримечательности Керженского заповедника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319817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Эко-центр в поселке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Рустай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835"/>
          <a:stretch/>
        </p:blipFill>
        <p:spPr>
          <a:xfrm>
            <a:off x="1547664" y="3284984"/>
            <a:ext cx="5753968" cy="25778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541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91264" cy="55774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Керженский природный заповедник начинается как раз отсюда. Ведь именно тут проходит заочное знакомство с пейзажами и обитателями всех его урочищ – четвероногих ходячих, ползающих, плавающих, порхающих, летающих и прыгающих. Имеется в виду новое светлое одноэтажное здание с двускатной крышей и выступающими «сенями». Окружено оно элементами детской интерактивной площадки – ребятня на ней угадывает породы деревьев (так «рождаются» лесники-дендрологи), следы животных (станьте следопытом!) и птиц (узнайте кое-что про орнитологию). А самые маленькие собирают из картинок-квадратов какого-нибудь знакомого животного. На одном «устройстве» нетрудно сравнить размер ног млекопитающих и размах крыльев у птиц. Интересны сами ворота и текст с картинками на информационных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установках.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452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Внутри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любопытных ждут несколько залов. Основной содержит кучу цветных качественных фото с подписями (изображающих не только наших «братьев меньших» на «парадных» фото и на кадрах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фотоловушек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но и работников заповедника во время выполнения разных задач). Вы оцените большую наглядную карту. Здешние диорамы – боровая болотная и смешанная болотная. Передний план – чучела животных, а также настоящие фрагменты деревьев и травостоя. На стеллажах сразу заметны оленьи рога, гербарии и есть небольшой аквариум. Второй этаж посвящен только сухим фрагментам заповедного ландшафта и макетам местных рыб. Тут можно развалиться на удобных пуфиках во время прослушивания лекции. В одном из помещений «крутят» познавательное кино.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608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74" y="764704"/>
            <a:ext cx="8222590" cy="5073427"/>
          </a:xfrm>
        </p:spPr>
      </p:pic>
    </p:spTree>
    <p:extLst>
      <p:ext uri="{BB962C8B-B14F-4D97-AF65-F5344CB8AC3E}">
        <p14:creationId xmlns="" xmlns:p14="http://schemas.microsoft.com/office/powerpoint/2010/main" val="409133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Олений питомник на кордоне Черноречье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40768"/>
            <a:ext cx="7056784" cy="46846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51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357166"/>
            <a:ext cx="4035298" cy="54549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этой загадочной живописной рекреации Керженский заповедник предлагает вам встречу с несколькими особями северного оленя. Одноэтажный деревянный дом. Загон. Приветливые зоологи. Пасущиеся копытные красавцы. Взрослые и юные. Только тут им ничего не грозит. Для создания маточного поголовья оленей (в, так называемой,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полувольной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атмосфере обитания) близ кордона Черноречье («закрытый берег реки Черной») был смонтирован демонстрационный вольер и ангар для сохранения кормов. Помимо упомянутого кордона есть «Черное Озеро». Между ними территория патрулируется. На одном из отрезков линии находится описанный вольерный комплекс.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642918"/>
            <a:ext cx="4500594" cy="34173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86446" y="4214818"/>
            <a:ext cx="223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Озеро Черное</a:t>
            </a:r>
          </a:p>
        </p:txBody>
      </p:sp>
    </p:spTree>
    <p:extLst>
      <p:ext uri="{BB962C8B-B14F-4D97-AF65-F5344CB8AC3E}">
        <p14:creationId xmlns="" xmlns:p14="http://schemas.microsoft.com/office/powerpoint/2010/main" val="95943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7"/>
            <a:ext cx="8219256" cy="2664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своеобразный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экопарк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приезжие попадут только в составе согласованной экскурсии – в сопровождении инспектора. Кстати, с 2000-го года поставлена задача восстановления исчезающих видов животных. Она «работает» в качестве приоритетной. Дело в том, что зимой 1917-1918 года возле северной границы Сокольского района тогдашней Нижегородской губернии были уничтожены последние дикие северные олени области. А те, которых вы видите сегодня – завозная популяция. Она тут акклиматизировалась. Помимо упомянутого кордона есть «Черное Озеро». Между ними территория патрулируется. На одном из отрезков линии находится описанный вольерный комплекс. </a:t>
            </a:r>
          </a:p>
          <a:p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www.kerzhenskiy.ru/upload/iblock/6cb/6cbedf611ec2d4807b2733af24ec84f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00438"/>
            <a:ext cx="3524232" cy="2643174"/>
          </a:xfrm>
          <a:prstGeom prst="rect">
            <a:avLst/>
          </a:prstGeom>
          <a:noFill/>
        </p:spPr>
      </p:pic>
      <p:pic>
        <p:nvPicPr>
          <p:cNvPr id="9220" name="Picture 4" descr="http://www.kerzhenskiy.ru/upload/iblock/321/32118c7510244c1c1b3b92fad51221f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00438"/>
            <a:ext cx="3929090" cy="26085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4254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85" y="738984"/>
            <a:ext cx="8129547" cy="5387180"/>
          </a:xfrm>
        </p:spPr>
      </p:pic>
    </p:spTree>
    <p:extLst>
      <p:ext uri="{BB962C8B-B14F-4D97-AF65-F5344CB8AC3E}">
        <p14:creationId xmlns="" xmlns:p14="http://schemas.microsoft.com/office/powerpoint/2010/main" val="390807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Керженец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7668344" cy="50962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619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357166"/>
            <a:ext cx="4175894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Река является для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запретника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бассейнообразующей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(все остальные водные потоки это ее рукава). Причем они и сами еще густо ветвятся – на речушки третьего порядка и ручьи. На этой земле очень влажно. Водотоки имеют сообщение со всеми областями болот. Полная длина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Керженца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290 километров. Однако указанной здесь резервации принадлежит лишь один из нижних фрагментов русла реки. К тому же лишь ее левобережье. А площадь речного бассейна – 6 140 квадратных километров. Эта «водная дорога» принадлежит системе Волги. Расход воды – 19,6 кубометров в секунду. Речь идет о типично равнинной «артерии». Ее ширина на представленных участках – от 25 до 35 мет. Лес у самой воды. Двигаясь на «моторке» по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Керженцу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реально изучить все типы здешнего ландшафта… </a:t>
            </a:r>
          </a:p>
        </p:txBody>
      </p:sp>
      <p:pic>
        <p:nvPicPr>
          <p:cNvPr id="4" name="Picture 2" descr="Резерват RUS Name_new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1027"/>
            <a:ext cx="4759890" cy="67322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8068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42860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Вишенское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Болото»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1285860"/>
            <a:ext cx="8136904" cy="49320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1214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260648"/>
            <a:ext cx="8429684" cy="29540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Керженский заповедник располагает еще одной «изюминкой». 2 часа приключений на отрезке в 1 500 метров.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Лиловый, золотой, багряный веселой пестрою стеной»… Именно глазами Ивана Бунина вы увидите лесной массив вокруг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Вишенских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топей.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Деревянный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настил и лесенки с оснащенными понтонами не дадут пропасть. Информационные стенды и голос сотрудника упомянутого учреждения не позволят заскучать. Интересна местность только в бесснежный период. Ведь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вся красота в 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дендро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-растительности,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также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травянисто-кустарниковом ярусе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болотного периметра. На водных урезах (среди березового бурелома) обнаружится кое-какая живность из того перечня, что был указан в соответствующей главе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://www.kerzhenskiy.ru/upload/iblock/ee3/ee32a034ea2837b88571a8b0928ca644.JPG"/>
          <p:cNvPicPr>
            <a:picLocks noChangeAspect="1" noChangeArrowheads="1"/>
          </p:cNvPicPr>
          <p:nvPr/>
        </p:nvPicPr>
        <p:blipFill>
          <a:blip r:embed="rId2"/>
          <a:srcRect b="32075"/>
          <a:stretch>
            <a:fillRect/>
          </a:stretch>
        </p:blipFill>
        <p:spPr bwMode="auto">
          <a:xfrm>
            <a:off x="1000100" y="3143248"/>
            <a:ext cx="7000924" cy="35497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4639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  <a:solidFill>
            <a:srgbClr val="FFFFFF">
              <a:alpha val="56863"/>
            </a:srgbClr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Керженский заповедник –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уникальною место , что бы сблизиться с природой 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внимание 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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367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1705</TotalTime>
  <Words>2129</Words>
  <Application>Microsoft Office PowerPoint</Application>
  <PresentationFormat>Экран (4:3)</PresentationFormat>
  <Paragraphs>131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Исполнительная</vt:lpstr>
      <vt:lpstr>Слайд 1</vt:lpstr>
      <vt:lpstr>Керженский заповедник  на карте России</vt:lpstr>
      <vt:lpstr>Слайд 3</vt:lpstr>
      <vt:lpstr>Деятельность  Керженского природного заповедника основывается на 5 направлениях:</vt:lpstr>
      <vt:lpstr>Рельеф и климат</vt:lpstr>
      <vt:lpstr>Слайд 6</vt:lpstr>
      <vt:lpstr>Слайд 7</vt:lpstr>
      <vt:lpstr>Реки и озера  Керженского заповедника</vt:lpstr>
      <vt:lpstr>Флора и фауна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Достопримечательности Керженского заповедника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Арина Шульгина</dc:creator>
  <cp:lastModifiedBy>User</cp:lastModifiedBy>
  <cp:revision>27</cp:revision>
  <dcterms:created xsi:type="dcterms:W3CDTF">2019-10-29T06:35:15Z</dcterms:created>
  <dcterms:modified xsi:type="dcterms:W3CDTF">2020-03-13T10:48:10Z</dcterms:modified>
</cp:coreProperties>
</file>