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2"/>
  </p:notesMasterIdLst>
  <p:sldIdLst>
    <p:sldId id="256" r:id="rId2"/>
    <p:sldId id="257" r:id="rId3"/>
    <p:sldId id="294" r:id="rId4"/>
    <p:sldId id="295" r:id="rId5"/>
    <p:sldId id="297" r:id="rId6"/>
    <p:sldId id="296" r:id="rId7"/>
    <p:sldId id="258" r:id="rId8"/>
    <p:sldId id="259" r:id="rId9"/>
    <p:sldId id="260" r:id="rId10"/>
    <p:sldId id="268" r:id="rId11"/>
    <p:sldId id="262" r:id="rId12"/>
    <p:sldId id="261" r:id="rId13"/>
    <p:sldId id="263" r:id="rId14"/>
    <p:sldId id="265" r:id="rId15"/>
    <p:sldId id="266" r:id="rId16"/>
    <p:sldId id="267" r:id="rId17"/>
    <p:sldId id="300" r:id="rId18"/>
    <p:sldId id="301" r:id="rId19"/>
    <p:sldId id="269" r:id="rId20"/>
    <p:sldId id="270" r:id="rId21"/>
    <p:sldId id="271" r:id="rId22"/>
    <p:sldId id="272" r:id="rId23"/>
    <p:sldId id="277" r:id="rId24"/>
    <p:sldId id="273" r:id="rId25"/>
    <p:sldId id="274" r:id="rId26"/>
    <p:sldId id="275" r:id="rId27"/>
    <p:sldId id="276" r:id="rId28"/>
    <p:sldId id="278" r:id="rId29"/>
    <p:sldId id="279" r:id="rId30"/>
    <p:sldId id="293" r:id="rId31"/>
    <p:sldId id="299" r:id="rId32"/>
    <p:sldId id="308" r:id="rId33"/>
    <p:sldId id="310" r:id="rId34"/>
    <p:sldId id="302" r:id="rId35"/>
    <p:sldId id="304" r:id="rId36"/>
    <p:sldId id="306" r:id="rId37"/>
    <p:sldId id="283" r:id="rId38"/>
    <p:sldId id="285" r:id="rId39"/>
    <p:sldId id="284" r:id="rId40"/>
    <p:sldId id="286" r:id="rId41"/>
    <p:sldId id="287" r:id="rId42"/>
    <p:sldId id="290" r:id="rId43"/>
    <p:sldId id="291" r:id="rId44"/>
    <p:sldId id="309" r:id="rId45"/>
    <p:sldId id="307" r:id="rId46"/>
    <p:sldId id="311" r:id="rId47"/>
    <p:sldId id="312" r:id="rId48"/>
    <p:sldId id="321" r:id="rId49"/>
    <p:sldId id="316" r:id="rId50"/>
    <p:sldId id="315" r:id="rId51"/>
    <p:sldId id="314" r:id="rId52"/>
    <p:sldId id="318" r:id="rId53"/>
    <p:sldId id="317" r:id="rId54"/>
    <p:sldId id="320" r:id="rId55"/>
    <p:sldId id="319" r:id="rId56"/>
    <p:sldId id="324" r:id="rId57"/>
    <p:sldId id="326" r:id="rId58"/>
    <p:sldId id="325" r:id="rId59"/>
    <p:sldId id="336" r:id="rId60"/>
    <p:sldId id="365" r:id="rId61"/>
    <p:sldId id="366" r:id="rId62"/>
    <p:sldId id="368" r:id="rId63"/>
    <p:sldId id="328" r:id="rId64"/>
    <p:sldId id="338" r:id="rId65"/>
    <p:sldId id="337" r:id="rId66"/>
    <p:sldId id="327" r:id="rId67"/>
    <p:sldId id="329" r:id="rId68"/>
    <p:sldId id="370" r:id="rId69"/>
    <p:sldId id="360" r:id="rId70"/>
    <p:sldId id="330" r:id="rId71"/>
    <p:sldId id="331" r:id="rId72"/>
    <p:sldId id="332" r:id="rId73"/>
    <p:sldId id="339" r:id="rId74"/>
    <p:sldId id="334" r:id="rId75"/>
    <p:sldId id="340" r:id="rId76"/>
    <p:sldId id="341" r:id="rId77"/>
    <p:sldId id="343" r:id="rId78"/>
    <p:sldId id="342" r:id="rId79"/>
    <p:sldId id="333" r:id="rId80"/>
    <p:sldId id="347" r:id="rId81"/>
    <p:sldId id="344" r:id="rId82"/>
    <p:sldId id="346" r:id="rId83"/>
    <p:sldId id="349" r:id="rId84"/>
    <p:sldId id="358" r:id="rId85"/>
    <p:sldId id="359" r:id="rId86"/>
    <p:sldId id="350" r:id="rId87"/>
    <p:sldId id="345" r:id="rId88"/>
    <p:sldId id="352" r:id="rId89"/>
    <p:sldId id="348" r:id="rId90"/>
    <p:sldId id="361" r:id="rId91"/>
    <p:sldId id="351" r:id="rId92"/>
    <p:sldId id="354" r:id="rId93"/>
    <p:sldId id="363" r:id="rId94"/>
    <p:sldId id="362" r:id="rId95"/>
    <p:sldId id="364" r:id="rId96"/>
    <p:sldId id="369" r:id="rId97"/>
    <p:sldId id="353" r:id="rId98"/>
    <p:sldId id="367" r:id="rId99"/>
    <p:sldId id="357" r:id="rId100"/>
    <p:sldId id="356" r:id="rId10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C60C3-B655-491A-88E4-2677CB5B82C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5C756-62BB-4949-8054-F4692F4088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D105442-90A7-4712-BAFD-A2687E7A3FA4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7A6A038-1C96-47E0-A817-D1A0D2006B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7" Type="http://schemas.openxmlformats.org/officeDocument/2006/relationships/image" Target="../media/image1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7" Type="http://schemas.openxmlformats.org/officeDocument/2006/relationships/image" Target="../media/image1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jpeg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7" Type="http://schemas.openxmlformats.org/officeDocument/2006/relationships/image" Target="../media/image16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eg"/><Relationship Id="rId5" Type="http://schemas.openxmlformats.org/officeDocument/2006/relationships/image" Target="../media/image163.jpeg"/><Relationship Id="rId4" Type="http://schemas.openxmlformats.org/officeDocument/2006/relationships/image" Target="../media/image162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7" Type="http://schemas.openxmlformats.org/officeDocument/2006/relationships/image" Target="../media/image17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jpeg"/><Relationship Id="rId5" Type="http://schemas.openxmlformats.org/officeDocument/2006/relationships/image" Target="../media/image172.jpeg"/><Relationship Id="rId4" Type="http://schemas.openxmlformats.org/officeDocument/2006/relationships/image" Target="../media/image171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image" Target="../media/image175.jpeg"/><Relationship Id="rId7" Type="http://schemas.openxmlformats.org/officeDocument/2006/relationships/image" Target="../media/image17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Relationship Id="rId9" Type="http://schemas.openxmlformats.org/officeDocument/2006/relationships/image" Target="../media/image181.jpe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eg"/><Relationship Id="rId3" Type="http://schemas.openxmlformats.org/officeDocument/2006/relationships/image" Target="../media/image182.jpeg"/><Relationship Id="rId7" Type="http://schemas.openxmlformats.org/officeDocument/2006/relationships/image" Target="../media/image18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jpeg"/><Relationship Id="rId5" Type="http://schemas.openxmlformats.org/officeDocument/2006/relationships/image" Target="../media/image190.jpeg"/><Relationship Id="rId4" Type="http://schemas.openxmlformats.org/officeDocument/2006/relationships/image" Target="../media/image189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7" Type="http://schemas.openxmlformats.org/officeDocument/2006/relationships/image" Target="../media/image19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jpeg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76872"/>
            <a:ext cx="8445624" cy="18288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Отчет по воспитательной работе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за </a:t>
            </a:r>
            <a:r>
              <a:rPr lang="ru-RU" sz="3200" dirty="0" smtClean="0">
                <a:solidFill>
                  <a:srgbClr val="002060"/>
                </a:solidFill>
              </a:rPr>
              <a:t> 2018-2019 учебный год</a:t>
            </a: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  5 «А» класс</a:t>
            </a:r>
            <a:br>
              <a:rPr lang="ru-RU" sz="3200" dirty="0" smtClean="0">
                <a:solidFill>
                  <a:srgbClr val="C0000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7296" y="4797152"/>
            <a:ext cx="5757192" cy="1151242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002060"/>
                </a:solidFill>
              </a:rPr>
              <a:t>Классный руководитель 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Сергеева Саргылана  Алексеевна.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75656" y="188640"/>
            <a:ext cx="5936704" cy="1151242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Республика Саха (Якутия)   МО </a:t>
            </a:r>
            <a:r>
              <a:rPr lang="ru-RU" sz="2800" b="1" dirty="0" err="1" smtClean="0">
                <a:solidFill>
                  <a:srgbClr val="002060"/>
                </a:solidFill>
              </a:rPr>
              <a:t>Оймяконский</a:t>
            </a:r>
            <a:r>
              <a:rPr lang="ru-RU" sz="2800" b="1" dirty="0" smtClean="0">
                <a:solidFill>
                  <a:srgbClr val="002060"/>
                </a:solidFill>
              </a:rPr>
              <a:t> район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МБОУ «</a:t>
            </a:r>
            <a:r>
              <a:rPr lang="ru-RU" sz="2800" b="1" dirty="0" err="1" smtClean="0">
                <a:solidFill>
                  <a:srgbClr val="002060"/>
                </a:solidFill>
              </a:rPr>
              <a:t>Усть-Нерская</a:t>
            </a:r>
            <a:r>
              <a:rPr lang="ru-RU" sz="2800" b="1" dirty="0" smtClean="0">
                <a:solidFill>
                  <a:srgbClr val="002060"/>
                </a:solidFill>
              </a:rPr>
              <a:t> СОШ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имени  И.В.Хоменко»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83568" y="5706758"/>
            <a:ext cx="5936704" cy="11512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6984776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5»а» класс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-20180921-WA00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340768"/>
            <a:ext cx="6926041" cy="489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4bb97ff07cc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5" y="188640"/>
            <a:ext cx="2267745" cy="6669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Цели воспитательной деятельности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79513" y="2060848"/>
            <a:ext cx="6984775" cy="3235325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Формирование и развитие социально-активной, нравственно   и физически здоровой личности в условиях изменяющейся общественной жизни.</a:t>
            </a:r>
          </a:p>
        </p:txBody>
      </p:sp>
      <p:pic>
        <p:nvPicPr>
          <p:cNvPr id="13" name="Рисунок 12" descr="0_14ff76_504c68e2_orig.png"/>
          <p:cNvPicPr>
            <a:picLocks noChangeAspect="1"/>
          </p:cNvPicPr>
          <p:nvPr/>
        </p:nvPicPr>
        <p:blipFill>
          <a:blip r:embed="rId3" cstate="print"/>
          <a:srcRect l="46091" t="15955" b="17746"/>
          <a:stretch>
            <a:fillRect/>
          </a:stretch>
        </p:blipFill>
        <p:spPr>
          <a:xfrm>
            <a:off x="7227111" y="5286388"/>
            <a:ext cx="1916889" cy="1285860"/>
          </a:xfrm>
          <a:prstGeom prst="rect">
            <a:avLst/>
          </a:prstGeom>
        </p:spPr>
      </p:pic>
      <p:pic>
        <p:nvPicPr>
          <p:cNvPr id="14" name="Рисунок 13" descr="deva57.png"/>
          <p:cNvPicPr>
            <a:picLocks noChangeAspect="1"/>
          </p:cNvPicPr>
          <p:nvPr/>
        </p:nvPicPr>
        <p:blipFill>
          <a:blip r:embed="rId4" cstate="print"/>
          <a:srcRect r="68244" b="60028"/>
          <a:stretch>
            <a:fillRect/>
          </a:stretch>
        </p:blipFill>
        <p:spPr>
          <a:xfrm>
            <a:off x="0" y="5357826"/>
            <a:ext cx="1240618" cy="1325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83671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Задачи: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412776"/>
            <a:ext cx="8820472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Формировать нравственное самосознание, повышать культуру поведения.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Развивать творческие способности, воспитывать в каждом чуткость и видение прекрасного.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Развивать познавательные способности.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Воспитывать гражданина и патриота России.</a:t>
            </a:r>
          </a:p>
          <a:p>
            <a:pPr>
              <a:lnSpc>
                <a:spcPct val="800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Сохранение жизни и здоровья учащихся</a:t>
            </a:r>
            <a:r>
              <a:rPr lang="ru-RU" sz="3200" dirty="0" smtClean="0"/>
              <a:t>.</a:t>
            </a:r>
          </a:p>
        </p:txBody>
      </p:sp>
      <p:pic>
        <p:nvPicPr>
          <p:cNvPr id="7" name="Рисунок 6" descr="hello_html_m6e17a2f.gif"/>
          <p:cNvPicPr>
            <a:picLocks noChangeAspect="1"/>
          </p:cNvPicPr>
          <p:nvPr/>
        </p:nvPicPr>
        <p:blipFill>
          <a:blip r:embed="rId3" cstate="print"/>
          <a:srcRect t="46142"/>
          <a:stretch>
            <a:fillRect/>
          </a:stretch>
        </p:blipFill>
        <p:spPr>
          <a:xfrm>
            <a:off x="0" y="5373216"/>
            <a:ext cx="9144000" cy="1713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73616" cy="144016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В 5 «А» классе учатся 20 учеников. 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Девочек – 8, мальчиков – 13.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Национальный состав: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 русских –17 , бурят – 1,ингушка-1, якутка-1.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                 На начало учебного года я ставила перед собой дополнительные цели и задачи:</a:t>
            </a:r>
            <a:endParaRPr lang="ru-RU" sz="2400" dirty="0">
              <a:solidFill>
                <a:srgbClr val="C00000"/>
              </a:solidFill>
              <a:effectLst/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420888"/>
            <a:ext cx="864096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Воспитание толерантного отношения друг к другу, сверстникам и старшим;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Воспитание культуры поведения в школе, дома и в общественных местах;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Формирование классного коллектива, воспитание чувства долга, ответственности, умение жить в коллективе и подчиняться его интересам;</a:t>
            </a:r>
          </a:p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Воспитание неравнодушной, активной, творческой личности, имеющей свое мнение и  умеющей отстоять свою точку зрения.</a:t>
            </a:r>
          </a:p>
          <a:p>
            <a:pPr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Актив класса: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857233"/>
            <a:ext cx="850112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     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классе  всего – 20 учащихся: </a:t>
            </a:r>
          </a:p>
          <a:p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Президент  класса-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Милованова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Снежана</a:t>
            </a:r>
            <a:endParaRPr lang="ru-RU" sz="2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Помощник классного руководителя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– Осинцев  Александр.</a:t>
            </a:r>
          </a:p>
          <a:p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Министр образования-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Чимитдоржиев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Барас</a:t>
            </a:r>
            <a:endParaRPr lang="ru-RU" sz="2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Помощники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Нальгиева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Ашат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Шувалов  Олег.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Министр культуры 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– Милютина Алина.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Помощники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: Шестопалова Динара,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Абраменко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Ксения.   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Министр  спорта 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– Мишин  Спартак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Помощник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Чернышев  Максим                                          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Министр компьютерной графики-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Михайленко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Яков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Помощники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:  Дягилев  Ваня,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Силютин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Иван.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Министр Труда- 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Невенчанный Максим.            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Помощники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Коротков Витя, Мироненко Денис.   </a:t>
            </a:r>
          </a:p>
          <a:p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Министр   журналистики- 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Гаврилов Максим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Помощники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Кустова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Луиза,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Корягина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Александра.</a:t>
            </a:r>
          </a:p>
          <a:p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Эколог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2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Огородникова</a:t>
            </a:r>
            <a:r>
              <a:rPr lang="ru-RU" sz="22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Валерия.</a:t>
            </a:r>
            <a:endParaRPr lang="ru-RU" sz="2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0f32bd9346b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1009288" cy="1021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Осенний поход</a:t>
            </a:r>
            <a:endParaRPr lang="ru-RU" dirty="0"/>
          </a:p>
        </p:txBody>
      </p:sp>
      <p:pic>
        <p:nvPicPr>
          <p:cNvPr id="4" name="Содержимое 3" descr="IMG-20180922-WA00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700808"/>
            <a:ext cx="3531394" cy="470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G-20180922-WA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700808"/>
            <a:ext cx="3525856" cy="4701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188640"/>
            <a:ext cx="1617957" cy="1198486"/>
          </a:xfrm>
          <a:prstGeom prst="rect">
            <a:avLst/>
          </a:prstGeom>
        </p:spPr>
      </p:pic>
      <p:pic>
        <p:nvPicPr>
          <p:cNvPr id="8" name="Рисунок 7" descr="1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12360" y="0"/>
            <a:ext cx="964547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Осенний поход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-20180922-WA00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1196752"/>
            <a:ext cx="7523217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deva57.png"/>
          <p:cNvPicPr>
            <a:picLocks noChangeAspect="1"/>
          </p:cNvPicPr>
          <p:nvPr/>
        </p:nvPicPr>
        <p:blipFill>
          <a:blip r:embed="rId4" cstate="print"/>
          <a:srcRect l="47567" t="41404" b="-142"/>
          <a:stretch>
            <a:fillRect/>
          </a:stretch>
        </p:blipFill>
        <p:spPr>
          <a:xfrm>
            <a:off x="7658548" y="5445224"/>
            <a:ext cx="1485452" cy="1412776"/>
          </a:xfrm>
          <a:prstGeom prst="rect">
            <a:avLst/>
          </a:prstGeom>
        </p:spPr>
      </p:pic>
      <p:pic>
        <p:nvPicPr>
          <p:cNvPr id="7" name="Рисунок 6" descr="deva57 (1).png"/>
          <p:cNvPicPr>
            <a:picLocks noChangeAspect="1"/>
          </p:cNvPicPr>
          <p:nvPr/>
        </p:nvPicPr>
        <p:blipFill>
          <a:blip r:embed="rId5" cstate="print"/>
          <a:srcRect l="3782" r="65811" b="60028"/>
          <a:stretch>
            <a:fillRect/>
          </a:stretch>
        </p:blipFill>
        <p:spPr>
          <a:xfrm>
            <a:off x="142844" y="5662078"/>
            <a:ext cx="1071570" cy="1195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1228998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Осенняя ярмарка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-20180921-WA004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5576" y="1268760"/>
            <a:ext cx="7142129" cy="5356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2430" y="5301208"/>
            <a:ext cx="1071570" cy="1289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Осенняя ярмарка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" name="Содержимое 7" descr="осень-2018 7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908720"/>
            <a:ext cx="7459496" cy="5594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deva57.png"/>
          <p:cNvPicPr>
            <a:picLocks noChangeAspect="1"/>
          </p:cNvPicPr>
          <p:nvPr/>
        </p:nvPicPr>
        <p:blipFill>
          <a:blip r:embed="rId4" cstate="print"/>
          <a:srcRect l="47567" t="41404" b="-142"/>
          <a:stretch>
            <a:fillRect/>
          </a:stretch>
        </p:blipFill>
        <p:spPr>
          <a:xfrm>
            <a:off x="7658548" y="5445224"/>
            <a:ext cx="1485452" cy="1412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Знакомство с кружками в Пегасе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-20180921-WA004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1952709" y="287652"/>
            <a:ext cx="5454606" cy="72728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Запись в кружки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IMG-20180921-WA0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395536" y="1484784"/>
            <a:ext cx="3861048" cy="3861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-20180921-WA00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4716016" y="1412776"/>
            <a:ext cx="3888432" cy="388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hello_html_m6e17a2f.gif"/>
          <p:cNvPicPr>
            <a:picLocks noChangeAspect="1"/>
          </p:cNvPicPr>
          <p:nvPr/>
        </p:nvPicPr>
        <p:blipFill>
          <a:blip r:embed="rId5" cstate="print"/>
          <a:srcRect r="3538" b="55144"/>
          <a:stretch>
            <a:fillRect/>
          </a:stretch>
        </p:blipFill>
        <p:spPr>
          <a:xfrm>
            <a:off x="1403648" y="5589240"/>
            <a:ext cx="5976664" cy="126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Мастер класс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-20180921-WA003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6200000">
            <a:off x="353300" y="1166980"/>
            <a:ext cx="3324831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578900-m5496bc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8304" y="0"/>
            <a:ext cx="1506096" cy="1783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3" descr="IMG-20180921-WA00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05968" y="1268760"/>
            <a:ext cx="2958321" cy="273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IMG-20180921-WA00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4149080"/>
            <a:ext cx="2348880" cy="234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sm.jpg"/>
          <p:cNvPicPr>
            <a:picLocks noChangeAspect="1"/>
          </p:cNvPicPr>
          <p:nvPr/>
        </p:nvPicPr>
        <p:blipFill>
          <a:blip r:embed="rId7" cstate="print"/>
          <a:srcRect l="5704" t="6492" b="15194"/>
          <a:stretch>
            <a:fillRect/>
          </a:stretch>
        </p:blipFill>
        <p:spPr>
          <a:xfrm>
            <a:off x="1763688" y="4725144"/>
            <a:ext cx="3384376" cy="1907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Мир науки на Полюсе Холода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конец сентября 00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07704" y="1124744"/>
            <a:ext cx="5450606" cy="5450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0f32bd9346b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869160"/>
            <a:ext cx="1364902" cy="1381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Мир науки на Полюсе  Холода</a:t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002060"/>
                </a:solidFill>
              </a:rPr>
              <a:t>Олимпиада по русскому языку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сентябрь 2018 209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30000"/>
          </a:blip>
          <a:stretch>
            <a:fillRect/>
          </a:stretch>
        </p:blipFill>
        <p:spPr>
          <a:xfrm>
            <a:off x="457200" y="1639887"/>
            <a:ext cx="8229600" cy="4629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Олимпиада по математике, истории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сентябрь 2018 21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457200" y="1639887"/>
            <a:ext cx="8229600" cy="4629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1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0"/>
            <a:ext cx="5565304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Наши будни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" name="Содержимое 8" descr="осень-2018 467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755576" y="908720"/>
            <a:ext cx="7603512" cy="5702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9247462eae5195eaad74fd4ed72c9c9c.JPG"/>
          <p:cNvPicPr>
            <a:picLocks noChangeAspect="1"/>
          </p:cNvPicPr>
          <p:nvPr/>
        </p:nvPicPr>
        <p:blipFill>
          <a:blip r:embed="rId4" cstate="print"/>
          <a:srcRect l="11413" t="2278" r="9838" b="41052"/>
          <a:stretch>
            <a:fillRect/>
          </a:stretch>
        </p:blipFill>
        <p:spPr>
          <a:xfrm>
            <a:off x="0" y="0"/>
            <a:ext cx="2925799" cy="111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1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Наши будни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Содержимое 6" descr="осень-2018 464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539552" y="1124744"/>
            <a:ext cx="345638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осень-2018 465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2771800" y="4131078"/>
            <a:ext cx="3635896" cy="2726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осень-2018 474.jpg"/>
          <p:cNvPicPr>
            <a:picLocks noChangeAspect="1"/>
          </p:cNvPicPr>
          <p:nvPr/>
        </p:nvPicPr>
        <p:blipFill>
          <a:blip r:embed="rId5" cstate="print">
            <a:lum bright="-10000"/>
          </a:blip>
          <a:stretch>
            <a:fillRect/>
          </a:stretch>
        </p:blipFill>
        <p:spPr>
          <a:xfrm>
            <a:off x="4499992" y="1052736"/>
            <a:ext cx="3707904" cy="278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09f87b90ba53_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3861048"/>
            <a:ext cx="2137839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532512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5987008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Поход в </a:t>
            </a:r>
            <a:r>
              <a:rPr lang="ru-RU" dirty="0" err="1" smtClean="0">
                <a:solidFill>
                  <a:srgbClr val="C00000"/>
                </a:solidFill>
              </a:rPr>
              <a:t>Дка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" name="Содержимое 7" descr="конец сентября 0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7171465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0_14ff76_504c68e2_orig.png"/>
          <p:cNvPicPr>
            <a:picLocks noChangeAspect="1"/>
          </p:cNvPicPr>
          <p:nvPr/>
        </p:nvPicPr>
        <p:blipFill>
          <a:blip r:embed="rId4" cstate="print"/>
          <a:srcRect r="54887" b="6995"/>
          <a:stretch>
            <a:fillRect/>
          </a:stretch>
        </p:blipFill>
        <p:spPr>
          <a:xfrm>
            <a:off x="7668344" y="4806972"/>
            <a:ext cx="1656184" cy="1862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Классный час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 с сотрудниками ГБДД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октябрь 2018 19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412776"/>
            <a:ext cx="6739416" cy="5054562"/>
          </a:xfrm>
        </p:spPr>
      </p:pic>
      <p:pic>
        <p:nvPicPr>
          <p:cNvPr id="6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60648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октябрь 2018 19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404664"/>
            <a:ext cx="3744416" cy="2808312"/>
          </a:xfrm>
        </p:spPr>
      </p:pic>
      <p:pic>
        <p:nvPicPr>
          <p:cNvPr id="5" name="Рисунок 4" descr="октябрь 2018 2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404664"/>
            <a:ext cx="3779912" cy="2834934"/>
          </a:xfrm>
          <a:prstGeom prst="rect">
            <a:avLst/>
          </a:prstGeom>
        </p:spPr>
      </p:pic>
      <p:pic>
        <p:nvPicPr>
          <p:cNvPr id="6" name="Рисунок 5" descr="октябрь 2018 2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3573016"/>
            <a:ext cx="3936437" cy="2952328"/>
          </a:xfrm>
          <a:prstGeom prst="rect">
            <a:avLst/>
          </a:prstGeom>
        </p:spPr>
      </p:pic>
      <p:pic>
        <p:nvPicPr>
          <p:cNvPr id="7" name="Рисунок 6" descr="октябрь 2018 20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7" y="3573016"/>
            <a:ext cx="3936437" cy="2952328"/>
          </a:xfrm>
          <a:prstGeom prst="rect">
            <a:avLst/>
          </a:prstGeom>
        </p:spPr>
      </p:pic>
      <p:pic>
        <p:nvPicPr>
          <p:cNvPr id="9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0"/>
            <a:ext cx="799747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октябрь 2018 2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31640" y="1304764"/>
            <a:ext cx="6998113" cy="5248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92211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Нам было очень интересно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0908" y="188640"/>
            <a:ext cx="1163268" cy="1152128"/>
          </a:xfrm>
          <a:prstGeom prst="rect">
            <a:avLst/>
          </a:prstGeom>
          <a:noFill/>
        </p:spPr>
      </p:pic>
      <p:pic>
        <p:nvPicPr>
          <p:cNvPr id="7" name="Рисунок 6" descr="deva57 (1).png"/>
          <p:cNvPicPr>
            <a:picLocks noChangeAspect="1"/>
          </p:cNvPicPr>
          <p:nvPr/>
        </p:nvPicPr>
        <p:blipFill>
          <a:blip r:embed="rId5" cstate="print"/>
          <a:srcRect l="3782" r="65811" b="60028"/>
          <a:stretch>
            <a:fillRect/>
          </a:stretch>
        </p:blipFill>
        <p:spPr>
          <a:xfrm>
            <a:off x="142844" y="5662078"/>
            <a:ext cx="1071570" cy="1195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Акция « Трезвый водитель»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октябрь 2018 14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484784"/>
            <a:ext cx="8435280" cy="4958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0908" y="188640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Акция «Трезвый водитель».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октябрь 2018 069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1043608" y="1340768"/>
            <a:ext cx="7272808" cy="5141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0908" y="188640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Акция «Трезвый водитель»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октябрь 2018 07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557554" y="1628800"/>
            <a:ext cx="3585400" cy="4780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октябрь 2018 092.jpg"/>
          <p:cNvPicPr>
            <a:picLocks noChangeAspect="1"/>
          </p:cNvPicPr>
          <p:nvPr/>
        </p:nvPicPr>
        <p:blipFill>
          <a:blip r:embed="rId4" cstate="print">
            <a:lum bright="-20000"/>
          </a:blip>
          <a:stretch>
            <a:fillRect/>
          </a:stretch>
        </p:blipFill>
        <p:spPr>
          <a:xfrm>
            <a:off x="4716016" y="1700808"/>
            <a:ext cx="3507854" cy="46771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188640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Акция « Трезвый водитель»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октябрь 2018 07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628800"/>
            <a:ext cx="3531394" cy="470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октябрь 2018 1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628800"/>
            <a:ext cx="3507854" cy="4677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188640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Акция « Трезвый водитель»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октябрь 2018 13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556792"/>
            <a:ext cx="3531394" cy="470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октябрь 2018 1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1556792"/>
            <a:ext cx="4680520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9512" y="188640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Акция « Трезвый водитель»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октябрь 2018 147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457200" y="1639003"/>
            <a:ext cx="8229600" cy="4670318"/>
          </a:xfrm>
        </p:spPr>
      </p:pic>
      <p:pic>
        <p:nvPicPr>
          <p:cNvPr id="6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188640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Акция « Трезвый водитель»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октябрь 2018 166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457200" y="1639003"/>
            <a:ext cx="8229600" cy="46309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D:\пдд\картинки\0_a4fe2_6fd873d0_XL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188640"/>
            <a:ext cx="116326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Поздравляем наших любимых учителей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1" name="Содержимое 10" descr="начало октября 061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0" contrast="10000"/>
          </a:blip>
          <a:srcRect r="11501" b="2241"/>
          <a:stretch>
            <a:fillRect/>
          </a:stretch>
        </p:blipFill>
        <p:spPr>
          <a:xfrm>
            <a:off x="611560" y="1556792"/>
            <a:ext cx="7643192" cy="47491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Наши будни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9" name="Рисунок 8" descr="25 октября 030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r="1538" b="9231"/>
          <a:stretch>
            <a:fillRect/>
          </a:stretch>
        </p:blipFill>
        <p:spPr>
          <a:xfrm>
            <a:off x="467544" y="1340768"/>
            <a:ext cx="2592288" cy="4248472"/>
          </a:xfrm>
          <a:prstGeom prst="rect">
            <a:avLst/>
          </a:prstGeom>
        </p:spPr>
      </p:pic>
      <p:pic>
        <p:nvPicPr>
          <p:cNvPr id="11" name="Рисунок 10" descr="25 октября 027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rcRect l="16138" r="13776"/>
          <a:stretch>
            <a:fillRect/>
          </a:stretch>
        </p:blipFill>
        <p:spPr>
          <a:xfrm>
            <a:off x="3347864" y="1340768"/>
            <a:ext cx="5357653" cy="4299942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1520" y="5805264"/>
            <a:ext cx="8661648" cy="850106"/>
          </a:xfrm>
          <a:prstGeom prst="rect">
            <a:avLst/>
          </a:prstGeom>
        </p:spPr>
        <p:txBody>
          <a:bodyPr vert="horz" anchor="ctr">
            <a:normAutofit fontScale="70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Внеурочное занятие по английскому  языку</a:t>
            </a: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solidFill>
                <a:srgbClr val="C0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Участвуем в олимпиаде по истории Древнего мира.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Диплом второй степени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980728"/>
            <a:ext cx="2648268" cy="1872208"/>
          </a:xfrm>
          <a:prstGeom prst="rect">
            <a:avLst/>
          </a:prstGeom>
        </p:spPr>
      </p:pic>
      <p:pic>
        <p:nvPicPr>
          <p:cNvPr id="8" name="Рисунок 7" descr="Диплом второй степени (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980728"/>
            <a:ext cx="2648269" cy="1872208"/>
          </a:xfrm>
          <a:prstGeom prst="rect">
            <a:avLst/>
          </a:prstGeom>
        </p:spPr>
      </p:pic>
      <p:pic>
        <p:nvPicPr>
          <p:cNvPr id="10" name="Рисунок 9" descr="Диплом второй степени (3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980728"/>
            <a:ext cx="2664296" cy="1883538"/>
          </a:xfrm>
          <a:prstGeom prst="rect">
            <a:avLst/>
          </a:prstGeom>
        </p:spPr>
      </p:pic>
      <p:pic>
        <p:nvPicPr>
          <p:cNvPr id="13" name="Рисунок 12" descr="Диплом второй степени (4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2924944"/>
            <a:ext cx="2520280" cy="1730819"/>
          </a:xfrm>
          <a:prstGeom prst="rect">
            <a:avLst/>
          </a:prstGeom>
        </p:spPr>
      </p:pic>
      <p:pic>
        <p:nvPicPr>
          <p:cNvPr id="14" name="Рисунок 13" descr="Диплом второй степени (5)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9832" y="2924944"/>
            <a:ext cx="2520280" cy="1781726"/>
          </a:xfrm>
          <a:prstGeom prst="rect">
            <a:avLst/>
          </a:prstGeom>
        </p:spPr>
      </p:pic>
      <p:pic>
        <p:nvPicPr>
          <p:cNvPr id="15" name="Рисунок 14" descr="Диплом второй степени (6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0152" y="2996952"/>
            <a:ext cx="2520280" cy="1781726"/>
          </a:xfrm>
          <a:prstGeom prst="rect">
            <a:avLst/>
          </a:prstGeom>
        </p:spPr>
      </p:pic>
      <p:pic>
        <p:nvPicPr>
          <p:cNvPr id="16" name="Рисунок 15" descr="Диплом второй степени (8)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3528" y="4725144"/>
            <a:ext cx="2376264" cy="1629006"/>
          </a:xfrm>
          <a:prstGeom prst="rect">
            <a:avLst/>
          </a:prstGeom>
        </p:spPr>
      </p:pic>
      <p:pic>
        <p:nvPicPr>
          <p:cNvPr id="17" name="Рисунок 16" descr="Диплом второй степени (9)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824" y="4797152"/>
            <a:ext cx="2520280" cy="1690227"/>
          </a:xfrm>
          <a:prstGeom prst="rect">
            <a:avLst/>
          </a:prstGeom>
        </p:spPr>
      </p:pic>
      <p:pic>
        <p:nvPicPr>
          <p:cNvPr id="18" name="Рисунок 17" descr="Диплом второй степени (10)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68144" y="4797152"/>
            <a:ext cx="2520280" cy="1781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Участвуем в олимпиаде по истории Древнего мира.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9" name="Рисунок 18" descr="Диплом второй степени (1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980728"/>
            <a:ext cx="2546412" cy="1800200"/>
          </a:xfrm>
          <a:prstGeom prst="rect">
            <a:avLst/>
          </a:prstGeom>
        </p:spPr>
      </p:pic>
      <p:pic>
        <p:nvPicPr>
          <p:cNvPr id="21" name="Рисунок 20" descr="Диплом второй степени (1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980728"/>
            <a:ext cx="2534870" cy="1792040"/>
          </a:xfrm>
          <a:prstGeom prst="rect">
            <a:avLst/>
          </a:prstGeom>
        </p:spPr>
      </p:pic>
      <p:pic>
        <p:nvPicPr>
          <p:cNvPr id="22" name="Рисунок 21" descr="Диплом второй степени (14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980728"/>
            <a:ext cx="2534870" cy="1792040"/>
          </a:xfrm>
          <a:prstGeom prst="rect">
            <a:avLst/>
          </a:prstGeom>
        </p:spPr>
      </p:pic>
      <p:pic>
        <p:nvPicPr>
          <p:cNvPr id="23" name="Рисунок 22" descr="Диплом второй степени (16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2852936"/>
            <a:ext cx="2444556" cy="1728192"/>
          </a:xfrm>
          <a:prstGeom prst="rect">
            <a:avLst/>
          </a:prstGeom>
        </p:spPr>
      </p:pic>
      <p:pic>
        <p:nvPicPr>
          <p:cNvPr id="25" name="Рисунок 24" descr="Диплом второй степени (18)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9832" y="2852936"/>
            <a:ext cx="2520280" cy="1781726"/>
          </a:xfrm>
          <a:prstGeom prst="rect">
            <a:avLst/>
          </a:prstGeom>
        </p:spPr>
      </p:pic>
      <p:pic>
        <p:nvPicPr>
          <p:cNvPr id="26" name="Рисунок 25" descr="Диплом второй степени (19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0152" y="2924944"/>
            <a:ext cx="2444556" cy="1728192"/>
          </a:xfrm>
          <a:prstGeom prst="rect">
            <a:avLst/>
          </a:prstGeom>
        </p:spPr>
      </p:pic>
      <p:pic>
        <p:nvPicPr>
          <p:cNvPr id="27" name="Рисунок 26" descr="Диплом второй степени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1520" y="4797152"/>
            <a:ext cx="2444555" cy="1728192"/>
          </a:xfrm>
          <a:prstGeom prst="rect">
            <a:avLst/>
          </a:prstGeom>
        </p:spPr>
      </p:pic>
      <p:pic>
        <p:nvPicPr>
          <p:cNvPr id="28" name="Рисунок 27" descr="Сертификат (1)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59832" y="4797152"/>
            <a:ext cx="2448272" cy="1730819"/>
          </a:xfrm>
          <a:prstGeom prst="rect">
            <a:avLst/>
          </a:prstGeom>
        </p:spPr>
      </p:pic>
      <p:pic>
        <p:nvPicPr>
          <p:cNvPr id="29" name="Рисунок 28" descr="Сертификат (2)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12160" y="4797152"/>
            <a:ext cx="2352063" cy="1662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Школьный конкурс </a:t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выразительного  чтения «Страница 19»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7" name="Рисунок 6" descr="октябрь 012.jpg"/>
          <p:cNvPicPr>
            <a:picLocks noChangeAspect="1"/>
          </p:cNvPicPr>
          <p:nvPr/>
        </p:nvPicPr>
        <p:blipFill>
          <a:blip r:embed="rId3" cstate="print">
            <a:lum bright="-20000"/>
          </a:blip>
          <a:srcRect l="23845" t="17450" r="10768" b="13251"/>
          <a:stretch>
            <a:fillRect/>
          </a:stretch>
        </p:blipFill>
        <p:spPr>
          <a:xfrm>
            <a:off x="4788024" y="3933056"/>
            <a:ext cx="1676141" cy="2664296"/>
          </a:xfrm>
          <a:prstGeom prst="rect">
            <a:avLst/>
          </a:prstGeom>
        </p:spPr>
      </p:pic>
      <p:pic>
        <p:nvPicPr>
          <p:cNvPr id="8" name="Рисунок 7" descr="октябрь 199.jpg"/>
          <p:cNvPicPr>
            <a:picLocks noChangeAspect="1"/>
          </p:cNvPicPr>
          <p:nvPr/>
        </p:nvPicPr>
        <p:blipFill>
          <a:blip r:embed="rId4" cstate="print">
            <a:lum bright="-20000"/>
          </a:blip>
          <a:srcRect l="3334" t="18500" r="5201" b="12201"/>
          <a:stretch>
            <a:fillRect/>
          </a:stretch>
        </p:blipFill>
        <p:spPr>
          <a:xfrm>
            <a:off x="3347864" y="1196752"/>
            <a:ext cx="1836204" cy="2473254"/>
          </a:xfrm>
          <a:prstGeom prst="rect">
            <a:avLst/>
          </a:prstGeom>
        </p:spPr>
      </p:pic>
      <p:pic>
        <p:nvPicPr>
          <p:cNvPr id="10" name="Рисунок 9" descr="октябрь 204.jpg"/>
          <p:cNvPicPr>
            <a:picLocks noChangeAspect="1"/>
          </p:cNvPicPr>
          <p:nvPr/>
        </p:nvPicPr>
        <p:blipFill>
          <a:blip r:embed="rId5" cstate="print">
            <a:lum bright="-20000"/>
          </a:blip>
          <a:srcRect l="10801" t="20600" r="12667" b="11151"/>
          <a:stretch>
            <a:fillRect/>
          </a:stretch>
        </p:blipFill>
        <p:spPr>
          <a:xfrm>
            <a:off x="2555776" y="3933056"/>
            <a:ext cx="1728192" cy="2739816"/>
          </a:xfrm>
          <a:prstGeom prst="rect">
            <a:avLst/>
          </a:prstGeom>
        </p:spPr>
      </p:pic>
      <p:pic>
        <p:nvPicPr>
          <p:cNvPr id="13" name="Рисунок 12" descr="октябрь 205.jpg"/>
          <p:cNvPicPr>
            <a:picLocks noChangeAspect="1"/>
          </p:cNvPicPr>
          <p:nvPr/>
        </p:nvPicPr>
        <p:blipFill>
          <a:blip r:embed="rId6" cstate="print">
            <a:lum bright="-20000"/>
          </a:blip>
          <a:srcRect l="16400" t="23750" b="5901"/>
          <a:stretch>
            <a:fillRect/>
          </a:stretch>
        </p:blipFill>
        <p:spPr>
          <a:xfrm>
            <a:off x="5724128" y="1268760"/>
            <a:ext cx="1642776" cy="2457594"/>
          </a:xfrm>
          <a:prstGeom prst="rect">
            <a:avLst/>
          </a:prstGeom>
        </p:spPr>
      </p:pic>
      <p:pic>
        <p:nvPicPr>
          <p:cNvPr id="14" name="Рисунок 13" descr="октябрь 217.jpg"/>
          <p:cNvPicPr>
            <a:picLocks noChangeAspect="1"/>
          </p:cNvPicPr>
          <p:nvPr/>
        </p:nvPicPr>
        <p:blipFill>
          <a:blip r:embed="rId7" cstate="print">
            <a:lum bright="-20000"/>
          </a:blip>
          <a:srcRect l="14534" t="25850" r="12667" b="8001"/>
          <a:stretch>
            <a:fillRect/>
          </a:stretch>
        </p:blipFill>
        <p:spPr>
          <a:xfrm>
            <a:off x="827584" y="1196752"/>
            <a:ext cx="1728192" cy="2559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rgbClr val="C00000"/>
                </a:solidFill>
                <a:latin typeface="+mn-lt"/>
              </a:rPr>
              <a:t>Готовим поздравительные открытки и цветы  для наших  любимых  матерей.</a:t>
            </a:r>
            <a:endParaRPr lang="ru-RU" sz="3200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Рисунок 7" descr="октябрь 071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l="9838" r="26375"/>
          <a:stretch>
            <a:fillRect/>
          </a:stretch>
        </p:blipFill>
        <p:spPr>
          <a:xfrm>
            <a:off x="1907704" y="4149080"/>
            <a:ext cx="2527340" cy="2228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октябрь 030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rcRect l="8392" r="10481"/>
          <a:stretch>
            <a:fillRect/>
          </a:stretch>
        </p:blipFill>
        <p:spPr>
          <a:xfrm>
            <a:off x="1475656" y="1772816"/>
            <a:ext cx="3312368" cy="2296658"/>
          </a:xfrm>
          <a:prstGeom prst="rect">
            <a:avLst/>
          </a:prstGeom>
        </p:spPr>
      </p:pic>
      <p:pic>
        <p:nvPicPr>
          <p:cNvPr id="11" name="Рисунок 10" descr="j56918_126294482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005064"/>
            <a:ext cx="2268084" cy="2852936"/>
          </a:xfrm>
          <a:prstGeom prst="rect">
            <a:avLst/>
          </a:prstGeom>
        </p:spPr>
      </p:pic>
      <p:pic>
        <p:nvPicPr>
          <p:cNvPr id="12" name="Рисунок 11" descr="октябрь 08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1988840"/>
            <a:ext cx="3888432" cy="3888432"/>
          </a:xfrm>
          <a:prstGeom prst="rect">
            <a:avLst/>
          </a:prstGeom>
        </p:spPr>
      </p:pic>
      <p:pic>
        <p:nvPicPr>
          <p:cNvPr id="4" name="Рисунок 3" descr="октябрь 033.jpeg"/>
          <p:cNvPicPr>
            <a:picLocks noChangeAspect="1"/>
          </p:cNvPicPr>
          <p:nvPr/>
        </p:nvPicPr>
        <p:blipFill>
          <a:blip r:embed="rId7" cstate="print">
            <a:lum bright="-10000"/>
          </a:blip>
          <a:srcRect t="4539" r="7206" b="11493"/>
          <a:stretch>
            <a:fillRect/>
          </a:stretch>
        </p:blipFill>
        <p:spPr>
          <a:xfrm rot="21220224">
            <a:off x="393339" y="1135910"/>
            <a:ext cx="1656184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Классный час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25 октября 06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639887"/>
            <a:ext cx="8229600" cy="46291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25 октября 064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457200" y="1639887"/>
            <a:ext cx="8229600" cy="4629150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45974"/>
            <a:ext cx="82296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Классный час </a:t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25 октября 065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323528" y="1556792"/>
            <a:ext cx="8429228" cy="4741441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07529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Классный час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25 октября 067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251520" y="1628800"/>
            <a:ext cx="8557243" cy="4813449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07529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Классный час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25 октября 068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457200" y="1639886"/>
            <a:ext cx="8229600" cy="4885457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07529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Классный час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25 октября 069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539552" y="1556792"/>
            <a:ext cx="8229600" cy="4680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07529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Классный час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pic>
        <p:nvPicPr>
          <p:cNvPr id="4" name="Содержимое 3" descr="25 октября 075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457200" y="1639886"/>
            <a:ext cx="8229600" cy="4813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07529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Классный час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07529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Классный час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«День народного Единства»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8" name="Содержимое 3" descr="25 октября 0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700808"/>
            <a:ext cx="8229600" cy="3999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Публикации в СМИ.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Это было здорово!</a:t>
            </a:r>
            <a:endParaRPr lang="ru-RU" dirty="0" smtClean="0"/>
          </a:p>
          <a:p>
            <a:r>
              <a:rPr lang="ru-RU" dirty="0" smtClean="0"/>
              <a:t>06.11.2018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Осенние каникулы – первые в учебном году и, несмотря на то, что после летних каникул дети еще полны сил и энергии, все равно  мы дети  ждем  осенние каникулы с большим нетерпением.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Весело, интересно и познавательно  прошли осенние каникулы у нас — учащихся V «а» класса МБОУ «</a:t>
            </a:r>
            <a:r>
              <a:rPr lang="ru-RU" dirty="0" err="1" smtClean="0">
                <a:solidFill>
                  <a:srgbClr val="002060"/>
                </a:solidFill>
              </a:rPr>
              <a:t>Усть-Нерская</a:t>
            </a:r>
            <a:r>
              <a:rPr lang="ru-RU" dirty="0" smtClean="0">
                <a:solidFill>
                  <a:srgbClr val="002060"/>
                </a:solidFill>
              </a:rPr>
              <a:t> СОШ» имени И.В. Хоменко </a:t>
            </a:r>
            <a:r>
              <a:rPr lang="ru-RU" dirty="0" err="1" smtClean="0">
                <a:solidFill>
                  <a:srgbClr val="002060"/>
                </a:solidFill>
              </a:rPr>
              <a:t>Оймяконского</a:t>
            </a:r>
            <a:r>
              <a:rPr lang="ru-RU" dirty="0" smtClean="0">
                <a:solidFill>
                  <a:srgbClr val="002060"/>
                </a:solidFill>
              </a:rPr>
              <a:t> района.</a:t>
            </a:r>
          </a:p>
          <a:p>
            <a:endParaRPr lang="ru-RU" dirty="0"/>
          </a:p>
        </p:txBody>
      </p:sp>
      <p:pic>
        <p:nvPicPr>
          <p:cNvPr id="4" name="Рисунок 3" descr="Публикация в газет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69237">
            <a:off x="746328" y="1407491"/>
            <a:ext cx="3101156" cy="4422134"/>
          </a:xfrm>
          <a:prstGeom prst="rect">
            <a:avLst/>
          </a:prstGeom>
        </p:spPr>
      </p:pic>
      <p:pic>
        <p:nvPicPr>
          <p:cNvPr id="7" name="Рисунок 6" descr="Элемент слайдера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124744"/>
            <a:ext cx="2933974" cy="103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По итогам 1 четверти: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268760"/>
            <a:ext cx="8301608" cy="518457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Отличник - </a:t>
            </a:r>
            <a:r>
              <a:rPr lang="ru-RU" b="1" dirty="0" smtClean="0">
                <a:solidFill>
                  <a:srgbClr val="002060"/>
                </a:solidFill>
              </a:rPr>
              <a:t>Гаврилов  Максим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Хорошисты -</a:t>
            </a:r>
            <a:r>
              <a:rPr lang="ru-RU" b="1" dirty="0" err="1" smtClean="0">
                <a:solidFill>
                  <a:srgbClr val="002060"/>
                </a:solidFill>
              </a:rPr>
              <a:t>Михайленко</a:t>
            </a:r>
            <a:r>
              <a:rPr lang="ru-RU" b="1" dirty="0" smtClean="0">
                <a:solidFill>
                  <a:srgbClr val="002060"/>
                </a:solidFill>
              </a:rPr>
              <a:t> Яша.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Милованова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Снежана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Милютина  Алина.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Осинцев Александр.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Нальгиева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</a:rPr>
              <a:t>Ашат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Шувалов   Олег.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Чимитдоржиев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Барас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              Саргылана  Алексеевна.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Каникулярные  мероприятия.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9" name="Содержимое 8" descr="ноябрь 2018 03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1196752"/>
            <a:ext cx="7416823" cy="50399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Каникулярные  мероприятия.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ноябрь 2018 0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556792"/>
            <a:ext cx="3531394" cy="47085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 descr="ноябрь 2018 0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340768"/>
            <a:ext cx="3564396" cy="4752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45232"/>
            <a:ext cx="82296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Каникулярные   мероприятия.</a:t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Мы в гостях в районной библиотеке.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9" name="Содержимое 8" descr="ноябрь 2018 24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124744"/>
            <a:ext cx="7171464" cy="5378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83676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Каникулярные   мероприятия.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Улусный конкурс «Страница 19»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ноябрь 2018 09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412776"/>
            <a:ext cx="3531394" cy="470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ноябрь 2018 1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412776"/>
            <a:ext cx="3579862" cy="477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Каникулярные   мероприятия.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ноябрь 2018 1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1052736"/>
            <a:ext cx="7171464" cy="5378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45232"/>
            <a:ext cx="82296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Каникулярные   мероприятия.</a:t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Мастер-класс точечного рисунка.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ноябрь 2018 14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932040" y="4077072"/>
            <a:ext cx="3499056" cy="2624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ноябрь 2018 1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244757"/>
            <a:ext cx="3867894" cy="5157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ноябрь 2018 2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1124744"/>
            <a:ext cx="3456384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Каникулярные   мероприятия.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9" name="Рисунок 8" descr="ноябрь 2018 1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196752"/>
            <a:ext cx="7236296" cy="5265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Каникулярные   мероприятия.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ноябрь 2018 2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124744"/>
            <a:ext cx="7174738" cy="5375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Каникулы, весело  проводим  время.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ноябрь 2018 18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2022" b="34240"/>
          <a:stretch>
            <a:fillRect/>
          </a:stretch>
        </p:blipFill>
        <p:spPr>
          <a:xfrm>
            <a:off x="3203848" y="980728"/>
            <a:ext cx="2652574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ноябрь 2018 159.jpg"/>
          <p:cNvPicPr>
            <a:picLocks noChangeAspect="1"/>
          </p:cNvPicPr>
          <p:nvPr/>
        </p:nvPicPr>
        <p:blipFill>
          <a:blip r:embed="rId4" cstate="print"/>
          <a:srcRect l="62024" t="7692" r="999" b="30769"/>
          <a:stretch>
            <a:fillRect/>
          </a:stretch>
        </p:blipFill>
        <p:spPr>
          <a:xfrm>
            <a:off x="395536" y="3861048"/>
            <a:ext cx="2592288" cy="2802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ноябрь 2018 161.jpg"/>
          <p:cNvPicPr>
            <a:picLocks noChangeAspect="1"/>
          </p:cNvPicPr>
          <p:nvPr/>
        </p:nvPicPr>
        <p:blipFill>
          <a:blip r:embed="rId5" cstate="print"/>
          <a:srcRect l="7957" t="12201" r="13563" b="15350"/>
          <a:stretch>
            <a:fillRect/>
          </a:stretch>
        </p:blipFill>
        <p:spPr>
          <a:xfrm>
            <a:off x="539552" y="980728"/>
            <a:ext cx="2160240" cy="2661724"/>
          </a:xfrm>
          <a:prstGeom prst="rect">
            <a:avLst/>
          </a:prstGeom>
        </p:spPr>
      </p:pic>
      <p:pic>
        <p:nvPicPr>
          <p:cNvPr id="12" name="Рисунок 11" descr="ноябрь 2018 198.jpg"/>
          <p:cNvPicPr>
            <a:picLocks noChangeAspect="1"/>
          </p:cNvPicPr>
          <p:nvPr/>
        </p:nvPicPr>
        <p:blipFill>
          <a:blip r:embed="rId6" cstate="print"/>
          <a:srcRect l="20570" t="25850" r="24774" b="29000"/>
          <a:stretch>
            <a:fillRect/>
          </a:stretch>
        </p:blipFill>
        <p:spPr>
          <a:xfrm>
            <a:off x="3347864" y="3789040"/>
            <a:ext cx="2520280" cy="2778770"/>
          </a:xfrm>
          <a:prstGeom prst="rect">
            <a:avLst/>
          </a:prstGeom>
        </p:spPr>
      </p:pic>
      <p:pic>
        <p:nvPicPr>
          <p:cNvPr id="13" name="Рисунок 12" descr="ноябрь 2018 132.jpg"/>
          <p:cNvPicPr>
            <a:picLocks noChangeAspect="1"/>
          </p:cNvPicPr>
          <p:nvPr/>
        </p:nvPicPr>
        <p:blipFill>
          <a:blip r:embed="rId7" cstate="print"/>
          <a:srcRect l="37388" t="13251" r="10759" b="36350"/>
          <a:stretch>
            <a:fillRect/>
          </a:stretch>
        </p:blipFill>
        <p:spPr>
          <a:xfrm>
            <a:off x="6228184" y="980728"/>
            <a:ext cx="2016224" cy="2471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ноябрь 2018 145.jpg"/>
          <p:cNvPicPr>
            <a:picLocks noChangeAspect="1"/>
          </p:cNvPicPr>
          <p:nvPr/>
        </p:nvPicPr>
        <p:blipFill>
          <a:blip r:embed="rId8" cstate="print"/>
          <a:srcRect l="15416" t="25850" r="18716"/>
          <a:stretch>
            <a:fillRect/>
          </a:stretch>
        </p:blipFill>
        <p:spPr>
          <a:xfrm>
            <a:off x="6228184" y="3645024"/>
            <a:ext cx="2160240" cy="3029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9912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Каникулярные   мероприятия.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ноябрь 2018 1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052736"/>
            <a:ext cx="7387488" cy="5540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II </a:t>
            </a: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четверть- неделя знаний –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I</a:t>
            </a: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 место.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26" name="Picture 2" descr="D:\5 класс-осень\11 класс паспорта\IMG-20181115-WA00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052736"/>
            <a:ext cx="7272808" cy="53785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13186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Победители муниципального этапа  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научно-краеведческой конференции 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«Шаг в будущее -2019» Гаврилов Максим и Дягилев Иван.</a:t>
            </a:r>
            <a:endParaRPr lang="ru-RU" sz="2400" dirty="0">
              <a:solidFill>
                <a:srgbClr val="C00000"/>
              </a:solidFill>
              <a:effectLst/>
              <a:latin typeface="+mn-lt"/>
            </a:endParaRPr>
          </a:p>
        </p:txBody>
      </p:sp>
      <p:pic>
        <p:nvPicPr>
          <p:cNvPr id="10" name="Содержимое 9" descr="123 1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1340768"/>
            <a:ext cx="7046911" cy="5285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Подготовка к новому году.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Рисунок 7" descr="123 0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196752"/>
            <a:ext cx="8280920" cy="496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Подготовка к новому году.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9" name="Рисунок 8" descr="123 098.jpg"/>
          <p:cNvPicPr>
            <a:picLocks noChangeAspect="1"/>
          </p:cNvPicPr>
          <p:nvPr/>
        </p:nvPicPr>
        <p:blipFill>
          <a:blip r:embed="rId3" cstate="print"/>
          <a:srcRect l="6688" r="6688"/>
          <a:stretch>
            <a:fillRect/>
          </a:stretch>
        </p:blipFill>
        <p:spPr>
          <a:xfrm>
            <a:off x="539552" y="1052736"/>
            <a:ext cx="8142662" cy="5287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Оформление класса к новому году.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Рисунок 5" descr="июнь начало 0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908720"/>
            <a:ext cx="8136904" cy="5751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Оформление класса к новому году.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Рисунок 3" descr="июнь начало 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836712"/>
            <a:ext cx="4212468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июнь начало 0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861048"/>
            <a:ext cx="3744416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июнь начало 05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908720"/>
            <a:ext cx="374441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1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94320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Республиканский конкурс 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«Символ года-2019»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Мироненко Денис-1 место.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err="1" smtClean="0">
                <a:solidFill>
                  <a:srgbClr val="C00000"/>
                </a:solidFill>
                <a:effectLst/>
                <a:latin typeface="+mn-lt"/>
              </a:rPr>
              <a:t>Милованова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 Снежна- сертификат участника .</a:t>
            </a:r>
            <a:endParaRPr lang="ru-RU" sz="2400" dirty="0">
              <a:solidFill>
                <a:srgbClr val="C00000"/>
              </a:solidFill>
              <a:effectLst/>
              <a:latin typeface="+mn-lt"/>
            </a:endParaRPr>
          </a:p>
        </p:txBody>
      </p:sp>
      <p:pic>
        <p:nvPicPr>
          <p:cNvPr id="9" name="Рисунок 8" descr="символ год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772816"/>
            <a:ext cx="7646959" cy="4916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«Новый год-2019»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" name="Содержимое 9" descr="123 0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7920880" cy="5695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«Новый год-2019»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123 0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7430" b="16810"/>
          <a:stretch>
            <a:fillRect/>
          </a:stretch>
        </p:blipFill>
        <p:spPr>
          <a:xfrm>
            <a:off x="395536" y="908721"/>
            <a:ext cx="2463762" cy="288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123 0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908720"/>
            <a:ext cx="216024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123 0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908720"/>
            <a:ext cx="2139702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123 02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0" y="3933056"/>
            <a:ext cx="3600400" cy="27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123 02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0031" y="3933056"/>
            <a:ext cx="3552395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«Новый год-2019»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123 0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04048" y="1052736"/>
            <a:ext cx="3744416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123 0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4005064"/>
            <a:ext cx="3672408" cy="264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123 0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1052736"/>
            <a:ext cx="4158462" cy="5544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22972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По итогам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II</a:t>
            </a: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 четверти: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Отличник - </a:t>
            </a:r>
            <a:r>
              <a:rPr lang="ru-RU" b="1" dirty="0" smtClean="0">
                <a:solidFill>
                  <a:srgbClr val="002060"/>
                </a:solidFill>
              </a:rPr>
              <a:t>Гаврилов  Максим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Хорошисты -</a:t>
            </a:r>
            <a:r>
              <a:rPr lang="ru-RU" b="1" dirty="0" err="1" smtClean="0">
                <a:solidFill>
                  <a:srgbClr val="002060"/>
                </a:solidFill>
              </a:rPr>
              <a:t>Михайленко</a:t>
            </a:r>
            <a:r>
              <a:rPr lang="ru-RU" b="1" dirty="0" smtClean="0">
                <a:solidFill>
                  <a:srgbClr val="002060"/>
                </a:solidFill>
              </a:rPr>
              <a:t> Яша.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Милованова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Снежана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Милютина  Алина.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Осинцев Александр.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Нальгиева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</a:rPr>
              <a:t>Ашат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Шувалов   Олег.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Чимитдоржиев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Барас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              Саргылана  Алексеевна.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1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34751"/>
            <a:ext cx="82296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Начало </a:t>
            </a:r>
            <a:r>
              <a:rPr lang="en-US" sz="2800" dirty="0" smtClean="0">
                <a:solidFill>
                  <a:srgbClr val="C00000"/>
                </a:solidFill>
                <a:latin typeface="+mn-lt"/>
              </a:rPr>
              <a:t>III</a:t>
            </a: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 четверти.</a:t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Мы  в краеведческом  музее.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Рисунок 5" descr="музей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124744"/>
            <a:ext cx="7704856" cy="5466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1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67561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Публикация в СМИ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Рисунок 7" descr="Блокада Ленинграда замет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908720"/>
            <a:ext cx="3694266" cy="5480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1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34751"/>
            <a:ext cx="82296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Мы  идем в  Пегас.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Рисунок 7" descr="мои фото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980728"/>
            <a:ext cx="8244408" cy="5580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36974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Встреча с сотрудниками  МЧС.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мои фото 02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124744"/>
            <a:ext cx="7920879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Встреча с сотрудниками  МЧС.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мои фото 0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04048" y="1052736"/>
            <a:ext cx="3504389" cy="2574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мои фото 0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3933056"/>
            <a:ext cx="3419872" cy="256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мои фото 0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956725"/>
            <a:ext cx="4122458" cy="5496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4427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23 </a:t>
            </a:r>
            <a:r>
              <a:rPr lang="ru-RU" sz="3200" dirty="0" err="1" smtClean="0">
                <a:solidFill>
                  <a:srgbClr val="C00000"/>
                </a:solidFill>
                <a:latin typeface="+mn-lt"/>
              </a:rPr>
              <a:t>февраля-День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защитника Отечества.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Мы заняли  1 место.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23 февраля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268760"/>
            <a:ext cx="3456384" cy="2486480"/>
          </a:xfrm>
        </p:spPr>
      </p:pic>
      <p:pic>
        <p:nvPicPr>
          <p:cNvPr id="8" name="Рисунок 7" descr="23 февраля 2.jpg"/>
          <p:cNvPicPr>
            <a:picLocks noChangeAspect="1"/>
          </p:cNvPicPr>
          <p:nvPr/>
        </p:nvPicPr>
        <p:blipFill>
          <a:blip r:embed="rId4" cstate="print"/>
          <a:srcRect r="23519" b="709"/>
          <a:stretch>
            <a:fillRect/>
          </a:stretch>
        </p:blipFill>
        <p:spPr>
          <a:xfrm>
            <a:off x="5076056" y="1189172"/>
            <a:ext cx="2592288" cy="2455852"/>
          </a:xfrm>
          <a:prstGeom prst="rect">
            <a:avLst/>
          </a:prstGeom>
        </p:spPr>
      </p:pic>
      <p:pic>
        <p:nvPicPr>
          <p:cNvPr id="10" name="Рисунок 9" descr="23 февраля 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3901417"/>
            <a:ext cx="3707904" cy="2668551"/>
          </a:xfrm>
          <a:prstGeom prst="rect">
            <a:avLst/>
          </a:prstGeom>
        </p:spPr>
      </p:pic>
      <p:pic>
        <p:nvPicPr>
          <p:cNvPr id="11" name="Рисунок 10" descr="конец февраля 08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0" y="3933056"/>
            <a:ext cx="3384376" cy="2538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69515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Национальные настольные игры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в Пегасе.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" name="Рисунок 9" descr="конец февраля 0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124744"/>
            <a:ext cx="8136904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69515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Национальные настольные игры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в Пегасе.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конец февраля 06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1124744"/>
            <a:ext cx="7128792" cy="5346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1"/>
            <a:ext cx="9136976" cy="6857999"/>
          </a:xfrm>
          <a:prstGeom prst="rect">
            <a:avLst/>
          </a:prstGeom>
        </p:spPr>
      </p:pic>
      <p:pic>
        <p:nvPicPr>
          <p:cNvPr id="9" name="Содержимое 5" descr="апрель 1303.jpg"/>
          <p:cNvPicPr>
            <a:picLocks noChangeAspect="1"/>
          </p:cNvPicPr>
          <p:nvPr/>
        </p:nvPicPr>
        <p:blipFill>
          <a:blip r:embed="rId3" cstate="print"/>
          <a:srcRect t="7647" r="1351" b="595"/>
          <a:stretch>
            <a:fillRect/>
          </a:stretch>
        </p:blipFill>
        <p:spPr>
          <a:xfrm rot="20296241">
            <a:off x="318158" y="554612"/>
            <a:ext cx="3453178" cy="2381502"/>
          </a:xfrm>
          <a:prstGeom prst="rect">
            <a:avLst/>
          </a:prstGeom>
        </p:spPr>
      </p:pic>
      <p:pic>
        <p:nvPicPr>
          <p:cNvPr id="10" name="Содержимое 5" descr="апрель 1303.jpg"/>
          <p:cNvPicPr>
            <a:picLocks noChangeAspect="1"/>
          </p:cNvPicPr>
          <p:nvPr/>
        </p:nvPicPr>
        <p:blipFill>
          <a:blip r:embed="rId3" cstate="print"/>
          <a:srcRect t="7647" r="1351" b="595"/>
          <a:stretch>
            <a:fillRect/>
          </a:stretch>
        </p:blipFill>
        <p:spPr>
          <a:xfrm rot="20296241">
            <a:off x="2225861" y="554611"/>
            <a:ext cx="3453178" cy="2381502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709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открытый республиканский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конкурс чтецов  </a:t>
            </a: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английском языке</a:t>
            </a:r>
            <a:endParaRPr lang="ru-RU" sz="3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Kids Lire English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Гаврилов Максим и </a:t>
            </a:r>
          </a:p>
          <a:p>
            <a:pPr algn="ctr">
              <a:buNone/>
            </a:pPr>
            <a:r>
              <a:rPr lang="ru-RU" sz="36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Чимитдоржиев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Барас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сертификаты участника.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69515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Всероссийский конкурс видеороликов «</a:t>
            </a:r>
            <a:r>
              <a:rPr lang="ru-RU" sz="3200" dirty="0" err="1" smtClean="0">
                <a:solidFill>
                  <a:srgbClr val="C00000"/>
                </a:solidFill>
                <a:latin typeface="+mn-lt"/>
              </a:rPr>
              <a:t>Гринландия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»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МОУ«Усть-Нерская СОШ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15816" y="1124744"/>
            <a:ext cx="3888431" cy="5500248"/>
          </a:xfrm>
        </p:spPr>
      </p:pic>
      <p:pic>
        <p:nvPicPr>
          <p:cNvPr id="9" name="Рисунок 8" descr="deva57.png"/>
          <p:cNvPicPr>
            <a:picLocks noChangeAspect="1"/>
          </p:cNvPicPr>
          <p:nvPr/>
        </p:nvPicPr>
        <p:blipFill>
          <a:blip r:embed="rId4" cstate="print"/>
          <a:srcRect l="47567" t="41404" b="-142"/>
          <a:stretch>
            <a:fillRect/>
          </a:stretch>
        </p:blipFill>
        <p:spPr>
          <a:xfrm>
            <a:off x="7236296" y="4941168"/>
            <a:ext cx="1691680" cy="1608914"/>
          </a:xfrm>
          <a:prstGeom prst="rect">
            <a:avLst/>
          </a:prstGeom>
        </p:spPr>
      </p:pic>
      <p:pic>
        <p:nvPicPr>
          <p:cNvPr id="10" name="Рисунок 9" descr="deva57.png"/>
          <p:cNvPicPr>
            <a:picLocks noChangeAspect="1"/>
          </p:cNvPicPr>
          <p:nvPr/>
        </p:nvPicPr>
        <p:blipFill>
          <a:blip r:embed="rId5" cstate="print"/>
          <a:srcRect r="68244" b="60028"/>
          <a:stretch>
            <a:fillRect/>
          </a:stretch>
        </p:blipFill>
        <p:spPr>
          <a:xfrm>
            <a:off x="755576" y="5229200"/>
            <a:ext cx="1331640" cy="1423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69515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Встреча с сотрудниками ГБДД и 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с инспектором ПДН.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апрель 39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124744"/>
            <a:ext cx="3456384" cy="2562719"/>
          </a:xfrm>
        </p:spPr>
      </p:pic>
      <p:pic>
        <p:nvPicPr>
          <p:cNvPr id="10" name="Рисунок 9" descr="апрель 4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1124744"/>
            <a:ext cx="3496265" cy="2592288"/>
          </a:xfrm>
          <a:prstGeom prst="rect">
            <a:avLst/>
          </a:prstGeom>
        </p:spPr>
      </p:pic>
      <p:pic>
        <p:nvPicPr>
          <p:cNvPr id="11" name="Рисунок 10" descr="апрель 46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5" y="3985096"/>
            <a:ext cx="3528392" cy="2616108"/>
          </a:xfrm>
          <a:prstGeom prst="rect">
            <a:avLst/>
          </a:prstGeom>
        </p:spPr>
      </p:pic>
      <p:pic>
        <p:nvPicPr>
          <p:cNvPr id="13" name="Рисунок 12" descr="апрель 4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4039836"/>
            <a:ext cx="3449366" cy="2557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69515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Национальные  игры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«</a:t>
            </a:r>
            <a:r>
              <a:rPr lang="ru-RU" sz="3200" dirty="0" err="1" smtClean="0">
                <a:solidFill>
                  <a:srgbClr val="C00000"/>
                </a:solidFill>
                <a:latin typeface="+mn-lt"/>
              </a:rPr>
              <a:t>Боотуров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» в Пегасе.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2" name="Содержимое 11" descr="апрель 55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340768"/>
            <a:ext cx="3031220" cy="2247482"/>
          </a:xfrm>
        </p:spPr>
      </p:pic>
      <p:pic>
        <p:nvPicPr>
          <p:cNvPr id="13" name="Рисунок 12" descr="апрель 5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1340768"/>
            <a:ext cx="2913554" cy="2160240"/>
          </a:xfrm>
          <a:prstGeom prst="rect">
            <a:avLst/>
          </a:prstGeom>
        </p:spPr>
      </p:pic>
      <p:pic>
        <p:nvPicPr>
          <p:cNvPr id="15" name="Рисунок 14" descr="апрель 681.jpg"/>
          <p:cNvPicPr>
            <a:picLocks noChangeAspect="1"/>
          </p:cNvPicPr>
          <p:nvPr/>
        </p:nvPicPr>
        <p:blipFill>
          <a:blip r:embed="rId5" cstate="print"/>
          <a:srcRect r="23876"/>
          <a:stretch>
            <a:fillRect/>
          </a:stretch>
        </p:blipFill>
        <p:spPr>
          <a:xfrm>
            <a:off x="6660232" y="1340768"/>
            <a:ext cx="2192613" cy="2160240"/>
          </a:xfrm>
          <a:prstGeom prst="rect">
            <a:avLst/>
          </a:prstGeom>
        </p:spPr>
      </p:pic>
      <p:pic>
        <p:nvPicPr>
          <p:cNvPr id="17" name="Рисунок 16" descr="апрель 59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6016" y="3861048"/>
            <a:ext cx="3593383" cy="2664296"/>
          </a:xfrm>
          <a:prstGeom prst="rect">
            <a:avLst/>
          </a:prstGeom>
        </p:spPr>
      </p:pic>
      <p:pic>
        <p:nvPicPr>
          <p:cNvPr id="19" name="Рисунок 18" descr="апрель 6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7584" y="3933056"/>
            <a:ext cx="3552395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effectLst/>
                <a:latin typeface="+mn-lt"/>
              </a:rPr>
              <a:t>Участвуем в республиканском конкурсе мультфильмов «Сказки народов Севера».</a:t>
            </a:r>
            <a:endParaRPr lang="ru-RU" sz="2800" dirty="0">
              <a:solidFill>
                <a:srgbClr val="C00000"/>
              </a:solidFill>
              <a:effectLst/>
              <a:latin typeface="+mn-lt"/>
            </a:endParaRPr>
          </a:p>
        </p:txBody>
      </p:sp>
      <p:pic>
        <p:nvPicPr>
          <p:cNvPr id="6" name="Содержимое 5" descr="апрель 42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1268760"/>
            <a:ext cx="7207684" cy="5237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Работа над созданием мультфильма.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март 2019 1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74882" y="3861048"/>
            <a:ext cx="3593383" cy="2664296"/>
          </a:xfrm>
        </p:spPr>
      </p:pic>
      <p:pic>
        <p:nvPicPr>
          <p:cNvPr id="8" name="Рисунок 7" descr="март 2019 1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980728"/>
            <a:ext cx="3593384" cy="2664296"/>
          </a:xfrm>
          <a:prstGeom prst="rect">
            <a:avLst/>
          </a:prstGeom>
        </p:spPr>
      </p:pic>
      <p:pic>
        <p:nvPicPr>
          <p:cNvPr id="10" name="Рисунок 9" descr="март 2019 1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980728"/>
            <a:ext cx="3593384" cy="2664296"/>
          </a:xfrm>
          <a:prstGeom prst="rect">
            <a:avLst/>
          </a:prstGeom>
        </p:spPr>
      </p:pic>
      <p:pic>
        <p:nvPicPr>
          <p:cNvPr id="11" name="Рисунок 10" descr="март 2019 1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3861048"/>
            <a:ext cx="3635896" cy="2695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над созданием мультфильма.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В 39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196752"/>
            <a:ext cx="2525080" cy="1872208"/>
          </a:xfrm>
        </p:spPr>
      </p:pic>
      <p:pic>
        <p:nvPicPr>
          <p:cNvPr id="10" name="Рисунок 9" descr="В 4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1196752"/>
            <a:ext cx="2555776" cy="1894967"/>
          </a:xfrm>
          <a:prstGeom prst="rect">
            <a:avLst/>
          </a:prstGeom>
        </p:spPr>
      </p:pic>
      <p:pic>
        <p:nvPicPr>
          <p:cNvPr id="11" name="Рисунок 10" descr="апрель 4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67044" y="1196752"/>
            <a:ext cx="2622199" cy="1944216"/>
          </a:xfrm>
          <a:prstGeom prst="rect">
            <a:avLst/>
          </a:prstGeom>
        </p:spPr>
      </p:pic>
      <p:pic>
        <p:nvPicPr>
          <p:cNvPr id="12" name="Рисунок 11" descr="апрель 4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3429000"/>
            <a:ext cx="4078976" cy="3024336"/>
          </a:xfrm>
          <a:prstGeom prst="rect">
            <a:avLst/>
          </a:prstGeom>
        </p:spPr>
      </p:pic>
      <p:pic>
        <p:nvPicPr>
          <p:cNvPr id="13" name="Рисунок 12" descr="апрель 6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60967" y="3429000"/>
            <a:ext cx="4078977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Монтаж мультфильма.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апрель 5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124744"/>
            <a:ext cx="3510536" cy="2602870"/>
          </a:xfrm>
        </p:spPr>
      </p:pic>
      <p:pic>
        <p:nvPicPr>
          <p:cNvPr id="8" name="Рисунок 7" descr="апрель 6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124744"/>
            <a:ext cx="3419872" cy="2535647"/>
          </a:xfrm>
          <a:prstGeom prst="rect">
            <a:avLst/>
          </a:prstGeom>
        </p:spPr>
      </p:pic>
      <p:pic>
        <p:nvPicPr>
          <p:cNvPr id="13" name="Рисунок 12" descr="апрель 5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3933056"/>
            <a:ext cx="3441659" cy="2551801"/>
          </a:xfrm>
          <a:prstGeom prst="rect">
            <a:avLst/>
          </a:prstGeom>
        </p:spPr>
      </p:pic>
      <p:pic>
        <p:nvPicPr>
          <p:cNvPr id="14" name="Рисунок 13" descr="апрель 53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933056"/>
            <a:ext cx="3528392" cy="2616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err="1" smtClean="0">
                <a:solidFill>
                  <a:srgbClr val="C00000"/>
                </a:solidFill>
                <a:latin typeface="+mn-lt"/>
              </a:rPr>
              <a:t>Озвучка</a:t>
            </a: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  мультфильма.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" name="Содержимое 9" descr="апрель 53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580112" y="980728"/>
            <a:ext cx="3035783" cy="2250866"/>
          </a:xfrm>
        </p:spPr>
      </p:pic>
      <p:pic>
        <p:nvPicPr>
          <p:cNvPr id="11" name="Рисунок 10" descr="апрель 5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429000"/>
            <a:ext cx="3888432" cy="2883058"/>
          </a:xfrm>
          <a:prstGeom prst="rect">
            <a:avLst/>
          </a:prstGeom>
        </p:spPr>
      </p:pic>
      <p:pic>
        <p:nvPicPr>
          <p:cNvPr id="15" name="Рисунок 14" descr="апрель 5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93787" y="3429000"/>
            <a:ext cx="3884739" cy="2880320"/>
          </a:xfrm>
          <a:prstGeom prst="rect">
            <a:avLst/>
          </a:prstGeom>
        </p:spPr>
      </p:pic>
      <p:pic>
        <p:nvPicPr>
          <p:cNvPr id="17" name="Рисунок 16" descr="апрель 5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883610"/>
            <a:ext cx="1653403" cy="2229974"/>
          </a:xfrm>
          <a:prstGeom prst="rect">
            <a:avLst/>
          </a:prstGeom>
        </p:spPr>
      </p:pic>
      <p:pic>
        <p:nvPicPr>
          <p:cNvPr id="20" name="Рисунок 19" descr="апрель 52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39752" y="970598"/>
            <a:ext cx="3024336" cy="2242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Эко уроки в нашем классе.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2" name="Содержимое 11" descr="фото 07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3" y="1124744"/>
            <a:ext cx="3168352" cy="2376264"/>
          </a:xfrm>
        </p:spPr>
      </p:pic>
      <p:pic>
        <p:nvPicPr>
          <p:cNvPr id="13" name="Рисунок 12" descr="фото 0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1" y="1124744"/>
            <a:ext cx="3072341" cy="2304256"/>
          </a:xfrm>
          <a:prstGeom prst="rect">
            <a:avLst/>
          </a:prstGeom>
        </p:spPr>
      </p:pic>
      <p:pic>
        <p:nvPicPr>
          <p:cNvPr id="14" name="Рисунок 13" descr="фото 0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1124745"/>
            <a:ext cx="1707654" cy="2276872"/>
          </a:xfrm>
          <a:prstGeom prst="rect">
            <a:avLst/>
          </a:prstGeom>
        </p:spPr>
      </p:pic>
      <p:pic>
        <p:nvPicPr>
          <p:cNvPr id="16" name="Рисунок 15" descr="фото 0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3717032"/>
            <a:ext cx="2139702" cy="2852936"/>
          </a:xfrm>
          <a:prstGeom prst="rect">
            <a:avLst/>
          </a:prstGeom>
        </p:spPr>
      </p:pic>
      <p:pic>
        <p:nvPicPr>
          <p:cNvPr id="18" name="Рисунок 17" descr="фото 04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55776" y="3717032"/>
            <a:ext cx="2160240" cy="2880320"/>
          </a:xfrm>
          <a:prstGeom prst="rect">
            <a:avLst/>
          </a:prstGeom>
        </p:spPr>
      </p:pic>
      <p:pic>
        <p:nvPicPr>
          <p:cNvPr id="19" name="Рисунок 18" descr="фото 05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0032" y="3717032"/>
            <a:ext cx="2088232" cy="2880320"/>
          </a:xfrm>
          <a:prstGeom prst="rect">
            <a:avLst/>
          </a:prstGeom>
        </p:spPr>
      </p:pic>
      <p:pic>
        <p:nvPicPr>
          <p:cNvPr id="21" name="Рисунок 20" descr="фото 059.jpg"/>
          <p:cNvPicPr>
            <a:picLocks noChangeAspect="1"/>
          </p:cNvPicPr>
          <p:nvPr/>
        </p:nvPicPr>
        <p:blipFill>
          <a:blip r:embed="rId9" cstate="print"/>
          <a:srcRect r="8533"/>
          <a:stretch>
            <a:fillRect/>
          </a:stretch>
        </p:blipFill>
        <p:spPr>
          <a:xfrm>
            <a:off x="7040302" y="3717032"/>
            <a:ext cx="1924186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Эко уроки в нашем классе.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5" name="Рисунок 14" descr="фото 0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836712"/>
            <a:ext cx="1872208" cy="2496278"/>
          </a:xfrm>
          <a:prstGeom prst="rect">
            <a:avLst/>
          </a:prstGeom>
        </p:spPr>
      </p:pic>
      <p:pic>
        <p:nvPicPr>
          <p:cNvPr id="17" name="Рисунок 16" descr="фото 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836712"/>
            <a:ext cx="1851670" cy="2468894"/>
          </a:xfrm>
          <a:prstGeom prst="rect">
            <a:avLst/>
          </a:prstGeom>
        </p:spPr>
      </p:pic>
      <p:pic>
        <p:nvPicPr>
          <p:cNvPr id="20" name="Рисунок 19" descr="фото 0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836712"/>
            <a:ext cx="1872208" cy="2496277"/>
          </a:xfrm>
          <a:prstGeom prst="rect">
            <a:avLst/>
          </a:prstGeom>
        </p:spPr>
      </p:pic>
      <p:pic>
        <p:nvPicPr>
          <p:cNvPr id="22" name="Рисунок 21" descr="фото 05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60232" y="836712"/>
            <a:ext cx="1872208" cy="2496277"/>
          </a:xfrm>
          <a:prstGeom prst="rect">
            <a:avLst/>
          </a:prstGeom>
        </p:spPr>
      </p:pic>
      <p:pic>
        <p:nvPicPr>
          <p:cNvPr id="23" name="Рисунок 22" descr="фото 06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536" y="3645024"/>
            <a:ext cx="4032448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 descr="фото 03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60032" y="3645024"/>
            <a:ext cx="3936437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34751"/>
            <a:ext cx="82296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Мы в Пегасе, турнир по шахматам.</a:t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dirty="0" err="1" smtClean="0">
                <a:solidFill>
                  <a:srgbClr val="C00000"/>
                </a:solidFill>
                <a:latin typeface="+mn-lt"/>
              </a:rPr>
              <a:t>Чимитдоржиев</a:t>
            </a: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rgbClr val="C00000"/>
                </a:solidFill>
                <a:latin typeface="+mn-lt"/>
              </a:rPr>
              <a:t>Барас</a:t>
            </a: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 – 1 место.</a:t>
            </a:r>
            <a:br>
              <a:rPr lang="ru-RU" sz="2800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dirty="0" smtClean="0">
                <a:solidFill>
                  <a:srgbClr val="C00000"/>
                </a:solidFill>
                <a:latin typeface="+mn-lt"/>
              </a:rPr>
              <a:t>Гаврилов Максим -2 место.</a:t>
            </a:r>
            <a:endParaRPr lang="ru-RU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" name="Содержимое 9" descr="конец февраля 0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412776"/>
            <a:ext cx="3240360" cy="2430270"/>
          </a:xfrm>
        </p:spPr>
      </p:pic>
      <p:pic>
        <p:nvPicPr>
          <p:cNvPr id="11" name="Рисунок 10" descr="конец февраля 0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1412776"/>
            <a:ext cx="3203848" cy="2402886"/>
          </a:xfrm>
          <a:prstGeom prst="rect">
            <a:avLst/>
          </a:prstGeom>
        </p:spPr>
      </p:pic>
      <p:pic>
        <p:nvPicPr>
          <p:cNvPr id="12" name="Рисунок 11" descr="конец февраля 0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4077072"/>
            <a:ext cx="3264363" cy="2448272"/>
          </a:xfrm>
          <a:prstGeom prst="rect">
            <a:avLst/>
          </a:prstGeom>
        </p:spPr>
      </p:pic>
      <p:pic>
        <p:nvPicPr>
          <p:cNvPr id="13" name="Рисунок 12" descr="конец февраля 07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4149080"/>
            <a:ext cx="3168352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22972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По итогам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 III</a:t>
            </a: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 четверти: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0916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Отличник - </a:t>
            </a:r>
            <a:r>
              <a:rPr lang="ru-RU" b="1" dirty="0" smtClean="0">
                <a:solidFill>
                  <a:srgbClr val="002060"/>
                </a:solidFill>
              </a:rPr>
              <a:t>Гаврилов  Максим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Хорошисты -</a:t>
            </a:r>
            <a:r>
              <a:rPr lang="ru-RU" b="1" dirty="0" err="1" smtClean="0">
                <a:solidFill>
                  <a:srgbClr val="002060"/>
                </a:solidFill>
              </a:rPr>
              <a:t>Михайленко</a:t>
            </a:r>
            <a:r>
              <a:rPr lang="ru-RU" b="1" dirty="0" smtClean="0">
                <a:solidFill>
                  <a:srgbClr val="002060"/>
                </a:solidFill>
              </a:rPr>
              <a:t> Яша.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Милованова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Снежана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Милютина  Алина.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Осинцев Александр.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Нальгиева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</a:rPr>
              <a:t>Ашат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Шувалов   Олег.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Шестопалова Динара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Чимитдоржиев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Барас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              Саргылана  Алексеевна.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Каникулярные мероприятия 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в  </a:t>
            </a:r>
            <a:r>
              <a:rPr lang="en-US" sz="3200" dirty="0" smtClean="0">
                <a:solidFill>
                  <a:srgbClr val="C00000"/>
                </a:solidFill>
                <a:latin typeface="+mn-lt"/>
              </a:rPr>
              <a:t>III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четверти: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апрель 08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71600" y="1484784"/>
            <a:ext cx="3312368" cy="2455939"/>
          </a:xfrm>
        </p:spPr>
      </p:pic>
      <p:pic>
        <p:nvPicPr>
          <p:cNvPr id="8" name="Рисунок 7" descr="апрель 0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484784"/>
            <a:ext cx="3216695" cy="2385002"/>
          </a:xfrm>
          <a:prstGeom prst="rect">
            <a:avLst/>
          </a:prstGeom>
        </p:spPr>
      </p:pic>
      <p:pic>
        <p:nvPicPr>
          <p:cNvPr id="10" name="Рисунок 9" descr="апрель 1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4130462"/>
            <a:ext cx="3240360" cy="2402548"/>
          </a:xfrm>
          <a:prstGeom prst="rect">
            <a:avLst/>
          </a:prstGeom>
        </p:spPr>
      </p:pic>
      <p:pic>
        <p:nvPicPr>
          <p:cNvPr id="12" name="Рисунок 11" descr="апрель 12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1960" y="4149080"/>
            <a:ext cx="1761868" cy="2376264"/>
          </a:xfrm>
          <a:prstGeom prst="rect">
            <a:avLst/>
          </a:prstGeom>
        </p:spPr>
      </p:pic>
      <p:pic>
        <p:nvPicPr>
          <p:cNvPr id="13" name="Рисунок 12" descr="апрель 13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4077072"/>
            <a:ext cx="2411760" cy="241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Наши будни в школе- </a:t>
            </a:r>
            <a:r>
              <a:rPr lang="en-US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четверть.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уроке технологии испекли  пирог.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июнь начало 0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196752"/>
            <a:ext cx="7128792" cy="5346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Наши будни в школе- </a:t>
            </a:r>
            <a:r>
              <a:rPr lang="en-US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четверть.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уроке технологии.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июнь начало 0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124744"/>
            <a:ext cx="7020272" cy="5265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86435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Муниципальный турнир по шашкам. Милютина Алина -2 место.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Содержимое 5" descr="IMG-20190414-WA00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0825" y="1535996"/>
            <a:ext cx="8642350" cy="48655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Школьный конкурс </a:t>
            </a:r>
            <a:br>
              <a:rPr lang="ru-RU" sz="3200" dirty="0" smtClean="0">
                <a:solidFill>
                  <a:srgbClr val="C00000"/>
                </a:solidFill>
                <a:latin typeface="+mn-lt"/>
              </a:rPr>
            </a:b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«Весенняя капель»-1 место.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Рисунок 5" descr="конец май 137.jpg"/>
          <p:cNvPicPr>
            <a:picLocks noChangeAspect="1"/>
          </p:cNvPicPr>
          <p:nvPr/>
        </p:nvPicPr>
        <p:blipFill>
          <a:blip r:embed="rId3" cstate="print"/>
          <a:srcRect l="7634" t="18323" r="23656" b="24674"/>
          <a:stretch>
            <a:fillRect/>
          </a:stretch>
        </p:blipFill>
        <p:spPr>
          <a:xfrm>
            <a:off x="323528" y="1196752"/>
            <a:ext cx="8332354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Республиканская </a:t>
            </a:r>
            <a:r>
              <a:rPr lang="ru-RU" sz="3200" dirty="0" err="1" smtClean="0">
                <a:solidFill>
                  <a:srgbClr val="C00000"/>
                </a:solidFill>
                <a:latin typeface="+mn-lt"/>
              </a:rPr>
              <a:t>онлайн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3200" dirty="0" err="1" smtClean="0">
                <a:solidFill>
                  <a:srgbClr val="C00000"/>
                </a:solidFill>
                <a:latin typeface="+mn-lt"/>
              </a:rPr>
              <a:t>викторина,посвященная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Юрию Гагарину.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Рисунок 7" descr="Чимитдоржиев Барас Бадмаеви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268760"/>
            <a:ext cx="3613580" cy="5112568"/>
          </a:xfrm>
          <a:prstGeom prst="rect">
            <a:avLst/>
          </a:prstGeom>
        </p:spPr>
      </p:pic>
      <p:pic>
        <p:nvPicPr>
          <p:cNvPr id="9" name="Рисунок 8" descr="Гаврилов Макси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268760"/>
            <a:ext cx="3600400" cy="5093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Участвовали в республиканской акции »Дети в музее» в сети </a:t>
            </a:r>
            <a:r>
              <a:rPr lang="ru-RU" sz="3200" dirty="0" err="1" smtClean="0">
                <a:solidFill>
                  <a:srgbClr val="C00000"/>
                </a:solidFill>
                <a:latin typeface="+mn-lt"/>
              </a:rPr>
              <a:t>инстаграм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Рисунок 5" descr="музей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268760"/>
            <a:ext cx="6967882" cy="5220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246221"/>
            <a:ext cx="82296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Конкурс патриотической песни</a:t>
            </a:r>
            <a:r>
              <a:rPr lang="en-US" sz="3200" dirty="0" smtClean="0">
                <a:solidFill>
                  <a:srgbClr val="C00000"/>
                </a:solidFill>
                <a:latin typeface="+mn-lt"/>
              </a:rPr>
              <a:t>- II</a:t>
            </a:r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 место.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" name="Рисунок 3" descr="июнь начало 0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7776864" cy="5584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9 </a:t>
            </a:r>
            <a:r>
              <a:rPr lang="ru-RU" sz="3600" dirty="0" err="1" smtClean="0">
                <a:solidFill>
                  <a:srgbClr val="C00000"/>
                </a:solidFill>
                <a:latin typeface="+mn-lt"/>
              </a:rPr>
              <a:t>мая-день</a:t>
            </a: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 Победы.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" name="Содержимое 9" descr="конец май 1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7102730" cy="53214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-16351"/>
            <a:ext cx="82296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Республиканский  конкурс по математике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»</a:t>
            </a:r>
            <a:r>
              <a:rPr lang="ru-RU" sz="2400" dirty="0" err="1" smtClean="0">
                <a:solidFill>
                  <a:srgbClr val="C00000"/>
                </a:solidFill>
                <a:effectLst/>
                <a:latin typeface="+mn-lt"/>
              </a:rPr>
              <a:t>Мутафинская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 олимпиада».</a:t>
            </a:r>
            <a:b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2400" dirty="0" err="1" smtClean="0">
                <a:solidFill>
                  <a:srgbClr val="C00000"/>
                </a:solidFill>
                <a:effectLst/>
                <a:latin typeface="+mn-lt"/>
              </a:rPr>
              <a:t>Чимитдоржиев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effectLst/>
                <a:latin typeface="+mn-lt"/>
              </a:rPr>
              <a:t>Барас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+mn-lt"/>
              </a:rPr>
              <a:t> – ждем результаты.</a:t>
            </a:r>
            <a:endParaRPr lang="ru-RU" sz="2400" dirty="0">
              <a:solidFill>
                <a:srgbClr val="C00000"/>
              </a:solidFill>
              <a:effectLst/>
              <a:latin typeface="+mn-lt"/>
            </a:endParaRPr>
          </a:p>
        </p:txBody>
      </p:sp>
      <p:pic>
        <p:nvPicPr>
          <p:cNvPr id="8" name="Содержимое 7" descr="matem-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412776"/>
            <a:ext cx="8313119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91426"/>
            <a:ext cx="82296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+mn-lt"/>
              </a:rPr>
              <a:t>День школы- подведение учебного года.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Содержимое 7" descr="конец май 144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0"/>
          </a:blip>
          <a:srcRect l="7231" t="19065" r="7763"/>
          <a:stretch>
            <a:fillRect/>
          </a:stretch>
        </p:blipFill>
        <p:spPr>
          <a:xfrm>
            <a:off x="971600" y="1052736"/>
            <a:ext cx="7632848" cy="54447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По итогам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IV</a:t>
            </a: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 четверти: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61662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Отличники - </a:t>
            </a:r>
            <a:r>
              <a:rPr lang="ru-RU" b="1" dirty="0" smtClean="0">
                <a:solidFill>
                  <a:srgbClr val="002060"/>
                </a:solidFill>
              </a:rPr>
              <a:t>Гаврилов  Максим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Милованова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Снежана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Нальгиева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</a:rPr>
              <a:t>Ашат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Хорошисты -</a:t>
            </a:r>
            <a:r>
              <a:rPr lang="ru-RU" b="1" dirty="0" err="1" smtClean="0">
                <a:solidFill>
                  <a:srgbClr val="002060"/>
                </a:solidFill>
              </a:rPr>
              <a:t>Михайленко</a:t>
            </a:r>
            <a:r>
              <a:rPr lang="ru-RU" b="1" dirty="0" smtClean="0">
                <a:solidFill>
                  <a:srgbClr val="002060"/>
                </a:solidFill>
              </a:rPr>
              <a:t> Яша.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Милованова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Снежана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Милютина  Алина.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Осинцев Александр.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Шувалов   Олег.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Шестопалова Динара.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Чимитдоржиев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Барас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                 Саргылана  Алексеевна.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976" cy="685799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По итогам  2018-2019  учебного года:</a:t>
            </a:r>
            <a:endParaRPr lang="ru-RU" sz="36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472608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Отличники - </a:t>
            </a:r>
            <a:r>
              <a:rPr lang="ru-RU" b="1" dirty="0" smtClean="0">
                <a:solidFill>
                  <a:srgbClr val="002060"/>
                </a:solidFill>
              </a:rPr>
              <a:t>Гаврилов  Максим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Милованова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Снежана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</a:rPr>
              <a:t>Хорошисты -</a:t>
            </a:r>
            <a:r>
              <a:rPr lang="ru-RU" b="1" dirty="0" err="1" smtClean="0">
                <a:solidFill>
                  <a:srgbClr val="002060"/>
                </a:solidFill>
              </a:rPr>
              <a:t>Михайленко</a:t>
            </a:r>
            <a:r>
              <a:rPr lang="ru-RU" b="1" dirty="0" smtClean="0">
                <a:solidFill>
                  <a:srgbClr val="002060"/>
                </a:solidFill>
              </a:rPr>
              <a:t> Яша.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Милованова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Снежана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Милютина  Алина.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Осинцев Александр.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Нальгиева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</a:rPr>
              <a:t>Ашат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Шувалов   Олег.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Шестопалова Динара.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b="1" dirty="0" err="1" smtClean="0">
                <a:solidFill>
                  <a:srgbClr val="002060"/>
                </a:solidFill>
              </a:rPr>
              <a:t>Чимитдоржиев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Барас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                      Саргылана  Алексеевна.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6924</TotalTime>
  <Words>823</Words>
  <Application>Microsoft Office PowerPoint</Application>
  <PresentationFormat>Экран (4:3)</PresentationFormat>
  <Paragraphs>192</Paragraphs>
  <Slides>100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100</vt:i4>
      </vt:variant>
    </vt:vector>
  </HeadingPairs>
  <TitlesOfParts>
    <vt:vector size="101" baseType="lpstr">
      <vt:lpstr>Апекс</vt:lpstr>
      <vt:lpstr>Отчет по воспитательной работе за  2018-2019 учебный год   5 «А» класс </vt:lpstr>
      <vt:lpstr>5»а» класс</vt:lpstr>
      <vt:lpstr>Цели воспитательной деятельности</vt:lpstr>
      <vt:lpstr>Задачи:</vt:lpstr>
      <vt:lpstr>В 5 «А» классе учатся 20 учеников.  Девочек – 8, мальчиков – 13. Национальный состав:  русских –17 , бурят – 1,ингушка-1, якутка-1.                  На начало учебного года я ставила перед собой дополнительные цели и задачи:</vt:lpstr>
      <vt:lpstr>Актив класса:</vt:lpstr>
      <vt:lpstr>Осенний поход</vt:lpstr>
      <vt:lpstr>Осенний поход</vt:lpstr>
      <vt:lpstr>Осенняя ярмарка</vt:lpstr>
      <vt:lpstr>Осенняя ярмарка</vt:lpstr>
      <vt:lpstr>Знакомство с кружками в Пегасе</vt:lpstr>
      <vt:lpstr>Запись в кружки</vt:lpstr>
      <vt:lpstr>Мастер класс</vt:lpstr>
      <vt:lpstr>Мир науки на Полюсе Холода</vt:lpstr>
      <vt:lpstr>Мир науки на Полюсе  Холода Олимпиада по русскому языку</vt:lpstr>
      <vt:lpstr>Олимпиада по математике, истории</vt:lpstr>
      <vt:lpstr>Наши будни</vt:lpstr>
      <vt:lpstr>Наши будни</vt:lpstr>
      <vt:lpstr>Поход в Дка</vt:lpstr>
      <vt:lpstr>Классный час  с сотрудниками ГБДД</vt:lpstr>
      <vt:lpstr>Слайд 21</vt:lpstr>
      <vt:lpstr>Нам было очень интересно</vt:lpstr>
      <vt:lpstr>Акция « Трезвый водитель»</vt:lpstr>
      <vt:lpstr>Акция «Трезвый водитель».</vt:lpstr>
      <vt:lpstr>Акция «Трезвый водитель»</vt:lpstr>
      <vt:lpstr>Акция « Трезвый водитель»</vt:lpstr>
      <vt:lpstr>Акция « Трезвый водитель»</vt:lpstr>
      <vt:lpstr>Акция « Трезвый водитель»</vt:lpstr>
      <vt:lpstr>Акция « Трезвый водитель»</vt:lpstr>
      <vt:lpstr>Поздравляем наших любимых учителей</vt:lpstr>
      <vt:lpstr>Наши будни</vt:lpstr>
      <vt:lpstr>Участвуем в олимпиаде по истории Древнего мира.</vt:lpstr>
      <vt:lpstr>Участвуем в олимпиаде по истории Древнего мира.</vt:lpstr>
      <vt:lpstr>Школьный конкурс  выразительного  чтения «Страница 19»</vt:lpstr>
      <vt:lpstr>Готовим поздравительные открытки и цветы  для наших  любимых  матерей.</vt:lpstr>
      <vt:lpstr>Классный час  «День народного Единства»</vt:lpstr>
      <vt:lpstr>Классный час  «День народного Единства»</vt:lpstr>
      <vt:lpstr>Классный час  «День народного Единства»</vt:lpstr>
      <vt:lpstr>Классный час  «День народного Единства»</vt:lpstr>
      <vt:lpstr>Классный час  «День народного Единства»</vt:lpstr>
      <vt:lpstr>Классный час  «День народного Единства»</vt:lpstr>
      <vt:lpstr>Классный час  «День народного Единства»</vt:lpstr>
      <vt:lpstr>Классный час  «День народного Единства»</vt:lpstr>
      <vt:lpstr>Публикации в СМИ.</vt:lpstr>
      <vt:lpstr>По итогам 1 четверти:</vt:lpstr>
      <vt:lpstr>Каникулярные  мероприятия.</vt:lpstr>
      <vt:lpstr>Каникулярные  мероприятия.</vt:lpstr>
      <vt:lpstr>Каникулярные   мероприятия. Мы в гостях в районной библиотеке.</vt:lpstr>
      <vt:lpstr>Каникулярные   мероприятия. Улусный конкурс «Страница 19»</vt:lpstr>
      <vt:lpstr>Каникулярные   мероприятия.</vt:lpstr>
      <vt:lpstr>Каникулярные   мероприятия. Мастер-класс точечного рисунка.</vt:lpstr>
      <vt:lpstr>Каникулярные   мероприятия.</vt:lpstr>
      <vt:lpstr>Каникулярные   мероприятия.</vt:lpstr>
      <vt:lpstr>Каникулы, весело  проводим  время.</vt:lpstr>
      <vt:lpstr>Каникулярные   мероприятия.</vt:lpstr>
      <vt:lpstr>II четверть- неделя знаний –I место.</vt:lpstr>
      <vt:lpstr>Победители муниципального этапа   научно-краеведческой конференции  «Шаг в будущее -2019» Гаврилов Максим и Дягилев Иван.</vt:lpstr>
      <vt:lpstr>Подготовка к новому году.</vt:lpstr>
      <vt:lpstr>Подготовка к новому году.</vt:lpstr>
      <vt:lpstr>Оформление класса к новому году.</vt:lpstr>
      <vt:lpstr>Оформление класса к новому году.</vt:lpstr>
      <vt:lpstr>Республиканский конкурс  «Символ года-2019» Мироненко Денис-1 место. Милованова Снежна- сертификат участника .</vt:lpstr>
      <vt:lpstr>«Новый год-2019»</vt:lpstr>
      <vt:lpstr>«Новый год-2019»</vt:lpstr>
      <vt:lpstr>«Новый год-2019»</vt:lpstr>
      <vt:lpstr>По итогам II четверти:</vt:lpstr>
      <vt:lpstr>Начало III четверти. Мы  в краеведческом  музее.</vt:lpstr>
      <vt:lpstr>Публикация в СМИ</vt:lpstr>
      <vt:lpstr> Мы  идем в  Пегас.</vt:lpstr>
      <vt:lpstr>Встреча с сотрудниками  МЧС.</vt:lpstr>
      <vt:lpstr>Встреча с сотрудниками  МЧС.</vt:lpstr>
      <vt:lpstr>23 февраля-День защитника Отечества. Мы заняли  1 место.</vt:lpstr>
      <vt:lpstr>Национальные настольные игры  в Пегасе.</vt:lpstr>
      <vt:lpstr>Национальные настольные игры  в Пегасе.</vt:lpstr>
      <vt:lpstr>Слайд 75</vt:lpstr>
      <vt:lpstr>Всероссийский конкурс видеороликов «Гринландия»</vt:lpstr>
      <vt:lpstr>Встреча с сотрудниками ГБДД и  с инспектором ПДН.</vt:lpstr>
      <vt:lpstr>Национальные  игры  «Боотуров» в Пегасе.</vt:lpstr>
      <vt:lpstr>Участвуем в республиканском конкурсе мультфильмов «Сказки народов Севера».</vt:lpstr>
      <vt:lpstr>Работа над созданием мультфильма.</vt:lpstr>
      <vt:lpstr>Работа над созданием мультфильма.</vt:lpstr>
      <vt:lpstr>Монтаж мультфильма.</vt:lpstr>
      <vt:lpstr>Озвучка  мультфильма.</vt:lpstr>
      <vt:lpstr>Эко уроки в нашем классе.</vt:lpstr>
      <vt:lpstr>Эко уроки в нашем классе.</vt:lpstr>
      <vt:lpstr>Мы в Пегасе, турнир по шахматам. Чимитдоржиев Барас – 1 место. Гаврилов Максим -2 место.</vt:lpstr>
      <vt:lpstr>По итогам  III четверти:</vt:lpstr>
      <vt:lpstr>Каникулярные мероприятия  в  III четверти:</vt:lpstr>
      <vt:lpstr>Наши будни в школе- IV четверть. На уроке технологии испекли  пирог. </vt:lpstr>
      <vt:lpstr>Наши будни в школе- IV четверть. На уроке технологии.</vt:lpstr>
      <vt:lpstr>Муниципальный турнир по шашкам. Милютина Алина -2 место.</vt:lpstr>
      <vt:lpstr>Школьный конкурс  «Весенняя капель»-1 место.</vt:lpstr>
      <vt:lpstr>Республиканская онлайн викторина,посвященная Юрию Гагарину.</vt:lpstr>
      <vt:lpstr>Участвовали в республиканской акции »Дети в музее» в сети инстаграм.</vt:lpstr>
      <vt:lpstr>Конкурс патриотической песни- II место.</vt:lpstr>
      <vt:lpstr>9 мая-день Победы.</vt:lpstr>
      <vt:lpstr>Республиканский  конкурс по математике »Мутафинская олимпиада». Чимитдоржиев Барас – ждем результаты.</vt:lpstr>
      <vt:lpstr>День школы- подведение учебного года.</vt:lpstr>
      <vt:lpstr>По итогам IV четверти:</vt:lpstr>
      <vt:lpstr>По итогам  2018-2019  учебного года: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четверть  5»а»  класс.</dc:title>
  <dc:creator>Саргылана</dc:creator>
  <cp:lastModifiedBy>Саргылана</cp:lastModifiedBy>
  <cp:revision>157</cp:revision>
  <dcterms:created xsi:type="dcterms:W3CDTF">2018-10-24T15:32:02Z</dcterms:created>
  <dcterms:modified xsi:type="dcterms:W3CDTF">2019-06-02T17:49:50Z</dcterms:modified>
</cp:coreProperties>
</file>