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0" r:id="rId3"/>
    <p:sldId id="294" r:id="rId4"/>
    <p:sldId id="258" r:id="rId5"/>
    <p:sldId id="269" r:id="rId6"/>
    <p:sldId id="281" r:id="rId7"/>
    <p:sldId id="282" r:id="rId8"/>
    <p:sldId id="283" r:id="rId9"/>
    <p:sldId id="274" r:id="rId10"/>
    <p:sldId id="284" r:id="rId11"/>
    <p:sldId id="287" r:id="rId12"/>
    <p:sldId id="275" r:id="rId13"/>
    <p:sldId id="278" r:id="rId14"/>
    <p:sldId id="273" r:id="rId15"/>
    <p:sldId id="285" r:id="rId16"/>
    <p:sldId id="279" r:id="rId17"/>
    <p:sldId id="272" r:id="rId18"/>
    <p:sldId id="286" r:id="rId19"/>
    <p:sldId id="271" r:id="rId20"/>
    <p:sldId id="276" r:id="rId21"/>
    <p:sldId id="289" r:id="rId22"/>
    <p:sldId id="277" r:id="rId23"/>
    <p:sldId id="292" r:id="rId24"/>
    <p:sldId id="268" r:id="rId25"/>
    <p:sldId id="29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00"/>
    <a:srgbClr val="0080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7" autoAdjust="0"/>
    <p:restoredTop sz="94971" autoAdjust="0"/>
  </p:normalViewPr>
  <p:slideViewPr>
    <p:cSldViewPr>
      <p:cViewPr>
        <p:scale>
          <a:sx n="118" d="100"/>
          <a:sy n="118" d="100"/>
        </p:scale>
        <p:origin x="-82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CDF30-9A9A-42C0-ACA8-2EFE2E8A0FC9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34A4A-9379-4694-BAD8-99EE446CBA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7C190-9E5B-4E65-90D4-CFE44DE62917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1ADFE-229C-4FF5-80B2-2D67E5EEEF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05FF9-C515-4B4A-9DC3-E9E8905EEDAB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39A99-417B-488C-BCDF-494F6A2590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B8348-0EF8-4232-9E60-6D767D0BD193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2139E-4990-4907-929A-D8C3FFBE7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82A8E-0193-49C5-8E8F-828EE2C3E52D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21D89-4449-4CD9-A2AD-6AE8699D02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A39C9-7524-41E6-853D-F6EC106A78EA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328FE-19C7-4746-81CD-5068D39B10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91378-CD80-4D1B-81E1-3A68A8D48892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DFBC5-A2FD-433B-B64E-13B8B7A023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ECACA-E5BB-4437-8E7A-BB0C2FAFA5F6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4BF6F-BDED-450A-B10D-64B862779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DE70E-D451-45F5-AA05-408ED7AAAC85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D2339-81AE-41D6-97C6-F799A522B5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8BA76-C233-4EF3-9668-61D9E0B877D6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6FD65-125C-4B3C-8C35-DDB4CBD603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670B5-CAC2-4581-AD20-080D804CA2FD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93BE4-CA41-43C4-A3CF-9871C4D757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82AD9E-E438-4DEE-9204-5ED443131E71}" type="datetimeFigureOut">
              <a:rPr lang="ru-RU"/>
              <a:pPr>
                <a:defRPr/>
              </a:pPr>
              <a:t>25.03.2019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D8FC58-B6CC-40B1-BE9B-652D617050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5" r:id="rId4"/>
    <p:sldLayoutId id="2147483759" r:id="rId5"/>
    <p:sldLayoutId id="2147483754" r:id="rId6"/>
    <p:sldLayoutId id="2147483760" r:id="rId7"/>
    <p:sldLayoutId id="2147483761" r:id="rId8"/>
    <p:sldLayoutId id="2147483762" r:id="rId9"/>
    <p:sldLayoutId id="2147483753" r:id="rId10"/>
    <p:sldLayoutId id="214748376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jpeg"/><Relationship Id="rId7" Type="http://schemas.openxmlformats.org/officeDocument/2006/relationships/image" Target="../media/image1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6.jpeg"/><Relationship Id="rId7" Type="http://schemas.openxmlformats.org/officeDocument/2006/relationships/image" Target="../media/image4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4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s://priroda36.ru/griby/sedobnye-griby-voronezhskoj-oblasti" TargetMode="External"/><Relationship Id="rId4" Type="http://schemas.openxmlformats.org/officeDocument/2006/relationships/hyperlink" Target="https://ferma.expert/griby/griby-voronezhskoy-oblasti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http://getbg.net/upload/full/381876_risunok_listya_trava_griby_zelen_leto_fon_1680x1050_%28www.GetBg.net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3964" y="412602"/>
            <a:ext cx="8463916" cy="2880319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Муниципальное </a:t>
            </a:r>
            <a:r>
              <a:rPr lang="ru-RU" sz="2000" dirty="0"/>
              <a:t>казенное общеобразовательное учреждение </a:t>
            </a:r>
            <a:r>
              <a:rPr lang="ru-RU" sz="2000" dirty="0" err="1"/>
              <a:t>Мечётская</a:t>
            </a:r>
            <a:r>
              <a:rPr lang="ru-RU" sz="2000" dirty="0"/>
              <a:t> средняя общеобразовательная школа</a:t>
            </a:r>
            <a:br>
              <a:rPr lang="ru-RU" sz="2000" dirty="0"/>
            </a:br>
            <a:r>
              <a:rPr lang="ru-RU" sz="2000" dirty="0"/>
              <a:t> </a:t>
            </a:r>
            <a:br>
              <a:rPr lang="ru-RU" sz="2000" dirty="0"/>
            </a:br>
            <a:r>
              <a:rPr lang="ru-RU" sz="2000" dirty="0"/>
              <a:t>Муниципальная  </a:t>
            </a:r>
            <a:br>
              <a:rPr lang="ru-RU" sz="2000" dirty="0"/>
            </a:br>
            <a:r>
              <a:rPr lang="ru-RU" sz="2000" dirty="0"/>
              <a:t> научно-практической конференции </a:t>
            </a:r>
            <a:br>
              <a:rPr lang="ru-RU" sz="2000" dirty="0"/>
            </a:br>
            <a:r>
              <a:rPr lang="ru-RU" sz="2000" dirty="0"/>
              <a:t>«Юные исследователи»</a:t>
            </a:r>
            <a:br>
              <a:rPr lang="ru-RU" sz="2000" dirty="0"/>
            </a:br>
            <a:r>
              <a:rPr lang="ru-RU" sz="2000" dirty="0"/>
              <a:t> </a:t>
            </a:r>
            <a:br>
              <a:rPr lang="ru-RU" sz="2000" dirty="0"/>
            </a:br>
            <a:r>
              <a:rPr lang="ru-RU" sz="2000" dirty="0"/>
              <a:t>Исследовательская работа</a:t>
            </a:r>
            <a:br>
              <a:rPr lang="ru-RU" sz="2000" dirty="0"/>
            </a:br>
            <a:r>
              <a:rPr lang="ru-RU" sz="2000" dirty="0"/>
              <a:t>на тему:</a:t>
            </a:r>
            <a:br>
              <a:rPr lang="ru-RU" sz="2000" dirty="0"/>
            </a:br>
            <a:r>
              <a:rPr lang="ru-RU" b="1" i="1" dirty="0"/>
              <a:t>«Грибы моего села»</a:t>
            </a:r>
            <a:r>
              <a:rPr lang="ru-RU" dirty="0"/>
              <a:t/>
            </a:r>
            <a:br>
              <a:rPr lang="ru-RU" dirty="0"/>
            </a:br>
            <a:r>
              <a:rPr lang="ru-RU" sz="2000" b="1" dirty="0"/>
              <a:t>(август – ноябрь 2018 г.)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813" y="5084763"/>
            <a:ext cx="4938712" cy="15589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Выполнил: </a:t>
            </a:r>
            <a:r>
              <a:rPr lang="ru-RU" sz="1800" dirty="0">
                <a:solidFill>
                  <a:schemeClr val="tx1"/>
                </a:solidFill>
              </a:rPr>
              <a:t>учащийся 4 класса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>
                <a:solidFill>
                  <a:schemeClr val="tx1"/>
                </a:solidFill>
              </a:rPr>
              <a:t>МКОУ </a:t>
            </a:r>
            <a:r>
              <a:rPr lang="ru-RU" sz="1800" dirty="0" err="1">
                <a:solidFill>
                  <a:schemeClr val="tx1"/>
                </a:solidFill>
              </a:rPr>
              <a:t>Мечётская</a:t>
            </a:r>
            <a:r>
              <a:rPr lang="ru-RU" sz="1800" dirty="0">
                <a:solidFill>
                  <a:schemeClr val="tx1"/>
                </a:solidFill>
              </a:rPr>
              <a:t> СОШ 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endParaRPr lang="ru-RU" sz="1800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err="1">
                <a:solidFill>
                  <a:schemeClr val="tx1"/>
                </a:solidFill>
              </a:rPr>
              <a:t>Болгов</a:t>
            </a:r>
            <a:r>
              <a:rPr lang="ru-RU" sz="1800" dirty="0">
                <a:solidFill>
                  <a:schemeClr val="tx1"/>
                </a:solidFill>
              </a:rPr>
              <a:t> Егор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188913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6552728" cy="2506290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Гриб – одно из самых интересных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таинственных явлений природы.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Недаром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не знали даже,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отнести: к растительному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или животному царству.</a:t>
            </a:r>
            <a:b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Солоухин</a:t>
            </a:r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2492375"/>
            <a:ext cx="4603750" cy="3489325"/>
          </a:xfrm>
        </p:spPr>
      </p:pic>
      <p:pic>
        <p:nvPicPr>
          <p:cNvPr id="14340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55650" y="1341438"/>
            <a:ext cx="7705725" cy="3597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5400" b="1" i="1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algn="ctr"/>
            <a:r>
              <a:rPr lang="ru-RU" sz="8800" b="1" i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«Грибы моего села»</a:t>
            </a:r>
            <a:endParaRPr lang="ru-RU" sz="8800">
              <a:solidFill>
                <a:srgbClr val="008000"/>
              </a:solidFill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27088" y="620713"/>
            <a:ext cx="7705725" cy="5140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познакомиться с многообразием грибов, их строением, условиями существования.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изучить литературу о различных видах грибов, строении, их полезных свойствах; о составе веществ, содержащихся в грибах;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доказать важность жизнедеятельности грибов в лесном сообществе;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узнать о редких и исчезающих видах грибов и мерах по их охране;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выработать правила грибника и ознакомить одноклассников с ними;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Что такое грибы?</a:t>
            </a:r>
            <a:endParaRPr lang="ru-RU" dirty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928688" y="1143000"/>
            <a:ext cx="7000875" cy="4768850"/>
          </a:xfrm>
        </p:spPr>
        <p:txBody>
          <a:bodyPr/>
          <a:lstStyle/>
          <a:p>
            <a:r>
              <a:rPr lang="ru-RU" sz="2400" smtClean="0"/>
              <a:t>Особое царство природы, которое не относится ни к миру растений, ни к миру животных.</a:t>
            </a:r>
          </a:p>
          <a:p>
            <a:pPr algn="ctr">
              <a:buFont typeface="Wingdings 2" pitchFamily="18" charset="2"/>
              <a:buNone/>
            </a:pPr>
            <a:endParaRPr lang="ru-RU" smtClean="0">
              <a:solidFill>
                <a:srgbClr val="0000FF"/>
              </a:solidFill>
            </a:endParaRPr>
          </a:p>
        </p:txBody>
      </p:sp>
      <p:pic>
        <p:nvPicPr>
          <p:cNvPr id="16388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3000" y="2643188"/>
          <a:ext cx="6858000" cy="368617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29024"/>
                <a:gridCol w="3429024"/>
              </a:tblGrid>
              <a:tr h="429044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     Сходства с</a:t>
                      </a:r>
                      <a:r>
                        <a:rPr lang="ru-RU" sz="20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животными</a:t>
                      </a:r>
                      <a:endParaRPr lang="ru-RU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Сходства с растениями</a:t>
                      </a:r>
                      <a:endParaRPr lang="ru-RU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14131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FF"/>
                          </a:solidFill>
                        </a:rPr>
                        <a:t>Не могут сами вырабатывать питательные вещества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B050"/>
                          </a:solidFill>
                        </a:rPr>
                        <a:t>Питаются солями из почвы</a:t>
                      </a:r>
                    </a:p>
                    <a:p>
                      <a:endParaRPr lang="ru-RU" sz="2000" b="1" dirty="0"/>
                    </a:p>
                  </a:txBody>
                  <a:tcPr/>
                </a:tc>
              </a:tr>
              <a:tr h="1057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00FF"/>
                          </a:solidFill>
                        </a:rPr>
                        <a:t>Питаются останками живых существ</a:t>
                      </a:r>
                    </a:p>
                    <a:p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B050"/>
                          </a:solidFill>
                        </a:rPr>
                        <a:t>Для нормального роста нуждаются в тепле и влаге.</a:t>
                      </a:r>
                    </a:p>
                    <a:p>
                      <a:endParaRPr lang="ru-RU" sz="2000" b="1" dirty="0"/>
                    </a:p>
                  </a:txBody>
                  <a:tcPr/>
                </a:tc>
              </a:tr>
              <a:tr h="1057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dirty="0" smtClean="0"/>
                    </a:p>
                    <a:p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B050"/>
                          </a:solidFill>
                        </a:rPr>
                        <a:t>Самостоятельно не передвигаются</a:t>
                      </a:r>
                      <a:endParaRPr lang="ru-RU" sz="20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06" name="TextBox 6"/>
          <p:cNvSpPr txBox="1">
            <a:spLocks noChangeArrowheads="1"/>
          </p:cNvSpPr>
          <p:nvPr/>
        </p:nvSpPr>
        <p:spPr bwMode="auto">
          <a:xfrm>
            <a:off x="1571625" y="2214563"/>
            <a:ext cx="5929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600">
              <a:solidFill>
                <a:srgbClr val="FF0000"/>
              </a:solidFill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/>
              <a:t>Строение грибов.</a:t>
            </a:r>
            <a:endParaRPr lang="ru-RU" dirty="0"/>
          </a:p>
        </p:txBody>
      </p:sp>
      <p:pic>
        <p:nvPicPr>
          <p:cNvPr id="17411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1341438"/>
            <a:ext cx="6913562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/>
              <a:t>Формы плодовых тел грибов.</a:t>
            </a:r>
            <a:endParaRPr lang="ru-RU" dirty="0"/>
          </a:p>
        </p:txBody>
      </p:sp>
      <p:pic>
        <p:nvPicPr>
          <p:cNvPr id="18435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7363" y="1268413"/>
            <a:ext cx="56292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/>
              <a:t>Классификация грибов.</a:t>
            </a:r>
            <a:endParaRPr lang="ru-RU" dirty="0"/>
          </a:p>
        </p:txBody>
      </p:sp>
      <p:pic>
        <p:nvPicPr>
          <p:cNvPr id="20483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http://animalworld.com.ua/images/2015/December/Nature/Pine/Droj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88" y="1214438"/>
            <a:ext cx="24511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 descr="http://as6400825.ru/biologiya_5/4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1214438"/>
            <a:ext cx="2719388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http://forumimage.ru/uploads/20150415/14290732239493198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25" y="3286125"/>
            <a:ext cx="2271713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8" descr="http://youlekar.ru/uploads/images/sporinjya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00125" y="4786313"/>
            <a:ext cx="2428875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0" descr="https://ds03.infourok.ru/uploads/ex/0885/000217dc-0978dc14/hello_html_46e237d5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3" y="3286125"/>
            <a:ext cx="3119437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TextBox 10"/>
          <p:cNvSpPr txBox="1">
            <a:spLocks noChangeArrowheads="1"/>
          </p:cNvSpPr>
          <p:nvPr/>
        </p:nvSpPr>
        <p:spPr bwMode="auto">
          <a:xfrm>
            <a:off x="1143000" y="2643188"/>
            <a:ext cx="2043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FF"/>
                </a:solidFill>
                <a:latin typeface="Franklin Gothic Book" pitchFamily="34" charset="0"/>
              </a:rPr>
              <a:t>Дрожжевые грибы</a:t>
            </a:r>
          </a:p>
        </p:txBody>
      </p:sp>
      <p:sp>
        <p:nvSpPr>
          <p:cNvPr id="20490" name="TextBox 11"/>
          <p:cNvSpPr txBox="1">
            <a:spLocks noChangeArrowheads="1"/>
          </p:cNvSpPr>
          <p:nvPr/>
        </p:nvSpPr>
        <p:spPr bwMode="auto">
          <a:xfrm>
            <a:off x="5429250" y="2571750"/>
            <a:ext cx="1935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FF"/>
                </a:solidFill>
                <a:latin typeface="Franklin Gothic Book" pitchFamily="34" charset="0"/>
              </a:rPr>
              <a:t>Плесневые грибы</a:t>
            </a:r>
          </a:p>
        </p:txBody>
      </p:sp>
      <p:sp>
        <p:nvSpPr>
          <p:cNvPr id="20491" name="TextBox 12"/>
          <p:cNvSpPr txBox="1">
            <a:spLocks noChangeArrowheads="1"/>
          </p:cNvSpPr>
          <p:nvPr/>
        </p:nvSpPr>
        <p:spPr bwMode="auto">
          <a:xfrm>
            <a:off x="1643063" y="5857875"/>
            <a:ext cx="17922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FF"/>
                </a:solidFill>
                <a:latin typeface="Franklin Gothic Book" pitchFamily="34" charset="0"/>
              </a:rPr>
              <a:t>Грибы-паразиты</a:t>
            </a: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5357813" y="5786438"/>
            <a:ext cx="2011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FF"/>
                </a:solidFill>
                <a:latin typeface="Franklin Gothic Book" pitchFamily="34" charset="0"/>
              </a:rPr>
              <a:t>Шляпочные грибы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Съедобные грибы</a:t>
            </a:r>
            <a:endParaRPr lang="ru-RU" sz="3200" dirty="0"/>
          </a:p>
        </p:txBody>
      </p:sp>
      <p:pic>
        <p:nvPicPr>
          <p:cNvPr id="21507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 descr="http://www.metronews.ru/novosti/v-lesah-moskvy-pojavilis-pervye-griby/Tpokdz---LYNOrxIvDN7U/ovosi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88" y="1143000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 descr="http://xallyava.ru/images/gribi/Gribi_3/32ee43880571b32b51689d224d62f90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5" y="1214438"/>
            <a:ext cx="25717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http://image.gribochik.ru/2015/4/griby-masljata_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38" y="3714750"/>
            <a:ext cx="2786062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8" descr="https://i.ytimg.com/vi/vDo4G9wK7OE/maxresdefault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88" y="3929063"/>
            <a:ext cx="27146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TextBox 9"/>
          <p:cNvSpPr txBox="1">
            <a:spLocks noChangeArrowheads="1"/>
          </p:cNvSpPr>
          <p:nvPr/>
        </p:nvSpPr>
        <p:spPr bwMode="auto">
          <a:xfrm>
            <a:off x="1500188" y="3357563"/>
            <a:ext cx="2071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Белый гриб</a:t>
            </a:r>
          </a:p>
        </p:txBody>
      </p:sp>
      <p:sp>
        <p:nvSpPr>
          <p:cNvPr id="21513" name="TextBox 10"/>
          <p:cNvSpPr txBox="1">
            <a:spLocks noChangeArrowheads="1"/>
          </p:cNvSpPr>
          <p:nvPr/>
        </p:nvSpPr>
        <p:spPr bwMode="auto">
          <a:xfrm>
            <a:off x="5857875" y="3286125"/>
            <a:ext cx="2214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Лисички</a:t>
            </a:r>
          </a:p>
        </p:txBody>
      </p:sp>
      <p:sp>
        <p:nvSpPr>
          <p:cNvPr id="21514" name="TextBox 11"/>
          <p:cNvSpPr txBox="1">
            <a:spLocks noChangeArrowheads="1"/>
          </p:cNvSpPr>
          <p:nvPr/>
        </p:nvSpPr>
        <p:spPr bwMode="auto">
          <a:xfrm>
            <a:off x="1928813" y="6000750"/>
            <a:ext cx="271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Сыроежки</a:t>
            </a:r>
          </a:p>
        </p:txBody>
      </p:sp>
      <p:sp>
        <p:nvSpPr>
          <p:cNvPr id="21515" name="TextBox 12"/>
          <p:cNvSpPr txBox="1">
            <a:spLocks noChangeArrowheads="1"/>
          </p:cNvSpPr>
          <p:nvPr/>
        </p:nvSpPr>
        <p:spPr bwMode="auto">
          <a:xfrm>
            <a:off x="5786438" y="6215063"/>
            <a:ext cx="3071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Маховик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Съедобные грибы</a:t>
            </a:r>
            <a:endParaRPr lang="ru-RU" sz="3200" dirty="0"/>
          </a:p>
        </p:txBody>
      </p:sp>
      <p:pic>
        <p:nvPicPr>
          <p:cNvPr id="22531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9"/>
          <p:cNvSpPr txBox="1">
            <a:spLocks noChangeArrowheads="1"/>
          </p:cNvSpPr>
          <p:nvPr/>
        </p:nvSpPr>
        <p:spPr bwMode="auto">
          <a:xfrm>
            <a:off x="1341438" y="3344863"/>
            <a:ext cx="2071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Franklin Gothic Book" pitchFamily="34" charset="0"/>
              </a:rPr>
              <a:t>Опята </a:t>
            </a:r>
          </a:p>
        </p:txBody>
      </p:sp>
      <p:sp>
        <p:nvSpPr>
          <p:cNvPr id="22533" name="TextBox 10"/>
          <p:cNvSpPr txBox="1">
            <a:spLocks noChangeArrowheads="1"/>
          </p:cNvSpPr>
          <p:nvPr/>
        </p:nvSpPr>
        <p:spPr bwMode="auto">
          <a:xfrm>
            <a:off x="5857875" y="3286125"/>
            <a:ext cx="2214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Маслята </a:t>
            </a:r>
          </a:p>
        </p:txBody>
      </p:sp>
      <p:sp>
        <p:nvSpPr>
          <p:cNvPr id="22534" name="TextBox 11"/>
          <p:cNvSpPr txBox="1">
            <a:spLocks noChangeArrowheads="1"/>
          </p:cNvSpPr>
          <p:nvPr/>
        </p:nvSpPr>
        <p:spPr bwMode="auto">
          <a:xfrm>
            <a:off x="1928813" y="6000750"/>
            <a:ext cx="271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Подосиновик </a:t>
            </a:r>
          </a:p>
        </p:txBody>
      </p:sp>
      <p:sp>
        <p:nvSpPr>
          <p:cNvPr id="22535" name="TextBox 12"/>
          <p:cNvSpPr txBox="1">
            <a:spLocks noChangeArrowheads="1"/>
          </p:cNvSpPr>
          <p:nvPr/>
        </p:nvSpPr>
        <p:spPr bwMode="auto">
          <a:xfrm>
            <a:off x="5018088" y="5540375"/>
            <a:ext cx="30718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Franklin Gothic Book" pitchFamily="34" charset="0"/>
              </a:rPr>
              <a:t>Шампиньон </a:t>
            </a:r>
          </a:p>
        </p:txBody>
      </p:sp>
      <p:pic>
        <p:nvPicPr>
          <p:cNvPr id="2253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3138" y="1214438"/>
            <a:ext cx="28067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76813" y="1174750"/>
            <a:ext cx="2474912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4" descr="C:\Users\User\почта\Desktop\Новая папка\20160607_16384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73188" y="3344863"/>
            <a:ext cx="2087562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92725" y="3860800"/>
            <a:ext cx="2519363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dirty="0">
                <a:solidFill>
                  <a:srgbClr val="990000"/>
                </a:solidFill>
                <a:latin typeface="Comic Sans MS" pitchFamily="66" charset="0"/>
              </a:rPr>
              <a:t>Правила сбора грибов</a:t>
            </a:r>
            <a:endParaRPr lang="ru-RU" dirty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928688" y="4143375"/>
            <a:ext cx="7000875" cy="1982788"/>
          </a:xfrm>
        </p:spPr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28676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263" y="1196975"/>
            <a:ext cx="3621087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067175" y="1274763"/>
            <a:ext cx="4572000" cy="47466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altLang="ru-RU" sz="2400" kern="0" dirty="0">
                <a:solidFill>
                  <a:srgbClr val="FF0000"/>
                </a:solidFill>
                <a:latin typeface="Comic Sans MS" pitchFamily="66" charset="0"/>
                <a:cs typeface="+mn-cs"/>
              </a:rPr>
              <a:t>Собирай только те грибы, которые хорошо знаешь.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altLang="ru-RU" sz="2400" kern="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Не надо собирать старые съедобные грибы. В них может накопиться опасный для человека яд.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altLang="ru-RU" sz="2400" kern="0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Нельзя разрывать и раскидывать лесную подстилку.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altLang="ru-RU" sz="2400" kern="0" dirty="0">
                <a:solidFill>
                  <a:srgbClr val="7030A0"/>
                </a:solidFill>
                <a:latin typeface="Comic Sans MS" pitchFamily="66" charset="0"/>
                <a:cs typeface="+mn-cs"/>
              </a:rPr>
              <a:t>Грибы нужно аккуратно срезать ножом или выкручивать из земли.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Несъедобные грибы</a:t>
            </a:r>
            <a:endParaRPr lang="ru-RU" sz="3200" dirty="0"/>
          </a:p>
        </p:txBody>
      </p:sp>
      <p:pic>
        <p:nvPicPr>
          <p:cNvPr id="23555" name="Picture 6" descr="http://drugherbs.ru/upload/resizer2/9_93b2c31a711b1924d91f58c7bb8753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5286375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 descr="http://wikigrib.ru/img-gribs/bolet-purpurnyj/Boletus-purpureus_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88" y="1214438"/>
            <a:ext cx="24288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http://www.ogorod.ru/images/cache/330x215/crop/ximages,P7Ccms-image-000021771.jpg.pagespeed.ic.yggGAKG-z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1214438"/>
            <a:ext cx="235743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https://im3-tub-ru.yandex.net/i?id=025ed2c8416f51da8347c29199134a5c&amp;n=33&amp;h=215&amp;w=2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88" y="3643313"/>
            <a:ext cx="24288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http://overgraph.ru/images/618199_blednaya-poganka-v-kartinka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75" y="3643313"/>
            <a:ext cx="2338388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Box 9"/>
          <p:cNvSpPr txBox="1">
            <a:spLocks noChangeArrowheads="1"/>
          </p:cNvSpPr>
          <p:nvPr/>
        </p:nvSpPr>
        <p:spPr bwMode="auto">
          <a:xfrm>
            <a:off x="1500188" y="5715000"/>
            <a:ext cx="1214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Мухомор</a:t>
            </a:r>
          </a:p>
        </p:txBody>
      </p:sp>
      <p:sp>
        <p:nvSpPr>
          <p:cNvPr id="23561" name="TextBox 10"/>
          <p:cNvSpPr txBox="1">
            <a:spLocks noChangeArrowheads="1"/>
          </p:cNvSpPr>
          <p:nvPr/>
        </p:nvSpPr>
        <p:spPr bwMode="auto">
          <a:xfrm>
            <a:off x="4857750" y="6000750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Бледная поганка</a:t>
            </a:r>
          </a:p>
        </p:txBody>
      </p:sp>
      <p:sp>
        <p:nvSpPr>
          <p:cNvPr id="23562" name="TextBox 11"/>
          <p:cNvSpPr txBox="1">
            <a:spLocks noChangeArrowheads="1"/>
          </p:cNvSpPr>
          <p:nvPr/>
        </p:nvSpPr>
        <p:spPr bwMode="auto">
          <a:xfrm>
            <a:off x="1143000" y="3214688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Сатанинский гриб</a:t>
            </a:r>
          </a:p>
        </p:txBody>
      </p:sp>
      <p:pic>
        <p:nvPicPr>
          <p:cNvPr id="23563" name="Picture 10" descr="http://www.arkutur.ru/wp-content/uploads/2015/06/satana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28688" y="1143000"/>
            <a:ext cx="2643187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Picture 12" descr="http://uralgrib.ru/uploads/_pages/58/lozhnymi-lisichk.jpe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4875" y="1214438"/>
            <a:ext cx="2428875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5" name="TextBox 14"/>
          <p:cNvSpPr txBox="1">
            <a:spLocks noChangeArrowheads="1"/>
          </p:cNvSpPr>
          <p:nvPr/>
        </p:nvSpPr>
        <p:spPr bwMode="auto">
          <a:xfrm>
            <a:off x="4857750" y="3214688"/>
            <a:ext cx="2214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Ложная лисичка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Как отличить съедобный гриб от несъедобного?</a:t>
            </a:r>
            <a:endParaRPr lang="ru-RU" sz="3200" dirty="0"/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642938" y="1214438"/>
            <a:ext cx="8072437" cy="47688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400" smtClean="0"/>
              <a:t>Для этого нужно знать отличия ложных грибов-двойников:</a:t>
            </a:r>
          </a:p>
          <a:p>
            <a:pPr>
              <a:buFont typeface="Wingdings 2" pitchFamily="18" charset="2"/>
              <a:buNone/>
            </a:pPr>
            <a:r>
              <a:rPr lang="ru-RU" sz="2400" smtClean="0"/>
              <a:t>Пример 2. 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30724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85813" y="2071688"/>
          <a:ext cx="7358062" cy="34750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79057"/>
                <a:gridCol w="3679057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Настоящая</a:t>
                      </a:r>
                      <a:r>
                        <a:rPr lang="ru-RU" baseline="0" dirty="0" smtClean="0"/>
                        <a:t> лисичка</a:t>
                      </a:r>
                      <a:r>
                        <a:rPr lang="ru-RU" dirty="0" smtClean="0"/>
                        <a:t> (съедобный)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Ложная</a:t>
                      </a:r>
                      <a:r>
                        <a:rPr lang="ru-RU" baseline="0" dirty="0" smtClean="0"/>
                        <a:t> лисичка</a:t>
                      </a:r>
                      <a:r>
                        <a:rPr lang="ru-RU" dirty="0" smtClean="0"/>
                        <a:t> (несъедобный)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Шляпка светло-жёлтая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Шляпка красновато-оранжевая или оранжево-жёлтая, из надломленной шляпки выделяется белый сок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39" name="Picture 2" descr="http://edimsup.ru/wp-content/uploads/2016/04/gribochki-1-e14606260461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0" y="2857500"/>
            <a:ext cx="257492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0" name="Picture 4" descr="http://74grib.ru/uploads/_pages/58/lozhnymi-lisichk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75" y="2857500"/>
            <a:ext cx="2325688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Как отличить съедобный гриб от несъедобного?</a:t>
            </a:r>
            <a:endParaRPr lang="ru-RU" sz="3200" dirty="0"/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642938" y="1214438"/>
            <a:ext cx="8072437" cy="47688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400" smtClean="0"/>
              <a:t>Для этого нужно знать отличия ложных грибов-двойников:</a:t>
            </a:r>
          </a:p>
          <a:p>
            <a:pPr>
              <a:buFont typeface="Wingdings 2" pitchFamily="18" charset="2"/>
              <a:buNone/>
            </a:pPr>
            <a:r>
              <a:rPr lang="ru-RU" sz="2400" smtClean="0"/>
              <a:t>Пример 1. 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29700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57250" y="2214563"/>
          <a:ext cx="7358063" cy="329247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79057"/>
                <a:gridCol w="3679057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Белый гриб (съедобный)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Желчный гриб (несъедобный)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Ножка покрыта светлой сеткой, мякоть всегда белая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Ножка покрыта тёмной сеткой, мякоть после среза розовая, на вкус очень горький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9715" name="Picture 2" descr="http://static.wixstatic.com/media/aca501_0a6f251a356b4a6fa641b002e040ff3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63" y="2928938"/>
            <a:ext cx="2014537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6" name="Picture 4" descr="http://nashzeleniymir.ru/wp-content/uploads/2015/09/%D0%9D%D0%BE%D0%B6%D0%BA%D0%B0-%D0%B6%D0%B5%D0%BB%D1%87%D0%BD%D0%BE%D0%B3%D0%BE-%D0%B3%D1%80%D0%B8%D0%B1%D0%B0-%D0%B3%D0%BE%D1%80%D1%87%D0%B0%D0%BA%D0%B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3" y="2928938"/>
            <a:ext cx="2060575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dirty="0">
                <a:solidFill>
                  <a:srgbClr val="990000"/>
                </a:solidFill>
                <a:latin typeface="Comic Sans MS" pitchFamily="66" charset="0"/>
              </a:rPr>
              <a:t>Помни!</a:t>
            </a:r>
            <a:endParaRPr lang="ru-RU" sz="3200" dirty="0"/>
          </a:p>
        </p:txBody>
      </p:sp>
      <p:sp>
        <p:nvSpPr>
          <p:cNvPr id="24579" name="Объект 17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170238"/>
          </a:xfrm>
        </p:spPr>
        <p:txBody>
          <a:bodyPr>
            <a:spAutoFit/>
          </a:bodyPr>
          <a:lstStyle/>
          <a:p>
            <a:pPr marL="0" indent="0">
              <a:buFont typeface="Wingdings 2" pitchFamily="18" charset="2"/>
              <a:buNone/>
            </a:pPr>
            <a:r>
              <a:rPr lang="ru-RU" sz="4000" i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При отравлении грибами нужно срочно промыть желудок и вызвать врача.</a:t>
            </a:r>
          </a:p>
        </p:txBody>
      </p:sp>
      <p:pic>
        <p:nvPicPr>
          <p:cNvPr id="2458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7900" y="2205038"/>
            <a:ext cx="3816350" cy="2809875"/>
          </a:xfrm>
        </p:spPr>
      </p:pic>
      <p:pic>
        <p:nvPicPr>
          <p:cNvPr id="24581" name="Picture 6" descr="http://drugherbs.ru/upload/resizer2/9_93b2c31a711b1924d91f58c7bb87536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5286375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Как отличить съедобный гриб от несъедобного?</a:t>
            </a:r>
            <a:endParaRPr lang="ru-RU" sz="3200" dirty="0"/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642938" y="1214438"/>
            <a:ext cx="8072437" cy="47688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400" smtClean="0"/>
              <a:t>Для этого нужно знать отличия ложных грибов-двойников:</a:t>
            </a:r>
          </a:p>
          <a:p>
            <a:pPr>
              <a:buFont typeface="Wingdings 2" pitchFamily="18" charset="2"/>
              <a:buNone/>
            </a:pPr>
            <a:r>
              <a:rPr lang="ru-RU" sz="2400" smtClean="0"/>
              <a:t>Пример 3. 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31748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85813" y="2071688"/>
          <a:ext cx="7358062" cy="34750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79057"/>
                <a:gridCol w="3679057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Шампиньон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(съедобный)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Бледная</a:t>
                      </a:r>
                      <a:r>
                        <a:rPr lang="ru-RU" baseline="0" dirty="0" smtClean="0"/>
                        <a:t> поганка</a:t>
                      </a:r>
                      <a:r>
                        <a:rPr lang="ru-RU" dirty="0" smtClean="0"/>
                        <a:t> (несъедобный)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Пластинки шляпки гриба </a:t>
                      </a:r>
                      <a:r>
                        <a:rPr lang="ru-RU" sz="1600" dirty="0" err="1" smtClean="0"/>
                        <a:t>розовые</a:t>
                      </a:r>
                      <a:r>
                        <a:rPr lang="ru-RU" sz="1600" dirty="0" smtClean="0"/>
                        <a:t>, затем темнеют, нет вздутия на ножке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Пластинки шляпки гриба</a:t>
                      </a:r>
                      <a:r>
                        <a:rPr lang="ru-RU" sz="1600" baseline="0" dirty="0" smtClean="0"/>
                        <a:t> всегда белые</a:t>
                      </a:r>
                      <a:r>
                        <a:rPr lang="ru-RU" sz="1600" dirty="0" smtClean="0"/>
                        <a:t>, на ножке имеется вздутие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763" name="Picture 2" descr="http://cooks.kz/wp-content/uploads/2016/01/4-780x6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2786063"/>
            <a:ext cx="2214563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4" name="Picture 4" descr="http://news.cals.wisc.edu/files/2015/10/Amanita_phalloides_1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25" y="2786063"/>
            <a:ext cx="1357313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Зачем человеку нужны грибы?</a:t>
            </a:r>
            <a:endParaRPr lang="ru-RU" dirty="0"/>
          </a:p>
        </p:txBody>
      </p:sp>
      <p:pic>
        <p:nvPicPr>
          <p:cNvPr id="26627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5"/>
          <p:cNvSpPr txBox="1">
            <a:spLocks noChangeArrowheads="1"/>
          </p:cNvSpPr>
          <p:nvPr/>
        </p:nvSpPr>
        <p:spPr bwMode="auto">
          <a:xfrm>
            <a:off x="785813" y="3143250"/>
            <a:ext cx="3295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Пищевой продукт для человека</a:t>
            </a:r>
          </a:p>
        </p:txBody>
      </p:sp>
      <p:sp>
        <p:nvSpPr>
          <p:cNvPr id="26629" name="TextBox 6"/>
          <p:cNvSpPr txBox="1">
            <a:spLocks noChangeArrowheads="1"/>
          </p:cNvSpPr>
          <p:nvPr/>
        </p:nvSpPr>
        <p:spPr bwMode="auto">
          <a:xfrm>
            <a:off x="6000750" y="3143250"/>
            <a:ext cx="1874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Получение хлеба</a:t>
            </a:r>
          </a:p>
        </p:txBody>
      </p:sp>
      <p:sp>
        <p:nvSpPr>
          <p:cNvPr id="26630" name="TextBox 7"/>
          <p:cNvSpPr txBox="1">
            <a:spLocks noChangeArrowheads="1"/>
          </p:cNvSpPr>
          <p:nvPr/>
        </p:nvSpPr>
        <p:spPr bwMode="auto">
          <a:xfrm>
            <a:off x="2000250" y="5929313"/>
            <a:ext cx="2176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Получение лекарств</a:t>
            </a:r>
          </a:p>
        </p:txBody>
      </p:sp>
      <p:pic>
        <p:nvPicPr>
          <p:cNvPr id="26631" name="Picture 2" descr="http://vsemagi.ru/files/images/Gadanie-na-hleb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38" y="976313"/>
            <a:ext cx="3357562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4" descr="http://i.artfile.ru/4000x2333_744216_%5bwww.ArtFile.ru%5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1071563"/>
            <a:ext cx="3398838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6" descr="http://s3dk.com/shrooms/gribi/gribi_celebni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75" y="3643313"/>
            <a:ext cx="3078163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8" descr="http://159523.selcdn.ru/upload/resize_cache/9685/04dbd6b4c314fe48f655aad84339ad15/blog/310f6a40c90296700c087d5a020492d4/bdca87e7f6b3222e47ecb6dd3d61095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75" y="3786188"/>
            <a:ext cx="2690813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5" name="TextBox 13"/>
          <p:cNvSpPr txBox="1">
            <a:spLocks noChangeArrowheads="1"/>
          </p:cNvSpPr>
          <p:nvPr/>
        </p:nvSpPr>
        <p:spPr bwMode="auto">
          <a:xfrm>
            <a:off x="5715000" y="5857875"/>
            <a:ext cx="1792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Получение сыра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/>
              <a:t>Редкие грибы.</a:t>
            </a:r>
            <a:endParaRPr lang="ru-RU" dirty="0"/>
          </a:p>
        </p:txBody>
      </p:sp>
      <p:pic>
        <p:nvPicPr>
          <p:cNvPr id="25603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785813" y="3143250"/>
            <a:ext cx="3165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Гриб-баран, Грифола курчавая</a:t>
            </a:r>
          </a:p>
        </p:txBody>
      </p:sp>
      <p:sp>
        <p:nvSpPr>
          <p:cNvPr id="25605" name="TextBox 6"/>
          <p:cNvSpPr txBox="1">
            <a:spLocks noChangeArrowheads="1"/>
          </p:cNvSpPr>
          <p:nvPr/>
        </p:nvSpPr>
        <p:spPr bwMode="auto">
          <a:xfrm>
            <a:off x="4176713" y="3143250"/>
            <a:ext cx="22002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Гриб-синяк, </a:t>
            </a:r>
          </a:p>
          <a:p>
            <a:r>
              <a:rPr lang="ru-RU">
                <a:latin typeface="Franklin Gothic Book" pitchFamily="34" charset="0"/>
              </a:rPr>
              <a:t>гигропор синеющий</a:t>
            </a:r>
          </a:p>
        </p:txBody>
      </p:sp>
      <p:sp>
        <p:nvSpPr>
          <p:cNvPr id="25606" name="TextBox 7"/>
          <p:cNvSpPr txBox="1">
            <a:spLocks noChangeArrowheads="1"/>
          </p:cNvSpPr>
          <p:nvPr/>
        </p:nvSpPr>
        <p:spPr bwMode="auto">
          <a:xfrm>
            <a:off x="2000250" y="5929313"/>
            <a:ext cx="2168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Ежевик коралловый</a:t>
            </a:r>
          </a:p>
        </p:txBody>
      </p:sp>
      <p:sp>
        <p:nvSpPr>
          <p:cNvPr id="25607" name="TextBox 13"/>
          <p:cNvSpPr txBox="1">
            <a:spLocks noChangeArrowheads="1"/>
          </p:cNvSpPr>
          <p:nvPr/>
        </p:nvSpPr>
        <p:spPr bwMode="auto">
          <a:xfrm>
            <a:off x="5651500" y="5826125"/>
            <a:ext cx="18843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Шишкогриб </a:t>
            </a:r>
          </a:p>
          <a:p>
            <a:r>
              <a:rPr lang="ru-RU">
                <a:latin typeface="Franklin Gothic Book" pitchFamily="34" charset="0"/>
              </a:rPr>
              <a:t>хлопьеножковый</a:t>
            </a:r>
          </a:p>
        </p:txBody>
      </p:sp>
      <p:pic>
        <p:nvPicPr>
          <p:cNvPr id="2560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275" y="976313"/>
            <a:ext cx="312102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44975" y="976313"/>
            <a:ext cx="2693988" cy="202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2022475"/>
            <a:ext cx="2517775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42988" y="3738563"/>
            <a:ext cx="288131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7538" y="3971925"/>
            <a:ext cx="259238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Зачем нужны грибы в природе?</a:t>
            </a:r>
            <a:endParaRPr lang="ru-RU" dirty="0"/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>
          <a:xfrm>
            <a:off x="928688" y="4143375"/>
            <a:ext cx="7000875" cy="1982788"/>
          </a:xfrm>
        </p:spPr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27652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2" descr="http://zx3267.dyndns.info/jpg/23102016_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1143000"/>
            <a:ext cx="33337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Box 6"/>
          <p:cNvSpPr txBox="1">
            <a:spLocks noChangeArrowheads="1"/>
          </p:cNvSpPr>
          <p:nvPr/>
        </p:nvSpPr>
        <p:spPr bwMode="auto">
          <a:xfrm>
            <a:off x="571500" y="3214688"/>
            <a:ext cx="36528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Грибами лечатся многие животные</a:t>
            </a:r>
          </a:p>
          <a:p>
            <a:endParaRPr lang="ru-RU">
              <a:latin typeface="Franklin Gothic Book" pitchFamily="34" charset="0"/>
            </a:endParaRPr>
          </a:p>
        </p:txBody>
      </p:sp>
      <p:pic>
        <p:nvPicPr>
          <p:cNvPr id="27655" name="Picture 4" descr="http://s1.fotokto.ru/concurs/photo/full/2/209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38" y="1143000"/>
            <a:ext cx="3141662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TextBox 8"/>
          <p:cNvSpPr txBox="1">
            <a:spLocks noChangeArrowheads="1"/>
          </p:cNvSpPr>
          <p:nvPr/>
        </p:nvSpPr>
        <p:spPr bwMode="auto">
          <a:xfrm>
            <a:off x="5000625" y="3286125"/>
            <a:ext cx="38115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Грибами питаются многие животные</a:t>
            </a:r>
          </a:p>
          <a:p>
            <a:endParaRPr lang="ru-RU">
              <a:latin typeface="Franklin Gothic Book" pitchFamily="34" charset="0"/>
            </a:endParaRPr>
          </a:p>
        </p:txBody>
      </p:sp>
      <p:sp>
        <p:nvSpPr>
          <p:cNvPr id="27657" name="TextBox 9"/>
          <p:cNvSpPr txBox="1">
            <a:spLocks noChangeArrowheads="1"/>
          </p:cNvSpPr>
          <p:nvPr/>
        </p:nvSpPr>
        <p:spPr bwMode="auto">
          <a:xfrm>
            <a:off x="5143500" y="5657850"/>
            <a:ext cx="3286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Грибы способствуют разложению растительных остатков</a:t>
            </a:r>
          </a:p>
          <a:p>
            <a:endParaRPr lang="ru-RU">
              <a:latin typeface="Franklin Gothic Book" pitchFamily="34" charset="0"/>
            </a:endParaRPr>
          </a:p>
        </p:txBody>
      </p:sp>
      <p:sp>
        <p:nvSpPr>
          <p:cNvPr id="27658" name="TextBox 10"/>
          <p:cNvSpPr txBox="1">
            <a:spLocks noChangeArrowheads="1"/>
          </p:cNvSpPr>
          <p:nvPr/>
        </p:nvSpPr>
        <p:spPr bwMode="auto">
          <a:xfrm>
            <a:off x="1928813" y="5715000"/>
            <a:ext cx="2460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Franklin Gothic Book" pitchFamily="34" charset="0"/>
              </a:rPr>
              <a:t>Грибы помогают расти </a:t>
            </a:r>
          </a:p>
          <a:p>
            <a:r>
              <a:rPr lang="ru-RU">
                <a:latin typeface="Franklin Gothic Book" pitchFamily="34" charset="0"/>
              </a:rPr>
              <a:t>деревьям и лесу</a:t>
            </a:r>
          </a:p>
          <a:p>
            <a:endParaRPr lang="ru-RU">
              <a:latin typeface="Franklin Gothic Book" pitchFamily="34" charset="0"/>
            </a:endParaRPr>
          </a:p>
        </p:txBody>
      </p:sp>
      <p:pic>
        <p:nvPicPr>
          <p:cNvPr id="27659" name="Picture 6" descr="http://as6400825.ru/biologiya_5/4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88" y="3643313"/>
            <a:ext cx="278606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8" descr="http://spaster.ru/uploads/posts/2013-07/1374067350_osen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38" y="3768725"/>
            <a:ext cx="2547937" cy="19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Нужно ли уничтожать несъедобные грибы?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1357313"/>
            <a:ext cx="7000875" cy="476885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Нет, несъедобные грибы нужны лесу, животным и даже человеку !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Если их не есть – вреда они не приносят.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Служат пищей для других животных.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Служат лекарством для животных и человека.</a:t>
            </a:r>
            <a:endParaRPr lang="ru-RU" i="1" dirty="0"/>
          </a:p>
        </p:txBody>
      </p:sp>
      <p:pic>
        <p:nvPicPr>
          <p:cNvPr id="32772" name="Picture 6" descr="http://drugherbs.ru/upload/resizer2/9_93b2c31a711b1924d91f58c7bb8753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5286375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/>
              <a:t>Практическая часть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r>
              <a:rPr lang="ru-RU" sz="3200" dirty="0"/>
              <a:t>Изучение грибов в окрестностях села </a:t>
            </a:r>
            <a:r>
              <a:rPr lang="ru-RU" sz="3200" dirty="0" err="1"/>
              <a:t>Мечётка</a:t>
            </a:r>
            <a:r>
              <a:rPr lang="ru-RU" sz="3200" dirty="0"/>
              <a:t>.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348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 rot="21237536">
            <a:off x="755650" y="1052513"/>
            <a:ext cx="2371725" cy="3486150"/>
          </a:xfrm>
        </p:spPr>
      </p:pic>
      <p:pic>
        <p:nvPicPr>
          <p:cNvPr id="34820" name="Picture 6" descr="http://drugherbs.ru/upload/resizer2/9_93b2c31a711b1924d91f58c7bb87536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5286375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4" descr="C:\Users\User\почта\Desktop\Новая папка\20170909_10205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910">
            <a:off x="3582988" y="3789363"/>
            <a:ext cx="1993900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685948">
            <a:off x="6216650" y="2417763"/>
            <a:ext cx="245745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6" descr="C:\Users\User\почта\Desktop\Новая папка\20160904_1300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67175" y="1155700"/>
            <a:ext cx="2089150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Выводы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1357313"/>
            <a:ext cx="7000875" cy="4768850"/>
          </a:xfrm>
        </p:spPr>
        <p:txBody>
          <a:bodyPr>
            <a:normAutofit fontScale="85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Грибы – это особое загадочное царство живой природы, которое сочетает признаки растений и животных.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Разновидностей грибов очень много.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Для того, чтобы грамотно отличать съедобные грибы от несъедобных надо внимательно изучить их внешние особенности.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i="1" dirty="0" smtClean="0"/>
              <a:t>Природе нужны все грибы: и съедобные и ядовитые. Человек не должен их уничтожать! </a:t>
            </a:r>
            <a:endParaRPr lang="ru-RU" i="1" dirty="0"/>
          </a:p>
        </p:txBody>
      </p:sp>
      <p:pic>
        <p:nvPicPr>
          <p:cNvPr id="35844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0" descr="http://unpictures.ru/images/2203407_ramka-trava-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effectLst/>
              </a:rPr>
              <a:t>Литература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1357313"/>
            <a:ext cx="7000875" cy="4768850"/>
          </a:xfrm>
        </p:spPr>
        <p:txBody>
          <a:bodyPr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1.</a:t>
            </a:r>
            <a:r>
              <a:rPr lang="ru-RU" u="sng" dirty="0" smtClean="0">
                <a:hlinkClick r:id="rId3"/>
              </a:rPr>
              <a:t>http</a:t>
            </a:r>
            <a:r>
              <a:rPr lang="ru-RU" u="sng" dirty="0">
                <a:hlinkClick r:id="rId3"/>
              </a:rPr>
              <a:t>://ru.wikipedia.org/</a:t>
            </a:r>
            <a:endParaRPr lang="ru-RU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2</a:t>
            </a:r>
            <a:r>
              <a:rPr lang="ru-RU" dirty="0"/>
              <a:t>. </a:t>
            </a:r>
            <a:r>
              <a:rPr lang="ru-RU" u="sng" dirty="0">
                <a:hlinkClick r:id="rId4"/>
              </a:rPr>
              <a:t>https://ferma.expert/griby/griby-voronezhskoy-oblasti/</a:t>
            </a:r>
            <a:endParaRPr lang="ru-RU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3</a:t>
            </a:r>
            <a:r>
              <a:rPr lang="ru-RU" dirty="0"/>
              <a:t>. </a:t>
            </a:r>
            <a:r>
              <a:rPr lang="ru-RU" u="sng" dirty="0">
                <a:hlinkClick r:id="rId5"/>
              </a:rPr>
              <a:t>https://priroda36.ru/griby/sedobnye-griby-voronezhskoj-oblasti</a:t>
            </a:r>
            <a:endParaRPr lang="ru-RU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 4. Детская энциклопедия Кирилла и </a:t>
            </a:r>
            <a:r>
              <a:rPr lang="ru-RU" dirty="0" err="1"/>
              <a:t>Мефодия</a:t>
            </a:r>
            <a:r>
              <a:rPr lang="ru-RU" dirty="0"/>
              <a:t>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5</a:t>
            </a:r>
            <a:r>
              <a:rPr lang="ru-RU" dirty="0"/>
              <a:t>. Справочник грибника </a:t>
            </a:r>
            <a:r>
              <a:rPr lang="ru-RU" dirty="0" err="1"/>
              <a:t>Е.М.Афанасьев</a:t>
            </a:r>
            <a:endParaRPr lang="ru-RU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6</a:t>
            </a:r>
            <a:r>
              <a:rPr lang="ru-RU" dirty="0"/>
              <a:t>. Тайны растительного мира  Коляда И.Г.</a:t>
            </a:r>
          </a:p>
        </p:txBody>
      </p:sp>
      <p:pic>
        <p:nvPicPr>
          <p:cNvPr id="36868" name="Picture 12" descr="https://ds03.infourok.ru/uploads/ex/0e90/0001470f-eebbe547/hello_html_31331db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88263" y="5402263"/>
            <a:ext cx="1455737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4" descr="http://getbg.net/upload/full/381876_risunok_listya_trava_griby_zelen_leto_fon_1680x1050_%28www.GetBg.net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785926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>
                <a:solidFill>
                  <a:srgbClr val="94C600">
                    <a:lumMod val="75000"/>
                  </a:srgbClr>
                </a:solidFill>
                <a:latin typeface="Verdana"/>
              </a:rPr>
              <a:t>Приходите по грибы!!!</a:t>
            </a:r>
            <a:endParaRPr lang="ru-RU" dirty="0"/>
          </a:p>
        </p:txBody>
      </p:sp>
      <p:pic>
        <p:nvPicPr>
          <p:cNvPr id="38914" name="Picture 3" descr="C:\Windows\System32\config\systemprofile\Documents\презентации\грибы\17569541-Mushrooms-and-insects-vector-Stock-Vector-cartoon-butterfly-ladybu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67000" y="1836738"/>
            <a:ext cx="3962400" cy="39624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614</TotalTime>
  <Words>411</Words>
  <Application>Microsoft Office PowerPoint</Application>
  <PresentationFormat>Экран (4:3)</PresentationFormat>
  <Paragraphs>112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9</vt:i4>
      </vt:variant>
      <vt:variant>
        <vt:lpstr>Заголовки слайдов</vt:lpstr>
      </vt:variant>
      <vt:variant>
        <vt:i4>25</vt:i4>
      </vt:variant>
    </vt:vector>
  </HeadingPairs>
  <TitlesOfParts>
    <vt:vector size="42" baseType="lpstr">
      <vt:lpstr>Franklin Gothic Book</vt:lpstr>
      <vt:lpstr>Arial</vt:lpstr>
      <vt:lpstr>Franklin Gothic Medium</vt:lpstr>
      <vt:lpstr>Wingdings 2</vt:lpstr>
      <vt:lpstr>Calibri</vt:lpstr>
      <vt:lpstr>Times New Roman</vt:lpstr>
      <vt:lpstr>Wingdings</vt:lpstr>
      <vt:lpstr>Comic Sans MS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«Эти удивительные грибы»</dc:title>
  <dc:creator>Юля</dc:creator>
  <cp:lastModifiedBy>user</cp:lastModifiedBy>
  <cp:revision>61</cp:revision>
  <dcterms:created xsi:type="dcterms:W3CDTF">2016-12-18T19:25:51Z</dcterms:created>
  <dcterms:modified xsi:type="dcterms:W3CDTF">2019-03-25T10:47:41Z</dcterms:modified>
</cp:coreProperties>
</file>