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7772400" cy="10058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8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89" name="PlaceHolder 7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7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32" name="PlaceHolder 5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33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134" name="PlaceHolder 7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600" b="0" strike="noStrike" spc="-1">
              <a:solidFill>
                <a:srgbClr val="000000"/>
              </a:solidFill>
              <a:latin typeface="Constanti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1" hidden="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cxn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" name="CustomShape 2" hidden="1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cxn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21435600">
            <a:off x="-18720" y="201960"/>
            <a:ext cx="9162720" cy="648720"/>
          </a:xfrm>
          <a:custGeom>
            <a:avLst/>
            <a:gdLst/>
            <a:ahLst/>
            <a:cxnLst/>
            <a:rect l="l" t="t" r="r" b="b"/>
            <a:pathLst>
              <a:path w="5772" h="1055">
                <a:moveTo>
                  <a:pt x="0" y="966"/>
                </a:moveTo>
                <a:cubicBezTo>
                  <a:pt x="282" y="738"/>
                  <a:pt x="923" y="275"/>
                  <a:pt x="1608" y="282"/>
                </a:cubicBezTo>
                <a:cubicBezTo>
                  <a:pt x="2293" y="289"/>
                  <a:pt x="3416" y="1055"/>
                  <a:pt x="4110" y="1008"/>
                </a:cubicBezTo>
                <a:cubicBezTo>
                  <a:pt x="4804" y="961"/>
                  <a:pt x="5426" y="210"/>
                  <a:pt x="5772" y="0"/>
                </a:cubicBezTo>
              </a:path>
            </a:pathLst>
          </a:custGeom>
          <a:noFill/>
          <a:ln w="10800">
            <a:solidFill>
              <a:srgbClr val="09B7BF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CustomShape 4"/>
          <p:cNvSpPr/>
          <p:nvPr/>
        </p:nvSpPr>
        <p:spPr>
          <a:xfrm rot="21435600">
            <a:off x="-14040" y="275400"/>
            <a:ext cx="9175320" cy="529920"/>
          </a:xfrm>
          <a:custGeom>
            <a:avLst/>
            <a:gdLst/>
            <a:ahLst/>
            <a:cxnLst/>
            <a:rect l="l" t="t" r="r" b="b"/>
            <a:pathLst>
              <a:path w="5766" h="854">
                <a:moveTo>
                  <a:pt x="0" y="732"/>
                </a:moveTo>
                <a:cubicBezTo>
                  <a:pt x="273" y="647"/>
                  <a:pt x="951" y="214"/>
                  <a:pt x="1638" y="228"/>
                </a:cubicBezTo>
                <a:cubicBezTo>
                  <a:pt x="2325" y="242"/>
                  <a:pt x="3434" y="854"/>
                  <a:pt x="4122" y="816"/>
                </a:cubicBezTo>
                <a:cubicBezTo>
                  <a:pt x="4810" y="778"/>
                  <a:pt x="5424" y="170"/>
                  <a:pt x="5766" y="0"/>
                </a:cubicBezTo>
              </a:path>
            </a:pathLst>
          </a:custGeom>
          <a:noFill/>
          <a:ln w="9360">
            <a:solidFill>
              <a:srgbClr val="0F6FC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533520" y="1371600"/>
            <a:ext cx="7851240" cy="1828440"/>
          </a:xfrm>
          <a:prstGeom prst="rect">
            <a:avLst/>
          </a:prstGeom>
        </p:spPr>
        <p:txBody>
          <a:bodyPr lIns="0" tIns="0" rIns="18360" bIns="0" anchor="b">
            <a:normAutofit/>
          </a:bodyPr>
          <a:lstStyle/>
          <a:p>
            <a:pPr algn="r">
              <a:lnSpc>
                <a:spcPct val="100000"/>
              </a:lnSpc>
            </a:pPr>
            <a:r>
              <a:rPr lang="en-US" sz="5600" b="1" strike="noStrike" spc="-1">
                <a:solidFill>
                  <a:srgbClr val="50E0EA"/>
                </a:solidFill>
                <a:latin typeface="Calibri"/>
              </a:rPr>
              <a:t>Образец заголовка</a:t>
            </a:r>
            <a:endParaRPr lang="en-US" sz="5600" b="0" strike="noStrike" spc="-1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lnSpc>
                <a:spcPct val="100000"/>
              </a:lnSpc>
            </a:pPr>
            <a:fld id="{3C9F54F2-8AD1-44B5-A98E-71309309169C}" type="datetime">
              <a:rPr lang="ru-RU" sz="1200" b="0" strike="noStrike" spc="-1">
                <a:solidFill>
                  <a:srgbClr val="D1EAED"/>
                </a:solidFill>
                <a:latin typeface="Constantia"/>
              </a:rPr>
              <a:t>03.01.2019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ftr"/>
          </p:nvPr>
        </p:nvSpPr>
        <p:spPr>
          <a:xfrm>
            <a:off x="2666880" y="6356520"/>
            <a:ext cx="335232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sldNum"/>
          </p:nvPr>
        </p:nvSpPr>
        <p:spPr>
          <a:xfrm>
            <a:off x="7924680" y="6356520"/>
            <a:ext cx="76176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71360DBD-DC65-4F03-94C5-203DE93FD833}" type="slidenum">
              <a:rPr lang="ru-RU" sz="1200" b="0" strike="noStrike" spc="-1">
                <a:solidFill>
                  <a:srgbClr val="D1EAED"/>
                </a:solidFill>
                <a:latin typeface="Constantia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600" b="0" strike="noStrike" spc="-1">
                <a:solidFill>
                  <a:srgbClr val="FFFFFF"/>
                </a:solidFill>
                <a:latin typeface="Constantia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100" b="0" strike="noStrike" spc="-1">
                <a:solidFill>
                  <a:srgbClr val="FFFFFF"/>
                </a:solidFill>
                <a:latin typeface="Constantia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FFFFFF"/>
                </a:solidFill>
                <a:latin typeface="Constantia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FFFFFF"/>
                </a:solidFill>
                <a:latin typeface="Constantia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FFFFFF"/>
                </a:solidFill>
                <a:latin typeface="Constantia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FFFFFF"/>
                </a:solidFill>
                <a:latin typeface="Constantia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FFFFFF"/>
                </a:solidFill>
                <a:latin typeface="Constantia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 hidden="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cxn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6" name="CustomShape 2" hidden="1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cxn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7" name="CustomShape 3"/>
          <p:cNvSpPr/>
          <p:nvPr/>
        </p:nvSpPr>
        <p:spPr>
          <a:xfrm rot="21435600">
            <a:off x="-18720" y="201960"/>
            <a:ext cx="9162720" cy="648720"/>
          </a:xfrm>
          <a:custGeom>
            <a:avLst/>
            <a:gdLst/>
            <a:ahLst/>
            <a:cxnLst/>
            <a:rect l="l" t="t" r="r" b="b"/>
            <a:pathLst>
              <a:path w="5772" h="1055">
                <a:moveTo>
                  <a:pt x="0" y="966"/>
                </a:moveTo>
                <a:cubicBezTo>
                  <a:pt x="282" y="738"/>
                  <a:pt x="923" y="275"/>
                  <a:pt x="1608" y="282"/>
                </a:cubicBezTo>
                <a:cubicBezTo>
                  <a:pt x="2293" y="289"/>
                  <a:pt x="3416" y="1055"/>
                  <a:pt x="4110" y="1008"/>
                </a:cubicBezTo>
                <a:cubicBezTo>
                  <a:pt x="4804" y="961"/>
                  <a:pt x="5426" y="210"/>
                  <a:pt x="5772" y="0"/>
                </a:cubicBezTo>
              </a:path>
            </a:pathLst>
          </a:custGeom>
          <a:noFill/>
          <a:ln w="10800">
            <a:solidFill>
              <a:srgbClr val="09B7BF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8" name="CustomShape 4"/>
          <p:cNvSpPr/>
          <p:nvPr/>
        </p:nvSpPr>
        <p:spPr>
          <a:xfrm rot="21435600">
            <a:off x="-14040" y="275400"/>
            <a:ext cx="9175320" cy="529920"/>
          </a:xfrm>
          <a:custGeom>
            <a:avLst/>
            <a:gdLst/>
            <a:ahLst/>
            <a:cxnLst/>
            <a:rect l="l" t="t" r="r" b="b"/>
            <a:pathLst>
              <a:path w="5766" h="854">
                <a:moveTo>
                  <a:pt x="0" y="732"/>
                </a:moveTo>
                <a:cubicBezTo>
                  <a:pt x="273" y="647"/>
                  <a:pt x="951" y="214"/>
                  <a:pt x="1638" y="228"/>
                </a:cubicBezTo>
                <a:cubicBezTo>
                  <a:pt x="2325" y="242"/>
                  <a:pt x="3434" y="854"/>
                  <a:pt x="4122" y="816"/>
                </a:cubicBezTo>
                <a:cubicBezTo>
                  <a:pt x="4810" y="778"/>
                  <a:pt x="5424" y="170"/>
                  <a:pt x="5766" y="0"/>
                </a:cubicBezTo>
              </a:path>
            </a:pathLst>
          </a:custGeom>
          <a:noFill/>
          <a:ln w="9360">
            <a:solidFill>
              <a:srgbClr val="0F6FC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9" name="PlaceHolder 5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lnSpc>
                <a:spcPct val="100000"/>
              </a:lnSpc>
            </a:pPr>
            <a:fld id="{09F8E72F-BEC6-4934-B91E-65889A3C4ABD}" type="datetime">
              <a:rPr lang="ru-RU" sz="1200" b="0" strike="noStrike" spc="-1">
                <a:solidFill>
                  <a:srgbClr val="035C75"/>
                </a:solidFill>
                <a:latin typeface="Constantia"/>
              </a:rPr>
              <a:t>03.01.2019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ftr"/>
          </p:nvPr>
        </p:nvSpPr>
        <p:spPr>
          <a:xfrm>
            <a:off x="2666880" y="6356520"/>
            <a:ext cx="335232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sldNum"/>
          </p:nvPr>
        </p:nvSpPr>
        <p:spPr>
          <a:xfrm>
            <a:off x="7924680" y="6356520"/>
            <a:ext cx="76176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92A31993-7E6A-4CB6-8F57-217BE6540C72}" type="slidenum">
              <a:rPr lang="ru-RU" sz="1200" b="0" strike="noStrike" spc="-1">
                <a:solidFill>
                  <a:srgbClr val="035C75"/>
                </a:solidFill>
                <a:latin typeface="Constantia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52" name="PlaceHolder 8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800" b="0" strike="noStrike" spc="-1">
                <a:solidFill>
                  <a:srgbClr val="000000"/>
                </a:solidFill>
                <a:latin typeface="Constantia"/>
              </a:rPr>
              <a:t>Для правки текста заголовка щёлкните мышью</a:t>
            </a:r>
          </a:p>
        </p:txBody>
      </p:sp>
      <p:sp>
        <p:nvSpPr>
          <p:cNvPr id="53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600" b="0" strike="noStrike" spc="-1">
                <a:solidFill>
                  <a:srgbClr val="000000"/>
                </a:solidFill>
                <a:latin typeface="Constantia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100" b="0" strike="noStrike" spc="-1">
                <a:solidFill>
                  <a:srgbClr val="000000"/>
                </a:solidFill>
                <a:latin typeface="Constantia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 hidden="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cxn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1" name="CustomShape 2" hidden="1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cxn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2" name="CustomShape 3"/>
          <p:cNvSpPr/>
          <p:nvPr/>
        </p:nvSpPr>
        <p:spPr>
          <a:xfrm rot="21435600">
            <a:off x="-18720" y="201960"/>
            <a:ext cx="9162720" cy="648720"/>
          </a:xfrm>
          <a:custGeom>
            <a:avLst/>
            <a:gdLst/>
            <a:ahLst/>
            <a:cxnLst/>
            <a:rect l="l" t="t" r="r" b="b"/>
            <a:pathLst>
              <a:path w="5772" h="1055">
                <a:moveTo>
                  <a:pt x="0" y="966"/>
                </a:moveTo>
                <a:cubicBezTo>
                  <a:pt x="282" y="738"/>
                  <a:pt x="923" y="275"/>
                  <a:pt x="1608" y="282"/>
                </a:cubicBezTo>
                <a:cubicBezTo>
                  <a:pt x="2293" y="289"/>
                  <a:pt x="3416" y="1055"/>
                  <a:pt x="4110" y="1008"/>
                </a:cubicBezTo>
                <a:cubicBezTo>
                  <a:pt x="4804" y="961"/>
                  <a:pt x="5426" y="210"/>
                  <a:pt x="5772" y="0"/>
                </a:cubicBezTo>
              </a:path>
            </a:pathLst>
          </a:custGeom>
          <a:noFill/>
          <a:ln w="10800">
            <a:solidFill>
              <a:srgbClr val="09B7BF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3" name="CustomShape 4"/>
          <p:cNvSpPr/>
          <p:nvPr/>
        </p:nvSpPr>
        <p:spPr>
          <a:xfrm rot="21435600">
            <a:off x="-14040" y="275400"/>
            <a:ext cx="9175320" cy="529920"/>
          </a:xfrm>
          <a:custGeom>
            <a:avLst/>
            <a:gdLst/>
            <a:ahLst/>
            <a:cxnLst/>
            <a:rect l="l" t="t" r="r" b="b"/>
            <a:pathLst>
              <a:path w="5766" h="854">
                <a:moveTo>
                  <a:pt x="0" y="732"/>
                </a:moveTo>
                <a:cubicBezTo>
                  <a:pt x="273" y="647"/>
                  <a:pt x="951" y="214"/>
                  <a:pt x="1638" y="228"/>
                </a:cubicBezTo>
                <a:cubicBezTo>
                  <a:pt x="2325" y="242"/>
                  <a:pt x="3434" y="854"/>
                  <a:pt x="4122" y="816"/>
                </a:cubicBezTo>
                <a:cubicBezTo>
                  <a:pt x="4810" y="778"/>
                  <a:pt x="5424" y="170"/>
                  <a:pt x="5766" y="0"/>
                </a:cubicBezTo>
              </a:path>
            </a:pathLst>
          </a:custGeom>
          <a:noFill/>
          <a:ln w="9360">
            <a:solidFill>
              <a:srgbClr val="0F6FC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PlaceHolder 5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tIns="45000" rIns="0" bIns="0" anchor="b"/>
          <a:lstStyle/>
          <a:p>
            <a:pPr>
              <a:lnSpc>
                <a:spcPct val="100000"/>
              </a:lnSpc>
            </a:pPr>
            <a:r>
              <a:rPr lang="en-US" sz="5000" b="0" strike="noStrike" spc="-1">
                <a:solidFill>
                  <a:srgbClr val="04617B"/>
                </a:solidFill>
                <a:latin typeface="Calibri"/>
              </a:rPr>
              <a:t>Образец заголовка</a:t>
            </a:r>
            <a:endParaRPr lang="en-US" sz="50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95" name="PlaceHolder 6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lang="en-US" sz="2600" b="0" strike="noStrike" spc="-1">
                <a:solidFill>
                  <a:srgbClr val="000000"/>
                </a:solidFill>
                <a:latin typeface="Constantia"/>
              </a:rPr>
              <a:t>Образец текста</a:t>
            </a:r>
          </a:p>
          <a:p>
            <a:pPr marL="640080" lvl="1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lang="en-US" sz="2400" b="0" strike="noStrike" spc="-1">
                <a:solidFill>
                  <a:srgbClr val="000000"/>
                </a:solidFill>
                <a:latin typeface="Constantia"/>
              </a:rPr>
              <a:t>Второй уровень</a:t>
            </a:r>
          </a:p>
          <a:p>
            <a:pPr marL="914400" lvl="2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lang="en-US" sz="2100" b="0" strike="noStrike" spc="-1">
                <a:solidFill>
                  <a:srgbClr val="000000"/>
                </a:solidFill>
                <a:latin typeface="Constantia"/>
              </a:rPr>
              <a:t>Третий уровень</a:t>
            </a:r>
          </a:p>
          <a:p>
            <a:pPr marL="1188720" lvl="3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Четвертый уровень</a:t>
            </a:r>
          </a:p>
          <a:p>
            <a:pPr marL="1463040" lvl="4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lang="en-US" sz="2000" b="0" strike="noStrike" spc="-1">
                <a:solidFill>
                  <a:srgbClr val="000000"/>
                </a:solidFill>
                <a:latin typeface="Constantia"/>
              </a:rPr>
              <a:t>Пятый уровень</a:t>
            </a:r>
          </a:p>
        </p:txBody>
      </p:sp>
      <p:sp>
        <p:nvSpPr>
          <p:cNvPr id="96" name="PlaceHolder 7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lnSpc>
                <a:spcPct val="100000"/>
              </a:lnSpc>
            </a:pPr>
            <a:fld id="{5E827E4E-AE0A-4BCD-8806-F15FF35F8458}" type="datetime">
              <a:rPr lang="ru-RU" sz="1200" b="0" strike="noStrike" spc="-1">
                <a:solidFill>
                  <a:srgbClr val="035C75"/>
                </a:solidFill>
                <a:latin typeface="Constantia"/>
              </a:rPr>
              <a:t>03.01.2019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97" name="PlaceHolder 8"/>
          <p:cNvSpPr>
            <a:spLocks noGrp="1"/>
          </p:cNvSpPr>
          <p:nvPr>
            <p:ph type="ftr"/>
          </p:nvPr>
        </p:nvSpPr>
        <p:spPr>
          <a:xfrm>
            <a:off x="2666880" y="6356520"/>
            <a:ext cx="335232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98" name="PlaceHolder 9"/>
          <p:cNvSpPr>
            <a:spLocks noGrp="1"/>
          </p:cNvSpPr>
          <p:nvPr>
            <p:ph type="sldNum"/>
          </p:nvPr>
        </p:nvSpPr>
        <p:spPr>
          <a:xfrm>
            <a:off x="7924680" y="6356520"/>
            <a:ext cx="761760" cy="36468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100000"/>
              </a:lnSpc>
            </a:pPr>
            <a:fld id="{2C7964DE-F142-4759-BD22-8B0465A14735}" type="slidenum">
              <a:rPr lang="ru-RU" sz="1200" b="0" strike="noStrike" spc="-1">
                <a:solidFill>
                  <a:srgbClr val="035C75"/>
                </a:solidFill>
                <a:latin typeface="Constantia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sadikn8.ucoz.com/about.html" TargetMode="External"/><Relationship Id="rId3" Type="http://schemas.openxmlformats.org/officeDocument/2006/relationships/hyperlink" Target="http://static.freepik.com/foto-gratuito/erba_21072452.jpg" TargetMode="External"/><Relationship Id="rId7" Type="http://schemas.openxmlformats.org/officeDocument/2006/relationships/hyperlink" Target="http://xrest.ru/original/828787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Relationship Id="rId6" Type="http://schemas.openxmlformats.org/officeDocument/2006/relationships/hyperlink" Target="http://www.inthepresenceofbutterflies.com/uploads/4/8/2/3/4823552/7596567_orig.jpg" TargetMode="External"/><Relationship Id="rId11" Type="http://schemas.openxmlformats.org/officeDocument/2006/relationships/hyperlink" Target="http://childage.ru/obuchenie-i-obrazovanie/nachalnaya-shkola/testyi-po-pdd-dlya-shkolnikov-s-otvetami.html#3" TargetMode="External"/><Relationship Id="rId5" Type="http://schemas.openxmlformats.org/officeDocument/2006/relationships/hyperlink" Target="http://www.playcast.ru/view/2867130/2379c4b850ca03db88c869c710a72869b8379365pl" TargetMode="External"/><Relationship Id="rId10" Type="http://schemas.openxmlformats.org/officeDocument/2006/relationships/hyperlink" Target="http://www.ug.ru/method_article/996" TargetMode="External"/><Relationship Id="rId4" Type="http://schemas.openxmlformats.org/officeDocument/2006/relationships/hyperlink" Target="http://detsad62.ucoz.ru/photo/novyj_god_2012_2013/3-2-0-0-2" TargetMode="External"/><Relationship Id="rId9" Type="http://schemas.openxmlformats.org/officeDocument/2006/relationships/hyperlink" Target="http://ped-kopilka.ru/blogs/yuli-aleksandrovny-harchenko/test-pravila-pozharnoi-bezopasnost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1763640" y="1634040"/>
            <a:ext cx="6708240" cy="1828440"/>
          </a:xfrm>
          <a:prstGeom prst="rect">
            <a:avLst/>
          </a:prstGeom>
          <a:noFill/>
          <a:ln>
            <a:noFill/>
          </a:ln>
        </p:spPr>
        <p:txBody>
          <a:bodyPr lIns="0" tIns="0" rIns="18360" bIns="0" anchor="b"/>
          <a:lstStyle/>
          <a:p>
            <a:pPr algn="r">
              <a:lnSpc>
                <a:spcPct val="100000"/>
              </a:lnSpc>
            </a:pPr>
            <a:r>
              <a:rPr lang="en-US" sz="5600" b="1" strike="noStrike" spc="-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Интерактивная</a:t>
            </a:r>
            <a:r>
              <a:rPr lang="en-US" sz="5600" b="1" strike="noStrike" spc="-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 </a:t>
            </a:r>
            <a:r>
              <a:rPr lang="en-US" sz="5600" b="1" strike="noStrike" spc="-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игра</a:t>
            </a:r>
            <a:endParaRPr lang="ru-RU" sz="5600" b="1" spc="-1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</a:endParaRPr>
          </a:p>
          <a:p>
            <a:pPr algn="ctr">
              <a:lnSpc>
                <a:spcPct val="100000"/>
              </a:lnSpc>
            </a:pPr>
            <a:r>
              <a:rPr lang="ru-RU" sz="1600" b="1" strike="noStrike" spc="-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Ионова</a:t>
            </a:r>
            <a:r>
              <a:rPr lang="ru-RU" sz="1600" b="1" strike="noStrike" spc="-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 Н.В.</a:t>
            </a:r>
          </a:p>
          <a:p>
            <a:pPr algn="ctr">
              <a:lnSpc>
                <a:spcPct val="100000"/>
              </a:lnSpc>
            </a:pPr>
            <a:r>
              <a:rPr lang="ru-RU" sz="1600" b="1" spc="-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Учитель начальных классов</a:t>
            </a:r>
            <a:endParaRPr lang="en-US" sz="1600" b="0" strike="noStrike" spc="-1" dirty="0">
              <a:solidFill>
                <a:schemeClr val="tx2">
                  <a:lumMod val="60000"/>
                  <a:lumOff val="40000"/>
                </a:schemeClr>
              </a:solidFill>
              <a:latin typeface="Constantia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3809880" y="5105520"/>
            <a:ext cx="1828440" cy="609120"/>
          </a:xfrm>
          <a:prstGeom prst="righ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Constantia"/>
              </a:rPr>
              <a:t>Начало игры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37" name="Рисунок 4"/>
          <p:cNvPicPr/>
          <p:nvPr/>
        </p:nvPicPr>
        <p:blipFill>
          <a:blip r:embed="rId2"/>
          <a:stretch/>
        </p:blipFill>
        <p:spPr>
          <a:xfrm>
            <a:off x="529200" y="2040120"/>
            <a:ext cx="1195920" cy="1142640"/>
          </a:xfrm>
          <a:prstGeom prst="rect">
            <a:avLst/>
          </a:prstGeom>
          <a:ln>
            <a:noFill/>
          </a:ln>
        </p:spPr>
      </p:pic>
      <p:pic>
        <p:nvPicPr>
          <p:cNvPr id="138" name="Рисунок 5"/>
          <p:cNvPicPr/>
          <p:nvPr/>
        </p:nvPicPr>
        <p:blipFill>
          <a:blip r:embed="rId2"/>
          <a:stretch/>
        </p:blipFill>
        <p:spPr>
          <a:xfrm>
            <a:off x="1520280" y="3328560"/>
            <a:ext cx="967320" cy="924120"/>
          </a:xfrm>
          <a:prstGeom prst="rect">
            <a:avLst/>
          </a:prstGeom>
          <a:ln>
            <a:noFill/>
          </a:ln>
        </p:spPr>
      </p:pic>
      <p:pic>
        <p:nvPicPr>
          <p:cNvPr id="139" name="Рисунок 6"/>
          <p:cNvPicPr/>
          <p:nvPr/>
        </p:nvPicPr>
        <p:blipFill>
          <a:blip r:embed="rId2"/>
          <a:stretch/>
        </p:blipFill>
        <p:spPr>
          <a:xfrm rot="15765600">
            <a:off x="7938000" y="188640"/>
            <a:ext cx="891360" cy="851400"/>
          </a:xfrm>
          <a:prstGeom prst="rect">
            <a:avLst/>
          </a:prstGeom>
          <a:ln>
            <a:noFill/>
          </a:ln>
        </p:spPr>
      </p:pic>
      <p:pic>
        <p:nvPicPr>
          <p:cNvPr id="140" name="Рисунок 7"/>
          <p:cNvPicPr/>
          <p:nvPr/>
        </p:nvPicPr>
        <p:blipFill>
          <a:blip r:embed="rId2"/>
          <a:stretch/>
        </p:blipFill>
        <p:spPr>
          <a:xfrm>
            <a:off x="2286000" y="1523880"/>
            <a:ext cx="876960" cy="837720"/>
          </a:xfrm>
          <a:prstGeom prst="rect">
            <a:avLst/>
          </a:prstGeom>
          <a:ln>
            <a:noFill/>
          </a:ln>
        </p:spPr>
      </p:pic>
      <p:pic>
        <p:nvPicPr>
          <p:cNvPr id="141" name="Рисунок 8"/>
          <p:cNvPicPr/>
          <p:nvPr/>
        </p:nvPicPr>
        <p:blipFill>
          <a:blip r:embed="rId2"/>
          <a:stretch/>
        </p:blipFill>
        <p:spPr>
          <a:xfrm>
            <a:off x="1166040" y="1076760"/>
            <a:ext cx="662760" cy="632880"/>
          </a:xfrm>
          <a:prstGeom prst="rect">
            <a:avLst/>
          </a:prstGeom>
          <a:ln>
            <a:noFill/>
          </a:ln>
        </p:spPr>
      </p:pic>
      <p:sp>
        <p:nvSpPr>
          <p:cNvPr id="142" name="CustomShape 3"/>
          <p:cNvSpPr/>
          <p:nvPr/>
        </p:nvSpPr>
        <p:spPr>
          <a:xfrm>
            <a:off x="2487960" y="3735360"/>
            <a:ext cx="6301440" cy="138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" name="CustomShape 4"/>
          <p:cNvSpPr/>
          <p:nvPr/>
        </p:nvSpPr>
        <p:spPr>
          <a:xfrm>
            <a:off x="2724480" y="672840"/>
            <a:ext cx="5057280" cy="3137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4000" b="1" i="1" strike="noStrike" spc="-1">
                <a:solidFill>
                  <a:srgbClr val="0BD0D9"/>
                </a:solidFill>
                <a:latin typeface="Calibri"/>
              </a:rPr>
              <a:t>Правила поведения школьников во время летних каникул</a:t>
            </a:r>
            <a:endParaRPr lang="ru-RU" sz="4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CustomShape 1"/>
          <p:cNvSpPr/>
          <p:nvPr/>
        </p:nvSpPr>
        <p:spPr>
          <a:xfrm>
            <a:off x="3048120" y="499680"/>
            <a:ext cx="3276360" cy="11426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DBF9FF"/>
                </a:solidFill>
                <a:latin typeface="Constantia"/>
              </a:rPr>
              <a:t>ПДД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45" name="CustomShape 2"/>
          <p:cNvSpPr/>
          <p:nvPr/>
        </p:nvSpPr>
        <p:spPr>
          <a:xfrm>
            <a:off x="4934880" y="1752480"/>
            <a:ext cx="3428640" cy="12189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DBF9FF"/>
                </a:solidFill>
                <a:latin typeface="Constantia"/>
              </a:rPr>
              <a:t>Правила поведения в лесу.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46" name="CustomShape 3"/>
          <p:cNvSpPr/>
          <p:nvPr/>
        </p:nvSpPr>
        <p:spPr>
          <a:xfrm>
            <a:off x="1066680" y="1752480"/>
            <a:ext cx="3276360" cy="12189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DBF9FF"/>
                </a:solidFill>
                <a:latin typeface="Constantia"/>
              </a:rPr>
              <a:t>Правила пожарной безопасности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47" name="CustomShape 4"/>
          <p:cNvSpPr/>
          <p:nvPr/>
        </p:nvSpPr>
        <p:spPr>
          <a:xfrm>
            <a:off x="4934880" y="3276720"/>
            <a:ext cx="3428640" cy="16761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DBF9FF"/>
                </a:solidFill>
                <a:latin typeface="Constantia"/>
              </a:rPr>
              <a:t>Правила поведения в общественных местах.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48" name="CustomShape 5"/>
          <p:cNvSpPr/>
          <p:nvPr/>
        </p:nvSpPr>
        <p:spPr>
          <a:xfrm>
            <a:off x="1066680" y="3276720"/>
            <a:ext cx="3276360" cy="16761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DBF9FF"/>
                </a:solidFill>
                <a:latin typeface="Constantia"/>
              </a:rPr>
              <a:t>Правила поведения на воде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49" name="CustomShape 6"/>
          <p:cNvSpPr/>
          <p:nvPr/>
        </p:nvSpPr>
        <p:spPr>
          <a:xfrm>
            <a:off x="3657600" y="5105520"/>
            <a:ext cx="1752120" cy="609120"/>
          </a:xfrm>
          <a:prstGeom prst="lef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Constantia"/>
              </a:rPr>
              <a:t>Конец игры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CustomShape 1"/>
          <p:cNvSpPr/>
          <p:nvPr/>
        </p:nvSpPr>
        <p:spPr>
          <a:xfrm>
            <a:off x="586800" y="533520"/>
            <a:ext cx="8023320" cy="220212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4617B"/>
                </a:solidFill>
                <a:latin typeface="Constantia"/>
              </a:rPr>
              <a:t>Какой стороны должен придерживаться пешеход при движении по тротуару?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51" name="CustomShape 2"/>
          <p:cNvSpPr/>
          <p:nvPr/>
        </p:nvSpPr>
        <p:spPr>
          <a:xfrm>
            <a:off x="1371600" y="3124080"/>
            <a:ext cx="220932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u="sng" strike="noStrike" spc="-1">
                <a:solidFill>
                  <a:srgbClr val="04617B"/>
                </a:solidFill>
                <a:uFillTx/>
                <a:latin typeface="Constantia"/>
              </a:rPr>
              <a:t>безразлично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52" name="CustomShape 3"/>
          <p:cNvSpPr/>
          <p:nvPr/>
        </p:nvSpPr>
        <p:spPr>
          <a:xfrm>
            <a:off x="3848040" y="342900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u="sng" strike="noStrike" spc="-1">
                <a:solidFill>
                  <a:srgbClr val="04617B"/>
                </a:solidFill>
                <a:uFillTx/>
                <a:latin typeface="Constantia"/>
              </a:rPr>
              <a:t>правой стороны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53" name="CustomShape 4"/>
          <p:cNvSpPr/>
          <p:nvPr/>
        </p:nvSpPr>
        <p:spPr>
          <a:xfrm>
            <a:off x="6255360" y="373392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u="sng" strike="noStrike" spc="-1">
                <a:solidFill>
                  <a:srgbClr val="04617B"/>
                </a:solidFill>
                <a:uFillTx/>
                <a:latin typeface="Constantia"/>
              </a:rPr>
              <a:t>левой стороны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54" name="CustomShape 5"/>
          <p:cNvSpPr/>
          <p:nvPr/>
        </p:nvSpPr>
        <p:spPr>
          <a:xfrm>
            <a:off x="4191120" y="5486400"/>
            <a:ext cx="1142640" cy="456840"/>
          </a:xfrm>
          <a:prstGeom prst="rightArrow">
            <a:avLst>
              <a:gd name="adj1" fmla="val 68750"/>
              <a:gd name="adj2" fmla="val 51042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1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1"/>
          <p:cNvSpPr/>
          <p:nvPr/>
        </p:nvSpPr>
        <p:spPr>
          <a:xfrm>
            <a:off x="990720" y="914760"/>
            <a:ext cx="7543440" cy="137124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0" strike="noStrike" spc="-1">
                <a:solidFill>
                  <a:srgbClr val="04617B"/>
                </a:solidFill>
                <a:latin typeface="Constantia"/>
              </a:rPr>
              <a:t>Какой из дорожных знаков означает «пешеходную дорожку?</a:t>
            </a:r>
            <a:endParaRPr lang="ru-RU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800" b="0" strike="noStrike" spc="-1">
                <a:solidFill>
                  <a:srgbClr val="04617B"/>
                </a:solidFill>
                <a:latin typeface="Constantia"/>
              </a:rPr>
              <a:t> 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56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7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2060"/>
                </a:solidFill>
                <a:latin typeface="Constantia"/>
              </a:rPr>
              <a:t>Неправильный ответ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8" name="CustomShape 4"/>
          <p:cNvSpPr/>
          <p:nvPr/>
        </p:nvSpPr>
        <p:spPr>
          <a:xfrm>
            <a:off x="632448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2060"/>
                </a:solidFill>
                <a:latin typeface="Constantia"/>
              </a:rPr>
              <a:t>Неправильный ответ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9" name="CustomShape 5"/>
          <p:cNvSpPr/>
          <p:nvPr/>
        </p:nvSpPr>
        <p:spPr>
          <a:xfrm>
            <a:off x="4191120" y="5486400"/>
            <a:ext cx="1142640" cy="456840"/>
          </a:xfrm>
          <a:prstGeom prst="rightArrow">
            <a:avLst>
              <a:gd name="adj1" fmla="val 68750"/>
              <a:gd name="adj2" fmla="val 51042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60" name="Рисунок 8"/>
          <p:cNvPicPr/>
          <p:nvPr/>
        </p:nvPicPr>
        <p:blipFill>
          <a:blip r:embed="rId2"/>
          <a:srcRect r="75596" b="20624"/>
          <a:stretch/>
        </p:blipFill>
        <p:spPr>
          <a:xfrm>
            <a:off x="1373400" y="3328920"/>
            <a:ext cx="1367640" cy="1295640"/>
          </a:xfrm>
          <a:prstGeom prst="rect">
            <a:avLst/>
          </a:prstGeom>
          <a:ln>
            <a:noFill/>
          </a:ln>
        </p:spPr>
      </p:pic>
      <p:pic>
        <p:nvPicPr>
          <p:cNvPr id="161" name="Рисунок 9"/>
          <p:cNvPicPr/>
          <p:nvPr/>
        </p:nvPicPr>
        <p:blipFill>
          <a:blip r:embed="rId2"/>
          <a:srcRect l="26609" r="50825" b="21876"/>
          <a:stretch/>
        </p:blipFill>
        <p:spPr>
          <a:xfrm>
            <a:off x="3946320" y="3336840"/>
            <a:ext cx="1403640" cy="1367640"/>
          </a:xfrm>
          <a:prstGeom prst="rect">
            <a:avLst/>
          </a:prstGeom>
          <a:ln>
            <a:noFill/>
          </a:ln>
        </p:spPr>
      </p:pic>
      <p:pic>
        <p:nvPicPr>
          <p:cNvPr id="162" name="Рисунок 10"/>
          <p:cNvPicPr/>
          <p:nvPr/>
        </p:nvPicPr>
        <p:blipFill>
          <a:blip r:embed="rId2"/>
          <a:srcRect l="51373" r="26969" b="26246"/>
          <a:stretch/>
        </p:blipFill>
        <p:spPr>
          <a:xfrm>
            <a:off x="6536880" y="3277080"/>
            <a:ext cx="1439640" cy="136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1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4617B"/>
                </a:solidFill>
                <a:latin typeface="Constantia"/>
              </a:rPr>
              <a:t>С какого возраста ребенку разрешается правилами дорожного движения ездить на велосипеде по улицам города?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64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5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200" b="1" u="sng" strike="noStrike" spc="-1">
                <a:solidFill>
                  <a:srgbClr val="04617B"/>
                </a:solidFill>
                <a:uFillTx/>
                <a:latin typeface="Constantia"/>
              </a:rPr>
              <a:t>с 10 лет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66" name="CustomShape 4"/>
          <p:cNvSpPr/>
          <p:nvPr/>
        </p:nvSpPr>
        <p:spPr>
          <a:xfrm>
            <a:off x="632448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5"/>
          <p:cNvSpPr/>
          <p:nvPr/>
        </p:nvSpPr>
        <p:spPr>
          <a:xfrm>
            <a:off x="4114800" y="5486400"/>
            <a:ext cx="1294920" cy="456840"/>
          </a:xfrm>
          <a:prstGeom prst="leftArrow">
            <a:avLst>
              <a:gd name="adj1" fmla="val 70833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в начало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68" name="CustomShape 6"/>
          <p:cNvSpPr/>
          <p:nvPr/>
        </p:nvSpPr>
        <p:spPr>
          <a:xfrm>
            <a:off x="1075320" y="3816000"/>
            <a:ext cx="208152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3200" b="1" u="sng" strike="noStrike" spc="-1">
                <a:solidFill>
                  <a:srgbClr val="04617B"/>
                </a:solidFill>
                <a:uFillTx/>
                <a:latin typeface="Constantia"/>
              </a:rPr>
              <a:t>с 12 лет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69" name="CustomShape 7"/>
          <p:cNvSpPr/>
          <p:nvPr/>
        </p:nvSpPr>
        <p:spPr>
          <a:xfrm>
            <a:off x="6198120" y="3816000"/>
            <a:ext cx="208152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3200" b="1" u="sng" strike="noStrike" spc="-1">
                <a:solidFill>
                  <a:srgbClr val="04617B"/>
                </a:solidFill>
                <a:uFillTx/>
                <a:latin typeface="Constantia"/>
              </a:rPr>
              <a:t>с 14 лет</a:t>
            </a:r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1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876240" y="914400"/>
            <a:ext cx="7543440" cy="137124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4617B"/>
                </a:solidFill>
                <a:latin typeface="Constantia"/>
              </a:rPr>
              <a:t>Если в твоей квартире или доме случился пожар, кого ты должен оповестить после вызова пожарных?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71" name="CustomShape 2"/>
          <p:cNvSpPr/>
          <p:nvPr/>
        </p:nvSpPr>
        <p:spPr>
          <a:xfrm>
            <a:off x="1143000" y="3124080"/>
            <a:ext cx="213336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4617B"/>
                </a:solidFill>
                <a:latin typeface="Constantia"/>
              </a:rPr>
              <a:t>полицию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72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4617B"/>
                </a:solidFill>
                <a:latin typeface="Constantia"/>
              </a:rPr>
              <a:t>соседей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73" name="CustomShape 4"/>
          <p:cNvSpPr/>
          <p:nvPr/>
        </p:nvSpPr>
        <p:spPr>
          <a:xfrm>
            <a:off x="632448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4617B"/>
                </a:solidFill>
                <a:latin typeface="Constantia"/>
              </a:rPr>
              <a:t>скорую помощь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74" name="CustomShape 5"/>
          <p:cNvSpPr/>
          <p:nvPr/>
        </p:nvSpPr>
        <p:spPr>
          <a:xfrm>
            <a:off x="4191120" y="5486400"/>
            <a:ext cx="1142640" cy="456840"/>
          </a:xfrm>
          <a:prstGeom prst="rightArrow">
            <a:avLst>
              <a:gd name="adj1" fmla="val 68750"/>
              <a:gd name="adj2" fmla="val 51042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1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FFFFFF"/>
                </a:solidFill>
                <a:latin typeface="Constantia"/>
              </a:rPr>
              <a:t>Как потушить загоревшуюся на человеке одежду?</a:t>
            </a:r>
            <a:r>
              <a:rPr lang="ru-RU" sz="2800" b="0" strike="noStrike" spc="-1">
                <a:solidFill>
                  <a:srgbClr val="002060"/>
                </a:solidFill>
                <a:latin typeface="Constantia"/>
              </a:rPr>
              <a:t> 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76" name="CustomShape 2"/>
          <p:cNvSpPr/>
          <p:nvPr/>
        </p:nvSpPr>
        <p:spPr>
          <a:xfrm>
            <a:off x="914400" y="2666880"/>
            <a:ext cx="2285640" cy="22093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>
                <a:solidFill>
                  <a:srgbClr val="04617B"/>
                </a:solidFill>
                <a:latin typeface="Constantia"/>
              </a:rPr>
              <a:t>Повалить человека на землю и накрыть плотной тканью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77" name="CustomShape 3"/>
          <p:cNvSpPr/>
          <p:nvPr/>
        </p:nvSpPr>
        <p:spPr>
          <a:xfrm>
            <a:off x="3505320" y="2666880"/>
            <a:ext cx="2437920" cy="22093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>
                <a:solidFill>
                  <a:srgbClr val="04617B"/>
                </a:solidFill>
                <a:latin typeface="Constantia"/>
              </a:rPr>
              <a:t>Направить на него струю огнетушителя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78" name="CustomShape 4"/>
          <p:cNvSpPr/>
          <p:nvPr/>
        </p:nvSpPr>
        <p:spPr>
          <a:xfrm>
            <a:off x="6324480" y="2666880"/>
            <a:ext cx="2133360" cy="22093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>
                <a:solidFill>
                  <a:srgbClr val="04617B"/>
                </a:solidFill>
                <a:latin typeface="Constantia"/>
              </a:rPr>
              <a:t>Сорвать с него одежду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79" name="CustomShape 5"/>
          <p:cNvSpPr/>
          <p:nvPr/>
        </p:nvSpPr>
        <p:spPr>
          <a:xfrm>
            <a:off x="4191120" y="5486400"/>
            <a:ext cx="1142640" cy="456840"/>
          </a:xfrm>
          <a:prstGeom prst="rightArrow">
            <a:avLst>
              <a:gd name="adj1" fmla="val 68750"/>
              <a:gd name="adj2" fmla="val 51042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1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CustomShape 1"/>
          <p:cNvSpPr/>
          <p:nvPr/>
        </p:nvSpPr>
        <p:spPr>
          <a:xfrm>
            <a:off x="914400" y="609480"/>
            <a:ext cx="7543440" cy="19047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FFFFFF"/>
                </a:solidFill>
                <a:latin typeface="Constantia"/>
              </a:rPr>
              <a:t>Вернувшись с прогулки, вы открыли дверь своей квартиры и обнаружили сильное задымление. Ваши дальнейшие действия?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1219320" y="2590920"/>
            <a:ext cx="1828440" cy="20570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000" b="0" strike="noStrike" spc="-1">
                <a:solidFill>
                  <a:srgbClr val="FFFFFF"/>
                </a:solidFill>
                <a:latin typeface="Constantia"/>
              </a:rPr>
              <a:t>Войдете в квартиру и будете искать источник задымления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82" name="CustomShape 3"/>
          <p:cNvSpPr/>
          <p:nvPr/>
        </p:nvSpPr>
        <p:spPr>
          <a:xfrm>
            <a:off x="3737880" y="2743200"/>
            <a:ext cx="1828440" cy="21333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000" b="0" strike="noStrike" spc="-1">
                <a:solidFill>
                  <a:srgbClr val="FFFFFF"/>
                </a:solidFill>
                <a:latin typeface="Constantia"/>
              </a:rPr>
              <a:t>Откроете окна, чтобы проверить квартиру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83" name="CustomShape 4"/>
          <p:cNvSpPr/>
          <p:nvPr/>
        </p:nvSpPr>
        <p:spPr>
          <a:xfrm>
            <a:off x="6324480" y="2895480"/>
            <a:ext cx="1828440" cy="19807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000" b="0" strike="noStrike" spc="-1">
                <a:solidFill>
                  <a:srgbClr val="FFFFFF"/>
                </a:solidFill>
                <a:latin typeface="Constantia"/>
              </a:rPr>
              <a:t>Плотно закроете дверь и вызовете пожарных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84" name="CustomShape 5"/>
          <p:cNvSpPr/>
          <p:nvPr/>
        </p:nvSpPr>
        <p:spPr>
          <a:xfrm>
            <a:off x="4114800" y="5486400"/>
            <a:ext cx="1294920" cy="456840"/>
          </a:xfrm>
          <a:prstGeom prst="leftArrow">
            <a:avLst>
              <a:gd name="adj1" fmla="val 70833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в начало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1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0" strike="noStrike" spc="-1">
                <a:solidFill>
                  <a:srgbClr val="FFFFFF"/>
                </a:solidFill>
                <a:latin typeface="Constantia"/>
              </a:rPr>
              <a:t>Можно ли купаться в одиночку?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86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4617B"/>
                </a:solidFill>
                <a:latin typeface="Constantia"/>
              </a:rPr>
              <a:t>Да!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87" name="CustomShape 3"/>
          <p:cNvSpPr/>
          <p:nvPr/>
        </p:nvSpPr>
        <p:spPr>
          <a:xfrm>
            <a:off x="3352680" y="3124080"/>
            <a:ext cx="259056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>
                <a:solidFill>
                  <a:srgbClr val="04617B"/>
                </a:solidFill>
                <a:latin typeface="Constantia"/>
              </a:rPr>
              <a:t>Категорически нет!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88" name="CustomShape 4"/>
          <p:cNvSpPr/>
          <p:nvPr/>
        </p:nvSpPr>
        <p:spPr>
          <a:xfrm>
            <a:off x="6324480" y="314244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>
                <a:solidFill>
                  <a:srgbClr val="04617B"/>
                </a:solidFill>
                <a:latin typeface="Constantia"/>
              </a:rPr>
              <a:t>Иногда.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89" name="CustomShape 5"/>
          <p:cNvSpPr/>
          <p:nvPr/>
        </p:nvSpPr>
        <p:spPr>
          <a:xfrm>
            <a:off x="4114800" y="5486400"/>
            <a:ext cx="1294920" cy="456840"/>
          </a:xfrm>
          <a:prstGeom prst="righ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Прежде чем войти в воду, нужно…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91" name="CustomShape 2"/>
          <p:cNvSpPr/>
          <p:nvPr/>
        </p:nvSpPr>
        <p:spPr>
          <a:xfrm>
            <a:off x="1295280" y="3129840"/>
            <a:ext cx="190476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полежать на солнце.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2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плотно поесть.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3" name="CustomShape 4"/>
          <p:cNvSpPr/>
          <p:nvPr/>
        </p:nvSpPr>
        <p:spPr>
          <a:xfrm>
            <a:off x="6095880" y="3124080"/>
            <a:ext cx="220932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охладиться, отдохнув в тени.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4" name="CustomShape 5"/>
          <p:cNvSpPr/>
          <p:nvPr/>
        </p:nvSpPr>
        <p:spPr>
          <a:xfrm>
            <a:off x="4114800" y="5486400"/>
            <a:ext cx="1294920" cy="456840"/>
          </a:xfrm>
          <a:prstGeom prst="righ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0" strike="noStrike" spc="-1">
                <a:solidFill>
                  <a:srgbClr val="002060"/>
                </a:solidFill>
                <a:latin typeface="Constantia"/>
              </a:rPr>
              <a:t>Для чего на воде установлены буйки?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96" name="CustomShape 2"/>
          <p:cNvSpPr/>
          <p:nvPr/>
        </p:nvSpPr>
        <p:spPr>
          <a:xfrm>
            <a:off x="1066680" y="2743200"/>
            <a:ext cx="213336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За буйки заплывать запрещено.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7" name="CustomShape 3"/>
          <p:cNvSpPr/>
          <p:nvPr/>
        </p:nvSpPr>
        <p:spPr>
          <a:xfrm>
            <a:off x="384804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Это украшает водоем.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8" name="CustomShape 4"/>
          <p:cNvSpPr/>
          <p:nvPr/>
        </p:nvSpPr>
        <p:spPr>
          <a:xfrm>
            <a:off x="6319080" y="2895480"/>
            <a:ext cx="213336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Держась за буйки, можно отдохнуть на воде.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199" name="CustomShape 5"/>
          <p:cNvSpPr/>
          <p:nvPr/>
        </p:nvSpPr>
        <p:spPr>
          <a:xfrm>
            <a:off x="4114800" y="5486400"/>
            <a:ext cx="1294920" cy="456840"/>
          </a:xfrm>
          <a:prstGeom prst="leftArrow">
            <a:avLst>
              <a:gd name="adj1" fmla="val 66667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в начало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Можно ли разводить костер в лесу или лесном массиве?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01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0000"/>
                </a:solidFill>
                <a:latin typeface="Constantia"/>
              </a:rPr>
              <a:t>Да.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02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Нет.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03" name="CustomShape 4"/>
          <p:cNvSpPr/>
          <p:nvPr/>
        </p:nvSpPr>
        <p:spPr>
          <a:xfrm>
            <a:off x="632448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Иногда.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04" name="CustomShape 5"/>
          <p:cNvSpPr/>
          <p:nvPr/>
        </p:nvSpPr>
        <p:spPr>
          <a:xfrm>
            <a:off x="4114800" y="5486400"/>
            <a:ext cx="1294920" cy="456840"/>
          </a:xfrm>
          <a:prstGeom prst="righ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Можно ли уносить из леса найденных птенцов и зверушек?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06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Нет.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07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0000"/>
                </a:solidFill>
                <a:latin typeface="Constantia"/>
              </a:rPr>
              <a:t>Да.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08" name="CustomShape 4"/>
          <p:cNvSpPr/>
          <p:nvPr/>
        </p:nvSpPr>
        <p:spPr>
          <a:xfrm>
            <a:off x="632448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Иногда.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09" name="CustomShape 5"/>
          <p:cNvSpPr/>
          <p:nvPr/>
        </p:nvSpPr>
        <p:spPr>
          <a:xfrm>
            <a:off x="4114800" y="5486400"/>
            <a:ext cx="1294920" cy="456840"/>
          </a:xfrm>
          <a:prstGeom prst="righ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CustomShape 1"/>
          <p:cNvSpPr/>
          <p:nvPr/>
        </p:nvSpPr>
        <p:spPr>
          <a:xfrm>
            <a:off x="914400" y="533520"/>
            <a:ext cx="7543440" cy="19807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Могут ли люди собирать любые дикорастущие плоды, ягоды, орехи, грибы и другие пригодные для употребления в пищу лесные ресурсы?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11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0000"/>
                </a:solidFill>
                <a:latin typeface="Constantia"/>
              </a:rPr>
              <a:t>Да.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12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Нет.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13" name="CustomShape 4"/>
          <p:cNvSpPr/>
          <p:nvPr/>
        </p:nvSpPr>
        <p:spPr>
          <a:xfrm>
            <a:off x="6324480" y="2971800"/>
            <a:ext cx="2133360" cy="19047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002060"/>
                </a:solidFill>
                <a:latin typeface="Constantia"/>
              </a:rPr>
              <a:t>Да, но только те, которые не занесены в Красную книгу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214" name="CustomShape 5"/>
          <p:cNvSpPr/>
          <p:nvPr/>
        </p:nvSpPr>
        <p:spPr>
          <a:xfrm>
            <a:off x="4114800" y="5486400"/>
            <a:ext cx="1294920" cy="456840"/>
          </a:xfrm>
          <a:prstGeom prst="leftArrow">
            <a:avLst>
              <a:gd name="adj1" fmla="val 66667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в начало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Как проходят по ряду перед сидящими зрителями?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16" name="CustomShape 2"/>
          <p:cNvSpPr/>
          <p:nvPr/>
        </p:nvSpPr>
        <p:spPr>
          <a:xfrm>
            <a:off x="1295280" y="297180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Спиной к сидящим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17" name="CustomShape 3"/>
          <p:cNvSpPr/>
          <p:nvPr/>
        </p:nvSpPr>
        <p:spPr>
          <a:xfrm>
            <a:off x="37339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Лицом к сидящим.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18" name="CustomShape 4"/>
          <p:cNvSpPr/>
          <p:nvPr/>
        </p:nvSpPr>
        <p:spPr>
          <a:xfrm>
            <a:off x="632448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Боком к сидящим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19" name="CustomShape 5"/>
          <p:cNvSpPr/>
          <p:nvPr/>
        </p:nvSpPr>
        <p:spPr>
          <a:xfrm>
            <a:off x="4114800" y="5486400"/>
            <a:ext cx="1294920" cy="456840"/>
          </a:xfrm>
          <a:prstGeom prst="righ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Можно ли трогать руками музейные экспонаты?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21" name="CustomShape 2"/>
          <p:cNvSpPr/>
          <p:nvPr/>
        </p:nvSpPr>
        <p:spPr>
          <a:xfrm>
            <a:off x="114300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Нельзя ни в коем случае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22" name="CustomShape 3"/>
          <p:cNvSpPr/>
          <p:nvPr/>
        </p:nvSpPr>
        <p:spPr>
          <a:xfrm>
            <a:off x="3505320" y="3124080"/>
            <a:ext cx="182844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Можно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23" name="CustomShape 4"/>
          <p:cNvSpPr/>
          <p:nvPr/>
        </p:nvSpPr>
        <p:spPr>
          <a:xfrm>
            <a:off x="5867280" y="3124080"/>
            <a:ext cx="2590560" cy="17521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Нежелательно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24" name="CustomShape 5"/>
          <p:cNvSpPr/>
          <p:nvPr/>
        </p:nvSpPr>
        <p:spPr>
          <a:xfrm>
            <a:off x="4114800" y="5486400"/>
            <a:ext cx="1294920" cy="456840"/>
          </a:xfrm>
          <a:prstGeom prst="righ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дальше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CustomShape 1"/>
          <p:cNvSpPr/>
          <p:nvPr/>
        </p:nvSpPr>
        <p:spPr>
          <a:xfrm>
            <a:off x="914400" y="914400"/>
            <a:ext cx="7543440" cy="1371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2060"/>
                </a:solidFill>
                <a:latin typeface="Constantia"/>
              </a:rPr>
              <a:t>Если вы увидели своего знакомого на улице, то нужно: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226" name="CustomShape 2"/>
          <p:cNvSpPr/>
          <p:nvPr/>
        </p:nvSpPr>
        <p:spPr>
          <a:xfrm>
            <a:off x="745920" y="2793240"/>
            <a:ext cx="2133360" cy="20570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кричать ему через всю улицу.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27" name="CustomShape 3"/>
          <p:cNvSpPr/>
          <p:nvPr/>
        </p:nvSpPr>
        <p:spPr>
          <a:xfrm>
            <a:off x="3154320" y="2793240"/>
            <a:ext cx="2285640" cy="20570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широко размахивать руками, чтобы он заметил.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28" name="CustomShape 4"/>
          <p:cNvSpPr/>
          <p:nvPr/>
        </p:nvSpPr>
        <p:spPr>
          <a:xfrm>
            <a:off x="5715000" y="2802240"/>
            <a:ext cx="2819160" cy="20570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Constantia"/>
              </a:rPr>
              <a:t>поздороваться, когда он будет проходить мимо.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29" name="CustomShape 5"/>
          <p:cNvSpPr/>
          <p:nvPr/>
        </p:nvSpPr>
        <p:spPr>
          <a:xfrm>
            <a:off x="4114800" y="5486400"/>
            <a:ext cx="1294920" cy="456840"/>
          </a:xfrm>
          <a:prstGeom prst="leftArrow">
            <a:avLst>
              <a:gd name="adj1" fmla="val 62500"/>
              <a:gd name="adj2" fmla="val 5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/>
          </a:gra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onstantia"/>
              </a:rPr>
              <a:t>в начало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dissolve">
                                      <p:cBhvr additive="repl">
                                        <p:cTn id="9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TextShape 1"/>
          <p:cNvSpPr txBox="1"/>
          <p:nvPr/>
        </p:nvSpPr>
        <p:spPr>
          <a:xfrm>
            <a:off x="533520" y="533520"/>
            <a:ext cx="8152920" cy="533160"/>
          </a:xfrm>
          <a:prstGeom prst="rect">
            <a:avLst/>
          </a:prstGeom>
          <a:noFill/>
          <a:ln>
            <a:noFill/>
          </a:ln>
        </p:spPr>
        <p:txBody>
          <a:bodyPr lIns="0" tIns="45000" rIns="0" bIns="0" anchor="b">
            <a:normAutofit fontScale="77500" lnSpcReduction="20000"/>
          </a:bodyPr>
          <a:lstStyle/>
          <a:p>
            <a:pPr algn="ctr">
              <a:lnSpc>
                <a:spcPct val="100000"/>
              </a:lnSpc>
            </a:pPr>
            <a:r>
              <a:rPr lang="en-US" sz="5000" b="0" strike="noStrike" spc="-1">
                <a:solidFill>
                  <a:srgbClr val="04617B"/>
                </a:solidFill>
                <a:latin typeface="Calibri"/>
              </a:rPr>
              <a:t>Интернет-ресурсы:</a:t>
            </a:r>
            <a:endParaRPr lang="en-US" sz="50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31" name="TextShape 2"/>
          <p:cNvSpPr txBox="1"/>
          <p:nvPr/>
        </p:nvSpPr>
        <p:spPr>
          <a:xfrm>
            <a:off x="533520" y="1069200"/>
            <a:ext cx="8229240" cy="28929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274320" indent="-273960">
              <a:lnSpc>
                <a:spcPct val="100000"/>
              </a:lnSpc>
              <a:spcBef>
                <a:spcPts val="360"/>
              </a:spcBef>
              <a:buBlip>
                <a:blip r:embed="rId2"/>
              </a:buBlip>
            </a:pPr>
            <a:r>
              <a:rPr lang="en-US" sz="1800" b="0" u="sng" strike="noStrike" spc="-1">
                <a:solidFill>
                  <a:srgbClr val="E2D700"/>
                </a:solidFill>
                <a:uFillTx/>
                <a:latin typeface="Constantia"/>
                <a:hlinkClick r:id="rId3"/>
              </a:rPr>
              <a:t>http://static.freepik.com/foto-gratuito/erba_21072452.jpg</a:t>
            </a:r>
            <a:r>
              <a:rPr lang="en-US" sz="1800" b="0" strike="noStrike" spc="-1">
                <a:solidFill>
                  <a:srgbClr val="002060"/>
                </a:solidFill>
                <a:latin typeface="Constantia"/>
              </a:rPr>
              <a:t> травка фон</a:t>
            </a: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360"/>
              </a:spcBef>
              <a:buBlip>
                <a:blip r:embed="rId2"/>
              </a:buBlip>
            </a:pPr>
            <a:r>
              <a:rPr lang="en-US" sz="1800" b="0" u="sng" strike="noStrike" spc="-1">
                <a:solidFill>
                  <a:srgbClr val="E2D700"/>
                </a:solidFill>
                <a:uFillTx/>
                <a:latin typeface="Constantia"/>
                <a:hlinkClick r:id="rId4"/>
              </a:rPr>
              <a:t>http://detsad62.ucoz.ru/photo/novyj_god_2012_2013/3-2-0-0-2</a:t>
            </a:r>
            <a:r>
              <a:rPr lang="en-US" sz="1800" b="0" strike="noStrike" spc="-1">
                <a:solidFill>
                  <a:srgbClr val="002060"/>
                </a:solidFill>
                <a:latin typeface="Constantia"/>
              </a:rPr>
              <a:t> травка с ромашками и бабочками</a:t>
            </a: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360"/>
              </a:spcBef>
              <a:buBlip>
                <a:blip r:embed="rId2"/>
              </a:buBlip>
            </a:pPr>
            <a:r>
              <a:rPr lang="en-US" sz="1800" b="0" u="sng" strike="noStrike" spc="-1">
                <a:solidFill>
                  <a:srgbClr val="E2D700"/>
                </a:solidFill>
                <a:uFillTx/>
                <a:latin typeface="Constantia"/>
                <a:hlinkClick r:id="rId5"/>
              </a:rPr>
              <a:t>http://www.playcast.ru/view/2867130/2379c4b850ca03db88c869c710a72869b8379365pl</a:t>
            </a:r>
            <a:r>
              <a:rPr lang="en-US" sz="1800" b="0" strike="noStrike" spc="-1">
                <a:solidFill>
                  <a:srgbClr val="002060"/>
                </a:solidFill>
                <a:latin typeface="Constantia"/>
              </a:rPr>
              <a:t> ромашки с божьими коровками</a:t>
            </a: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360"/>
              </a:spcBef>
              <a:buBlip>
                <a:blip r:embed="rId2"/>
              </a:buBlip>
            </a:pPr>
            <a:r>
              <a:rPr lang="en-US" sz="1800" b="0" u="sng" strike="noStrike" spc="-1">
                <a:solidFill>
                  <a:srgbClr val="E2D700"/>
                </a:solidFill>
                <a:uFillTx/>
                <a:latin typeface="Constantia"/>
                <a:hlinkClick r:id="rId6"/>
              </a:rPr>
              <a:t>http://www.inthepresenceofbutterflies.com/uploads/4/8/2/3/4823552/7596567_orig.jpg</a:t>
            </a:r>
            <a:r>
              <a:rPr lang="en-US" sz="1800" b="0" strike="noStrike" spc="-1">
                <a:solidFill>
                  <a:srgbClr val="002060"/>
                </a:solidFill>
                <a:latin typeface="Constantia"/>
              </a:rPr>
              <a:t> желтая бабочка</a:t>
            </a: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360"/>
              </a:spcBef>
              <a:buBlip>
                <a:blip r:embed="rId2"/>
              </a:buBlip>
            </a:pPr>
            <a:r>
              <a:rPr lang="en-US" sz="1800" b="0" u="sng" strike="noStrike" spc="-1">
                <a:solidFill>
                  <a:srgbClr val="E2D700"/>
                </a:solidFill>
                <a:uFillTx/>
                <a:latin typeface="Constantia"/>
                <a:hlinkClick r:id="rId7"/>
              </a:rPr>
              <a:t>http://xrest.ru/original/828787/</a:t>
            </a:r>
            <a:r>
              <a:rPr lang="en-US" sz="1800" b="0" strike="noStrike" spc="-1">
                <a:solidFill>
                  <a:srgbClr val="002060"/>
                </a:solidFill>
                <a:latin typeface="Constantia"/>
              </a:rPr>
              <a:t>  улитка</a:t>
            </a: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360"/>
              </a:spcBef>
              <a:buBlip>
                <a:blip r:embed="rId2"/>
              </a:buBlip>
            </a:pPr>
            <a:r>
              <a:rPr lang="en-US" sz="1800" b="0" u="sng" strike="noStrike" spc="-1">
                <a:solidFill>
                  <a:srgbClr val="E2D700"/>
                </a:solidFill>
                <a:uFillTx/>
                <a:latin typeface="Constantia"/>
                <a:hlinkClick r:id="rId8"/>
              </a:rPr>
              <a:t>http://sadikn8.ucoz.com/about.html</a:t>
            </a:r>
            <a:r>
              <a:rPr lang="en-US" sz="1800" b="0" strike="noStrike" spc="-1">
                <a:solidFill>
                  <a:srgbClr val="002060"/>
                </a:solidFill>
                <a:latin typeface="Constantia"/>
              </a:rPr>
              <a:t> улитка</a:t>
            </a: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360"/>
              </a:spcBef>
            </a:pPr>
            <a:endParaRPr lang="en-US" sz="1800" b="0" strike="noStrike" spc="-1">
              <a:solidFill>
                <a:srgbClr val="000000"/>
              </a:solidFill>
              <a:latin typeface="Constantia"/>
            </a:endParaRPr>
          </a:p>
        </p:txBody>
      </p:sp>
      <p:sp>
        <p:nvSpPr>
          <p:cNvPr id="232" name="CustomShape 3"/>
          <p:cNvSpPr/>
          <p:nvPr/>
        </p:nvSpPr>
        <p:spPr>
          <a:xfrm>
            <a:off x="838080" y="3962520"/>
            <a:ext cx="7848360" cy="1132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6000"/>
              </a:lnSpc>
              <a:spcAft>
                <a:spcPts val="799"/>
              </a:spcAft>
            </a:pPr>
            <a:r>
              <a:rPr lang="ru-RU" sz="1800" b="0" u="sng" strike="noStrike" spc="-1">
                <a:solidFill>
                  <a:srgbClr val="E2D700"/>
                </a:solidFill>
                <a:uFillTx/>
                <a:latin typeface="Calibri"/>
                <a:ea typeface="Calibri"/>
                <a:hlinkClick r:id="rId9"/>
              </a:rPr>
              <a:t>http://ped-kopilka.ru/blogs/yuli-aleksandrovny-harchenko/test-pravila-pozharnoi-bezopasnosti.html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6000"/>
              </a:lnSpc>
              <a:spcAft>
                <a:spcPts val="799"/>
              </a:spcAft>
            </a:pPr>
            <a:r>
              <a:rPr lang="ru-RU" sz="1800" b="0" u="sng" strike="noStrike" spc="-1">
                <a:solidFill>
                  <a:srgbClr val="E2D700"/>
                </a:solidFill>
                <a:uFillTx/>
                <a:latin typeface="Calibri"/>
                <a:ea typeface="Calibri"/>
                <a:hlinkClick r:id="rId10"/>
              </a:rPr>
              <a:t>http://www.ug.ru/method_article/996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u="sng" strike="noStrike" spc="-1">
                <a:solidFill>
                  <a:srgbClr val="E2D700"/>
                </a:solidFill>
                <a:uFillTx/>
                <a:latin typeface="Calibri"/>
                <a:ea typeface="Calibri"/>
                <a:hlinkClick r:id="rId11"/>
              </a:rPr>
              <a:t>http://childage.ru/obuchenie-i-obrazovanie/nachalnaya-shkola/testyi-po-pdd-dlya-shkolnikov-s-otvetami.html#3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314</TotalTime>
  <Words>434</Words>
  <Application>Microsoft Office PowerPoint</Application>
  <PresentationFormat>Экран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9" baseType="lpstr">
      <vt:lpstr>Arial</vt:lpstr>
      <vt:lpstr>Calibri</vt:lpstr>
      <vt:lpstr>Constantia</vt:lpstr>
      <vt:lpstr>DejaVu Sans</vt:lpstr>
      <vt:lpstr>Symbol</vt:lpstr>
      <vt:lpstr>Times New Roman</vt:lpstr>
      <vt:lpstr>Wingdings</vt:lpstr>
      <vt:lpstr>Wingdings 2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викторина</dc:title>
  <dc:subject/>
  <dc:creator>андрей</dc:creator>
  <dc:description/>
  <cp:lastModifiedBy>Пользователь Windows</cp:lastModifiedBy>
  <cp:revision>33</cp:revision>
  <dcterms:created xsi:type="dcterms:W3CDTF">2014-08-08T11:31:25Z</dcterms:created>
  <dcterms:modified xsi:type="dcterms:W3CDTF">2019-01-03T13:48:18Z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19</vt:i4>
  </property>
</Properties>
</file>