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9" r:id="rId1"/>
    <p:sldMasterId id="2147483851" r:id="rId2"/>
    <p:sldMasterId id="2147483863" r:id="rId3"/>
    <p:sldMasterId id="2147484175" r:id="rId4"/>
  </p:sldMasterIdLst>
  <p:sldIdLst>
    <p:sldId id="264" r:id="rId5"/>
    <p:sldId id="257" r:id="rId6"/>
    <p:sldId id="269" r:id="rId7"/>
    <p:sldId id="271" r:id="rId8"/>
    <p:sldId id="270" r:id="rId9"/>
    <p:sldId id="276" r:id="rId10"/>
    <p:sldId id="278" r:id="rId11"/>
    <p:sldId id="272" r:id="rId12"/>
    <p:sldId id="277" r:id="rId13"/>
    <p:sldId id="267" r:id="rId14"/>
    <p:sldId id="268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3028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5659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514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2805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387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00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903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897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381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7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5605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8070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2593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91087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3377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6058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9073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194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9769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3125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31549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957518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2179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23795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93557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46548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5089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209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78008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71898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59846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29062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1163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0279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806578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4124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8877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38212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7323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03938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26453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93197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6120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084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311544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60271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44614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7747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18318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006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4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905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57" r:id="rId6"/>
    <p:sldLayoutId id="2147483858" r:id="rId7"/>
    <p:sldLayoutId id="2147483859" r:id="rId8"/>
    <p:sldLayoutId id="2147483860" r:id="rId9"/>
    <p:sldLayoutId id="2147483861" r:id="rId10"/>
    <p:sldLayoutId id="21474838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259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A19EF99-B957-4DA8-B98E-78346B7A6879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765A85-DF2C-4775-BA40-28B92ED7A9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31552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176" r:id="rId1"/>
    <p:sldLayoutId id="2147484177" r:id="rId2"/>
    <p:sldLayoutId id="2147484178" r:id="rId3"/>
    <p:sldLayoutId id="2147484179" r:id="rId4"/>
    <p:sldLayoutId id="2147484180" r:id="rId5"/>
    <p:sldLayoutId id="2147484181" r:id="rId6"/>
    <p:sldLayoutId id="2147484182" r:id="rId7"/>
    <p:sldLayoutId id="2147484183" r:id="rId8"/>
    <p:sldLayoutId id="2147484184" r:id="rId9"/>
    <p:sldLayoutId id="2147484185" r:id="rId10"/>
    <p:sldLayoutId id="2147484186" r:id="rId11"/>
    <p:sldLayoutId id="2147484187" r:id="rId12"/>
    <p:sldLayoutId id="2147484188" r:id="rId13"/>
    <p:sldLayoutId id="2147484189" r:id="rId14"/>
    <p:sldLayoutId id="2147484190" r:id="rId15"/>
    <p:sldLayoutId id="2147484191" r:id="rId16"/>
    <p:sldLayoutId id="214748419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azbuka-bp.com.ua/ru/sitenews/limerik.html" TargetMode="External"/><Relationship Id="rId2" Type="http://schemas.openxmlformats.org/officeDocument/2006/relationships/hyperlink" Target="https://shkolazhizni.ru/culture/articles/2290/" TargetMode="External"/><Relationship Id="rId1" Type="http://schemas.openxmlformats.org/officeDocument/2006/relationships/slideLayout" Target="../slideLayouts/slideLayout36.xml"/><Relationship Id="rId4" Type="http://schemas.openxmlformats.org/officeDocument/2006/relationships/hyperlink" Target="https://www.livelib.ru/support/post/11057-konkurs-no53-sochinyaem-limerik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172996"/>
            <a:ext cx="9428765" cy="1598502"/>
          </a:xfrm>
        </p:spPr>
        <p:txBody>
          <a:bodyPr/>
          <a:lstStyle/>
          <a:p>
            <a:r>
              <a:rPr lang="en-US" dirty="0"/>
              <a:t>           </a:t>
            </a:r>
            <a:r>
              <a:rPr lang="ru-RU" dirty="0">
                <a:latin typeface="Century Gothic" panose="020B0502020202020204" pitchFamily="34" charset="0"/>
              </a:rPr>
              <a:t>А Вы приедете в </a:t>
            </a:r>
            <a:r>
              <a:rPr lang="ru-RU" dirty="0" smtClean="0">
                <a:latin typeface="Century Gothic" panose="020B0502020202020204" pitchFamily="34" charset="0"/>
              </a:rPr>
              <a:t>Лимерик?</a:t>
            </a:r>
            <a:br>
              <a:rPr lang="ru-RU" dirty="0" smtClean="0">
                <a:latin typeface="Century Gothic" panose="020B0502020202020204" pitchFamily="34" charset="0"/>
              </a:rPr>
            </a:br>
            <a:r>
              <a:rPr lang="en-US" sz="1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Will </a:t>
            </a:r>
            <a:r>
              <a:rPr lang="en-US" sz="1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you come up to </a:t>
            </a:r>
            <a:r>
              <a:rPr lang="en-US" sz="1800" dirty="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t>Limerick?</a:t>
            </a:r>
            <a:r>
              <a:rPr lang="ru-RU" sz="14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>
                <a:solidFill>
                  <a:schemeClr val="bg2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/>
              <a:t>                                                              </a:t>
            </a:r>
            <a:r>
              <a:rPr lang="en-US" sz="1400" dirty="0" smtClean="0">
                <a:latin typeface="Century Gothic" panose="020B0502020202020204" pitchFamily="34" charset="0"/>
              </a:rPr>
              <a:t>by </a:t>
            </a:r>
            <a:r>
              <a:rPr lang="en-US" sz="1400" dirty="0" err="1" smtClean="0">
                <a:latin typeface="Century Gothic" panose="020B0502020202020204" pitchFamily="34" charset="0"/>
              </a:rPr>
              <a:t>Artem</a:t>
            </a:r>
            <a:r>
              <a:rPr lang="en-US" sz="1400" dirty="0" smtClean="0">
                <a:latin typeface="Century Gothic" panose="020B0502020202020204" pitchFamily="34" charset="0"/>
              </a:rPr>
              <a:t> </a:t>
            </a:r>
            <a:r>
              <a:rPr lang="en-US" sz="1400" dirty="0" err="1" smtClean="0">
                <a:latin typeface="Century Gothic" panose="020B0502020202020204" pitchFamily="34" charset="0"/>
              </a:rPr>
              <a:t>Rakhmanin</a:t>
            </a:r>
            <a:r>
              <a:rPr lang="en-US" sz="1400" dirty="0" smtClean="0">
                <a:latin typeface="Century Gothic" panose="020B0502020202020204" pitchFamily="34" charset="0"/>
              </a:rPr>
              <a:t> &amp; Maxim Litvinov 5 b</a:t>
            </a:r>
            <a:endParaRPr lang="ru-RU" dirty="0">
              <a:latin typeface="Century Gothic" panose="020B0502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270" y="1771498"/>
            <a:ext cx="6020650" cy="5086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58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             </a:t>
            </a:r>
            <a:r>
              <a:rPr lang="ru-RU" dirty="0"/>
              <a:t>Что такое Лимерик</a:t>
            </a:r>
            <a:r>
              <a:rPr lang="en-US" dirty="0"/>
              <a:t>?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8216" y="1312840"/>
            <a:ext cx="3772930" cy="366242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403700" y="4905031"/>
            <a:ext cx="6461962" cy="5871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 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мир погиб бы, если бы не было чудаков.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261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AA52DE8-1106-47AA-BD77-673A858CE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54759B7-97B4-4165-8A38-4643A81B3C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491175"/>
            <a:ext cx="8946541" cy="3080825"/>
          </a:xfrm>
        </p:spPr>
        <p:txBody>
          <a:bodyPr>
            <a:noAutofit/>
          </a:bodyPr>
          <a:lstStyle/>
          <a:p>
            <a:r>
              <a:rPr lang="ru-RU" sz="4000" b="1" dirty="0"/>
              <a:t>Ли́мерик</a:t>
            </a:r>
            <a:r>
              <a:rPr lang="ru-RU" sz="4000" dirty="0"/>
              <a:t> — это форма юмористического, комического стиха абсурдного содержания (</a:t>
            </a:r>
            <a:r>
              <a:rPr lang="ru-RU" sz="4000" dirty="0" err="1"/>
              <a:t>nonsense</a:t>
            </a:r>
            <a:r>
              <a:rPr lang="ru-RU" sz="4000" dirty="0"/>
              <a:t> </a:t>
            </a:r>
            <a:r>
              <a:rPr lang="ru-RU" sz="4000" dirty="0" err="1"/>
              <a:t>verse</a:t>
            </a:r>
            <a:r>
              <a:rPr lang="ru-RU" sz="4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92899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E708766-62D2-4651-A171-DBBA0C4BA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dirty="0"/>
              <a:t>Название лимерика происходит от ирландского города Лимерик. История его происхождения не вполне ясна. По наиболее распространённой версии, оно восходит к куплетам, которые пелись на рубеже XVII—XVIII веков ирландскими солдатами на службе французского короля Людовика </a:t>
            </a:r>
            <a:r>
              <a:rPr lang="en-US" sz="1600" dirty="0" smtClean="0"/>
              <a:t>XIV</a:t>
            </a:r>
            <a:r>
              <a:rPr lang="ru-RU" sz="1600" dirty="0" smtClean="0"/>
              <a:t>. На </a:t>
            </a:r>
            <a:r>
              <a:rPr lang="ru-RU" sz="1600" dirty="0"/>
              <a:t>своих вечеринках солдаты, импровизируя, исполняли </a:t>
            </a:r>
            <a:r>
              <a:rPr lang="ru-RU" sz="1600" dirty="0" smtClean="0"/>
              <a:t>песенки, </a:t>
            </a:r>
            <a:r>
              <a:rPr lang="ru-RU" sz="1600" dirty="0"/>
              <a:t>каждый куплет в которых завершался рефреном, громогласно повторяемым хором — </a:t>
            </a:r>
            <a:r>
              <a:rPr lang="ru-RU" sz="1600" dirty="0" err="1"/>
              <a:t>Will</a:t>
            </a:r>
            <a:r>
              <a:rPr lang="ru-RU" sz="1600" dirty="0"/>
              <a:t> </a:t>
            </a:r>
            <a:r>
              <a:rPr lang="ru-RU" sz="1600" dirty="0" err="1"/>
              <a:t>you</a:t>
            </a:r>
            <a:r>
              <a:rPr lang="ru-RU" sz="1600" dirty="0"/>
              <a:t> </a:t>
            </a:r>
            <a:r>
              <a:rPr lang="ru-RU" sz="1600" dirty="0" err="1"/>
              <a:t>come</a:t>
            </a:r>
            <a:r>
              <a:rPr lang="ru-RU" sz="1600" dirty="0"/>
              <a:t> </a:t>
            </a:r>
            <a:r>
              <a:rPr lang="ru-RU" sz="1600" dirty="0" err="1"/>
              <a:t>up</a:t>
            </a:r>
            <a:r>
              <a:rPr lang="ru-RU" sz="1600" dirty="0"/>
              <a:t> </a:t>
            </a:r>
            <a:r>
              <a:rPr lang="ru-RU" sz="1600" dirty="0" err="1"/>
              <a:t>to</a:t>
            </a:r>
            <a:r>
              <a:rPr lang="ru-RU" sz="1600" dirty="0"/>
              <a:t> </a:t>
            </a:r>
            <a:r>
              <a:rPr lang="ru-RU" sz="1600" dirty="0" err="1"/>
              <a:t>Limerick</a:t>
            </a:r>
            <a:r>
              <a:rPr lang="ru-RU" sz="1600" dirty="0"/>
              <a:t>? (или, по другой версии, </a:t>
            </a:r>
            <a:r>
              <a:rPr lang="ru-RU" sz="1600" dirty="0" err="1"/>
              <a:t>Won't</a:t>
            </a:r>
            <a:r>
              <a:rPr lang="ru-RU" sz="1600" dirty="0"/>
              <a:t> </a:t>
            </a:r>
            <a:r>
              <a:rPr lang="ru-RU" sz="1600" dirty="0" err="1"/>
              <a:t>you</a:t>
            </a:r>
            <a:r>
              <a:rPr lang="ru-RU" sz="1600" dirty="0"/>
              <a:t> </a:t>
            </a:r>
            <a:r>
              <a:rPr lang="ru-RU" sz="1600" dirty="0" err="1"/>
              <a:t>come</a:t>
            </a:r>
            <a:r>
              <a:rPr lang="ru-RU" sz="1600" dirty="0"/>
              <a:t> </a:t>
            </a:r>
            <a:r>
              <a:rPr lang="ru-RU" sz="1600" dirty="0" err="1"/>
              <a:t>up</a:t>
            </a:r>
            <a:r>
              <a:rPr lang="ru-RU" sz="1600" dirty="0"/>
              <a:t> </a:t>
            </a:r>
            <a:r>
              <a:rPr lang="ru-RU" sz="1600" dirty="0" err="1"/>
              <a:t>to</a:t>
            </a:r>
            <a:r>
              <a:rPr lang="ru-RU" sz="1600" dirty="0"/>
              <a:t> </a:t>
            </a:r>
            <a:r>
              <a:rPr lang="ru-RU" sz="1600" dirty="0" err="1"/>
              <a:t>Limerick</a:t>
            </a:r>
            <a:r>
              <a:rPr lang="ru-RU" sz="1600" dirty="0"/>
              <a:t>?) («Вернешься ли ты в Лимерик?»)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02175" y="2330665"/>
            <a:ext cx="7173630" cy="4301376"/>
          </a:xfrm>
          <a:prstGeom prst="rect">
            <a:avLst/>
          </a:prstGeom>
        </p:spPr>
      </p:pic>
      <p:sp>
        <p:nvSpPr>
          <p:cNvPr id="7" name="AutoShape 4" descr="Картинки по запросу что такое лимерик и город лимерик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44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881532A-2D9B-4CE0-9352-8C34E0410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Форма </a:t>
            </a:r>
            <a:r>
              <a:rPr lang="ru-RU" dirty="0" smtClean="0"/>
              <a:t>лимерика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8F6F14A8-BB6E-4F48-8507-AC225C2B77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Традиционно лимерик состоит из пяти строк с рифменной схемой AABBA, причём финальные части первой и последней строк одинаковы. Чаще всего лимерик написан </a:t>
            </a:r>
            <a:r>
              <a:rPr lang="ru-RU" dirty="0" smtClean="0"/>
              <a:t>анапестом (1-я</a:t>
            </a:r>
            <a:r>
              <a:rPr lang="ru-RU" dirty="0"/>
              <a:t>, 2-я и 5-я строки — трёхстопным, 3-я и 4-я — </a:t>
            </a:r>
            <a:r>
              <a:rPr lang="ru-RU" dirty="0" err="1"/>
              <a:t>двухстопным</a:t>
            </a:r>
            <a:r>
              <a:rPr lang="ru-RU" dirty="0"/>
              <a:t>). Композиция лимерика подчиняется строгим правилам:</a:t>
            </a:r>
          </a:p>
          <a:p>
            <a:r>
              <a:rPr lang="ru-RU" dirty="0"/>
              <a:t>в первой строке называется персонаж и место его происхождения (как правило, употребляется географическое название);</a:t>
            </a:r>
          </a:p>
          <a:p>
            <a:r>
              <a:rPr lang="ru-RU" dirty="0"/>
              <a:t>во второй повествуется о том, что этот персонаж сделал, что с ним случилось или какова его особенность;</a:t>
            </a:r>
          </a:p>
          <a:p>
            <a:r>
              <a:rPr lang="ru-RU" dirty="0"/>
              <a:t>дальнейшее изложение рассказывает о последствиях его действий или свойств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687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7"/>
            <a:ext cx="9404723" cy="1639693"/>
          </a:xfrm>
        </p:spPr>
        <p:txBody>
          <a:bodyPr/>
          <a:lstStyle/>
          <a:p>
            <a:r>
              <a:rPr lang="ru-RU" sz="1400" dirty="0"/>
              <a:t>На этих примерах можно увидеть важнейшие особенности </a:t>
            </a:r>
            <a:r>
              <a:rPr lang="ru-RU" sz="1400" dirty="0" smtClean="0"/>
              <a:t>лимерика, где </a:t>
            </a:r>
            <a:r>
              <a:rPr lang="ru-RU" sz="1400" dirty="0"/>
              <a:t>всегда присутствует чудак (или чудачка), совершающая некое действие, обычно абсурдное или приводящее к абсурдным результатам, удивляющим и даже шокирующим окружающих. Или же, действие само по себе вроде бы и нормальное, но оно совершается в такой среде и в таких обстоятельствах, что воспринимается как нелепость. Может и быть и так</a:t>
            </a:r>
            <a:r>
              <a:rPr lang="en-US" sz="1400" dirty="0"/>
              <a:t>, </a:t>
            </a:r>
            <a:r>
              <a:rPr lang="ru-RU" sz="1400" dirty="0"/>
              <a:t>что герой лимерика обладает какими</a:t>
            </a:r>
            <a:r>
              <a:rPr lang="en-US" sz="1400" dirty="0"/>
              <a:t>-</a:t>
            </a:r>
            <a:r>
              <a:rPr lang="ru-RU" sz="1400" dirty="0"/>
              <a:t>либо странными </a:t>
            </a:r>
            <a:r>
              <a:rPr lang="ru-RU" sz="1400" dirty="0" smtClean="0"/>
              <a:t>качествами.</a:t>
            </a:r>
            <a:r>
              <a:rPr lang="ru-RU" sz="1400" dirty="0"/>
              <a:t> Перевод лимерика с английского на русский сложен, и, как правило, даже невозможен с полным сохранением смысла. </a:t>
            </a:r>
            <a:r>
              <a:rPr lang="ru-RU" sz="1400" dirty="0" smtClean="0"/>
              <a:t>Рассмотрим примеры:</a:t>
            </a:r>
            <a:r>
              <a:rPr lang="en-US" sz="1400" dirty="0"/>
              <a:t/>
            </a:r>
            <a:br>
              <a:rPr lang="en-US" sz="1400" dirty="0"/>
            </a:b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03312" y="2298357"/>
            <a:ext cx="4396339" cy="3957981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There was an Old Lady of Chertsey,</a:t>
            </a:r>
            <a:br>
              <a:rPr lang="en-US" dirty="0"/>
            </a:br>
            <a:r>
              <a:rPr lang="en-US" dirty="0"/>
              <a:t>Who made a remarkable curtsey;</a:t>
            </a:r>
            <a:br>
              <a:rPr lang="en-US" dirty="0"/>
            </a:br>
            <a:r>
              <a:rPr lang="en-US" dirty="0"/>
              <a:t>She twirled round and round,</a:t>
            </a:r>
            <a:br>
              <a:rPr lang="en-US" dirty="0"/>
            </a:br>
            <a:r>
              <a:rPr lang="en-US" dirty="0"/>
              <a:t>Till she sunk underground,</a:t>
            </a:r>
            <a:br>
              <a:rPr lang="en-US" dirty="0"/>
            </a:br>
            <a:r>
              <a:rPr lang="en-US" dirty="0"/>
              <a:t>Which distressed all the people of Chertsey.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ru-RU" dirty="0"/>
              <a:t>Подстрочник получается такой: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sz="2200" dirty="0"/>
              <a:t>Была старая дама из </a:t>
            </a:r>
            <a:r>
              <a:rPr lang="ru-RU" sz="2200" dirty="0" err="1"/>
              <a:t>Чёртси</a:t>
            </a:r>
            <a:r>
              <a:rPr lang="ru-RU" sz="2200" dirty="0"/>
              <a:t>,</a:t>
            </a:r>
            <a:br>
              <a:rPr lang="ru-RU" sz="2200" dirty="0"/>
            </a:br>
            <a:r>
              <a:rPr lang="ru-RU" sz="2200" dirty="0"/>
              <a:t>Сделавшая замечательный реверанс:</a:t>
            </a:r>
            <a:br>
              <a:rPr lang="ru-RU" sz="2200" dirty="0"/>
            </a:br>
            <a:r>
              <a:rPr lang="ru-RU" sz="2200" dirty="0"/>
              <a:t>Она так вертелась,</a:t>
            </a:r>
            <a:br>
              <a:rPr lang="ru-RU" sz="2200" dirty="0"/>
            </a:br>
            <a:r>
              <a:rPr lang="ru-RU" sz="2200" dirty="0"/>
              <a:t>Что провалилась,</a:t>
            </a:r>
            <a:br>
              <a:rPr lang="ru-RU" sz="2200" dirty="0"/>
            </a:br>
            <a:r>
              <a:rPr lang="ru-RU" sz="2200" dirty="0"/>
              <a:t>Поразив этим все общество </a:t>
            </a:r>
            <a:r>
              <a:rPr lang="ru-RU" sz="2200" dirty="0" err="1"/>
              <a:t>Чёртси</a:t>
            </a:r>
            <a:r>
              <a:rPr lang="ru-RU" sz="2200" dirty="0"/>
              <a:t>.</a:t>
            </a:r>
            <a:br>
              <a:rPr lang="ru-RU" sz="2200" dirty="0"/>
            </a:br>
            <a:r>
              <a:rPr lang="ru-RU" sz="2200" dirty="0"/>
              <a:t/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54493" y="2397211"/>
            <a:ext cx="4396341" cy="3859126"/>
          </a:xfrm>
        </p:spPr>
        <p:txBody>
          <a:bodyPr>
            <a:normAutofit fontScale="85000" lnSpcReduction="20000"/>
          </a:bodyPr>
          <a:lstStyle/>
          <a:p>
            <a:r>
              <a:rPr lang="ru-RU" sz="2000" dirty="0"/>
              <a:t>А вот и перевод:</a:t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>Дама туфелькой в танце вертела.</a:t>
            </a:r>
            <a:br>
              <a:rPr lang="ru-RU" sz="2000" dirty="0"/>
            </a:br>
            <a:r>
              <a:rPr lang="ru-RU" sz="2000" dirty="0"/>
              <a:t>Дама дырку в полу провертела.</a:t>
            </a:r>
            <a:br>
              <a:rPr lang="ru-RU" sz="2000" dirty="0"/>
            </a:br>
            <a:r>
              <a:rPr lang="ru-RU" sz="2000" dirty="0"/>
              <a:t>Зазевалась – и вдруг,</a:t>
            </a:r>
            <a:br>
              <a:rPr lang="ru-RU" sz="2000" dirty="0"/>
            </a:br>
            <a:r>
              <a:rPr lang="ru-RU" sz="2000" dirty="0"/>
              <a:t>Покидая подруг,</a:t>
            </a:r>
            <a:br>
              <a:rPr lang="ru-RU" sz="2000" dirty="0"/>
            </a:br>
            <a:r>
              <a:rPr lang="ru-RU" sz="2000" dirty="0"/>
              <a:t>Через дырку в подвал полетела!</a:t>
            </a:r>
            <a:br>
              <a:rPr lang="ru-RU" sz="2000" dirty="0"/>
            </a:br>
            <a:r>
              <a:rPr lang="en-US" sz="2000" dirty="0"/>
              <a:t>(</a:t>
            </a:r>
            <a:r>
              <a:rPr lang="ru-RU" sz="2000" dirty="0"/>
              <a:t>пер</a:t>
            </a:r>
            <a:r>
              <a:rPr lang="en-US" sz="2000" dirty="0"/>
              <a:t>. </a:t>
            </a:r>
            <a:r>
              <a:rPr lang="ru-RU" sz="2000" dirty="0"/>
              <a:t>Е</a:t>
            </a:r>
            <a:r>
              <a:rPr lang="en-US" sz="2000" dirty="0"/>
              <a:t>. </a:t>
            </a:r>
            <a:r>
              <a:rPr lang="ru-RU" sz="2000" dirty="0"/>
              <a:t>Фельдмана</a:t>
            </a:r>
            <a:r>
              <a:rPr lang="en-US" sz="2000" dirty="0"/>
              <a:t>)</a:t>
            </a:r>
            <a:br>
              <a:rPr lang="en-US" sz="2000" dirty="0"/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80783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Ещё пример: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There was a Young Lady of Russia,</a:t>
            </a:r>
            <a:br>
              <a:rPr lang="en-US" dirty="0"/>
            </a:br>
            <a:r>
              <a:rPr lang="en-US" dirty="0"/>
              <a:t>Who screamed so that no one could hush her;</a:t>
            </a:r>
            <a:br>
              <a:rPr lang="en-US" dirty="0"/>
            </a:br>
            <a:r>
              <a:rPr lang="en-US" dirty="0"/>
              <a:t>Her screams were extreme,</a:t>
            </a:r>
            <a:br>
              <a:rPr lang="en-US" dirty="0"/>
            </a:br>
            <a:r>
              <a:rPr lang="en-US" dirty="0"/>
              <a:t>No one heard such a scream,</a:t>
            </a:r>
            <a:br>
              <a:rPr lang="en-US" dirty="0"/>
            </a:br>
            <a:r>
              <a:rPr lang="en-US" dirty="0"/>
              <a:t>As was screamed by that lady of Russia.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ru-RU" dirty="0"/>
              <a:t>Подстрочник:</a:t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Была юная девица из России,</a:t>
            </a:r>
            <a:br>
              <a:rPr lang="ru-RU" dirty="0"/>
            </a:br>
            <a:r>
              <a:rPr lang="ru-RU" dirty="0"/>
              <a:t>Которая вопила так, что ее никто не мог успокоить,</a:t>
            </a:r>
            <a:br>
              <a:rPr lang="ru-RU" dirty="0"/>
            </a:br>
            <a:r>
              <a:rPr lang="ru-RU" dirty="0"/>
              <a:t>Крики ее были столь непомерны,</a:t>
            </a:r>
            <a:br>
              <a:rPr lang="ru-RU" dirty="0"/>
            </a:br>
            <a:r>
              <a:rPr lang="ru-RU" dirty="0"/>
              <a:t>Что никто и не слышал, наверное,</a:t>
            </a:r>
            <a:br>
              <a:rPr lang="ru-RU" dirty="0"/>
            </a:br>
            <a:r>
              <a:rPr lang="ru-RU" dirty="0"/>
              <a:t>Таких, как у девицы из России.</a:t>
            </a:r>
            <a:br>
              <a:rPr lang="ru-RU" dirty="0"/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Есть странная дама из Кракова:</a:t>
            </a:r>
            <a:br>
              <a:rPr lang="ru-RU" dirty="0"/>
            </a:br>
            <a:r>
              <a:rPr lang="ru-RU" dirty="0"/>
              <a:t>орет от пожатия всякого,</a:t>
            </a:r>
            <a:br>
              <a:rPr lang="ru-RU" dirty="0"/>
            </a:br>
            <a:r>
              <a:rPr lang="ru-RU" dirty="0"/>
              <a:t>орет наперед</a:t>
            </a:r>
            <a:br>
              <a:rPr lang="ru-RU" dirty="0"/>
            </a:br>
            <a:r>
              <a:rPr lang="ru-RU" dirty="0"/>
              <a:t>и все время орет —</a:t>
            </a:r>
            <a:br>
              <a:rPr lang="ru-RU" dirty="0"/>
            </a:br>
            <a:r>
              <a:rPr lang="ru-RU" dirty="0"/>
              <a:t>но орет не всегда одинаково.</a:t>
            </a:r>
            <a:br>
              <a:rPr lang="ru-RU" dirty="0"/>
            </a:br>
            <a:r>
              <a:rPr lang="ru-RU" dirty="0"/>
              <a:t>(пер. В. Набокова)</a:t>
            </a:r>
            <a:br>
              <a:rPr lang="ru-RU" dirty="0"/>
            </a:br>
            <a:endParaRPr lang="ru-RU" dirty="0" smtClean="0"/>
          </a:p>
          <a:p>
            <a:r>
              <a:rPr lang="ru-RU" sz="1500" dirty="0"/>
              <a:t>Кстати, Владимир Набоков и не считал свои лимерики переводом, называя их вольной интерпретацией. Можно, впрочем, постараться перевести ближе к оригиналу, как это сделал Евгений Клюев </a:t>
            </a:r>
            <a:r>
              <a:rPr lang="ru-RU" sz="1500" dirty="0" smtClean="0"/>
              <a:t>:</a:t>
            </a:r>
            <a:r>
              <a:rPr lang="ru-RU" sz="1500" dirty="0"/>
              <a:t/>
            </a:r>
            <a:br>
              <a:rPr lang="ru-RU" sz="1500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>Вот вам некая Мисс из России.</a:t>
            </a:r>
            <a:br>
              <a:rPr lang="ru-RU" dirty="0"/>
            </a:br>
            <a:r>
              <a:rPr lang="ru-RU" dirty="0"/>
              <a:t>Визг ее был ужасен по силе</a:t>
            </a:r>
            <a:br>
              <a:rPr lang="ru-RU" dirty="0"/>
            </a:br>
            <a:r>
              <a:rPr lang="ru-RU" dirty="0"/>
              <a:t>И разил, как кинжал.</a:t>
            </a:r>
            <a:br>
              <a:rPr lang="ru-RU" dirty="0"/>
            </a:br>
            <a:r>
              <a:rPr lang="ru-RU" dirty="0"/>
              <a:t>Так никто не визжал,</a:t>
            </a:r>
            <a:br>
              <a:rPr lang="ru-RU" dirty="0"/>
            </a:br>
            <a:r>
              <a:rPr lang="ru-RU" dirty="0"/>
              <a:t>Как визжала та Мисс из России.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3310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90CB071-FD52-4BEA-A53A-C016A6EBA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01" y="98854"/>
            <a:ext cx="3991792" cy="1293341"/>
          </a:xfrm>
        </p:spPr>
        <p:txBody>
          <a:bodyPr/>
          <a:lstStyle/>
          <a:p>
            <a:r>
              <a:rPr lang="ru-RU" dirty="0"/>
              <a:t>Популярность </a:t>
            </a:r>
            <a:r>
              <a:rPr lang="ru-RU" dirty="0" smtClean="0"/>
              <a:t>лимерика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BCE4CAD-1362-4B8A-8C50-3762CD7DD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194" y="1392195"/>
            <a:ext cx="2274202" cy="483561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sz="3200" dirty="0" smtClean="0"/>
              <a:t>Лимерики </a:t>
            </a:r>
            <a:r>
              <a:rPr lang="ru-RU" sz="3200" dirty="0"/>
              <a:t>очень </a:t>
            </a:r>
            <a:r>
              <a:rPr lang="ru-RU" sz="3200" dirty="0" smtClean="0"/>
              <a:t>популярны </a:t>
            </a:r>
            <a:r>
              <a:rPr lang="ru-RU" sz="3200" dirty="0"/>
              <a:t>в наше время.</a:t>
            </a:r>
          </a:p>
          <a:p>
            <a:pPr marL="0" indent="0">
              <a:buNone/>
            </a:pPr>
            <a:r>
              <a:rPr lang="ru-RU" sz="3200" dirty="0" smtClean="0"/>
              <a:t>Часто устраиваются различные конкурсы и соревнования, в которых многие принимают участие. Вы тоже можете поучаствовать и даже выиграть поездку в Лондон за удачно написанный лимерик. </a:t>
            </a:r>
            <a:r>
              <a:rPr lang="ru-RU" sz="3200" dirty="0" smtClean="0">
                <a:sym typeface="Wingdings" panose="05000000000000000000" pitchFamily="2" charset="2"/>
              </a:rPr>
              <a:t></a:t>
            </a:r>
            <a:endParaRPr lang="ru-RU" sz="3200" dirty="0" smtClean="0"/>
          </a:p>
          <a:p>
            <a:pPr marL="0" indent="0">
              <a:buNone/>
            </a:pPr>
            <a:endParaRPr lang="ru-RU" sz="3200" dirty="0" smtClean="0"/>
          </a:p>
          <a:p>
            <a:pPr marL="0" indent="0">
              <a:buNone/>
            </a:pPr>
            <a:endParaRPr lang="ru-RU" sz="3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441" y="0"/>
            <a:ext cx="63675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597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47714"/>
          </a:xfrm>
        </p:spPr>
        <p:txBody>
          <a:bodyPr/>
          <a:lstStyle/>
          <a:p>
            <a:r>
              <a:rPr lang="ru-RU" sz="1400" dirty="0" smtClean="0"/>
              <a:t>Мы начинаем </a:t>
            </a:r>
            <a:r>
              <a:rPr lang="ru-RU" sz="1400" dirty="0"/>
              <a:t>конкурс - конкурс английских юмористических пятистиший лимериков! Придумайте лимерик, посвященный Англии, и выиграйте </a:t>
            </a:r>
            <a:r>
              <a:rPr lang="ru-RU" sz="1400" dirty="0" smtClean="0"/>
              <a:t>билет в Лондон! Или лишние две 5-ки по английскому языку </a:t>
            </a:r>
            <a:r>
              <a:rPr lang="ru-RU" sz="1400" dirty="0" smtClean="0">
                <a:sym typeface="Wingdings" panose="05000000000000000000" pitchFamily="2" charset="2"/>
              </a:rPr>
              <a:t></a:t>
            </a:r>
            <a:r>
              <a:rPr lang="ru-RU" sz="1400" dirty="0"/>
              <a:t/>
            </a:r>
            <a:br>
              <a:rPr lang="ru-RU" sz="1400" dirty="0"/>
            </a:br>
            <a:r>
              <a:rPr lang="ru-RU" sz="1600" dirty="0" smtClean="0"/>
              <a:t>Примеры участников конкурса:</a:t>
            </a:r>
            <a:endParaRPr lang="ru-RU" sz="160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Няня Мэри, читая нотации, </a:t>
            </a:r>
          </a:p>
          <a:p>
            <a:r>
              <a:rPr lang="ru-RU" dirty="0"/>
              <a:t>Отличалась изысканной грацией </a:t>
            </a:r>
          </a:p>
          <a:p>
            <a:r>
              <a:rPr lang="ru-RU" dirty="0"/>
              <a:t>И стояла на том, </a:t>
            </a:r>
            <a:endParaRPr lang="ru-RU" dirty="0" smtClean="0"/>
          </a:p>
          <a:p>
            <a:r>
              <a:rPr lang="ru-RU" dirty="0" smtClean="0"/>
              <a:t>Что </a:t>
            </a:r>
            <a:r>
              <a:rPr lang="ru-RU" dirty="0" err="1"/>
              <a:t>keep</a:t>
            </a:r>
            <a:r>
              <a:rPr lang="ru-RU" dirty="0"/>
              <a:t> </a:t>
            </a:r>
            <a:r>
              <a:rPr lang="ru-RU" dirty="0" err="1"/>
              <a:t>calm&amp;carry</a:t>
            </a:r>
            <a:r>
              <a:rPr lang="ru-RU" dirty="0"/>
              <a:t> </a:t>
            </a:r>
            <a:r>
              <a:rPr lang="ru-RU" dirty="0" err="1" smtClean="0"/>
              <a:t>on</a:t>
            </a:r>
            <a:endParaRPr lang="ru-RU" dirty="0"/>
          </a:p>
          <a:p>
            <a:r>
              <a:rPr lang="ru-RU" dirty="0" smtClean="0"/>
              <a:t>Помогает </a:t>
            </a:r>
            <a:r>
              <a:rPr lang="ru-RU" dirty="0"/>
              <a:t>в любой ситуации. 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 ***</a:t>
            </a:r>
          </a:p>
          <a:p>
            <a:r>
              <a:rPr lang="ru-RU" dirty="0"/>
              <a:t>По утрам поедая овсянку представляю себя англичанкой. </a:t>
            </a:r>
          </a:p>
          <a:p>
            <a:r>
              <a:rPr lang="ru-RU" dirty="0"/>
              <a:t>И на лестничной клетке улыбаюсь соседке: </a:t>
            </a:r>
          </a:p>
          <a:p>
            <a:r>
              <a:rPr lang="ru-RU" dirty="0"/>
              <a:t>"</a:t>
            </a:r>
            <a:r>
              <a:rPr lang="ru-RU" dirty="0" err="1"/>
              <a:t>You</a:t>
            </a:r>
            <a:r>
              <a:rPr lang="ru-RU" dirty="0"/>
              <a:t> </a:t>
            </a:r>
            <a:r>
              <a:rPr lang="ru-RU" dirty="0" err="1"/>
              <a:t>look</a:t>
            </a:r>
            <a:r>
              <a:rPr lang="ru-RU" dirty="0"/>
              <a:t> </a:t>
            </a:r>
            <a:r>
              <a:rPr lang="ru-RU" dirty="0" err="1"/>
              <a:t>great</a:t>
            </a:r>
            <a:r>
              <a:rPr lang="ru-RU" dirty="0"/>
              <a:t>!" </a:t>
            </a:r>
          </a:p>
          <a:p>
            <a:r>
              <a:rPr lang="ru-RU" dirty="0"/>
              <a:t>Мне она: "Что с тобой спозаранку?" </a:t>
            </a:r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Если </a:t>
            </a:r>
            <a:r>
              <a:rPr lang="ru-RU" dirty="0"/>
              <a:t>вы джентльмен из </a:t>
            </a:r>
            <a:r>
              <a:rPr lang="ru-RU" dirty="0" smtClean="0"/>
              <a:t>Британии,</a:t>
            </a:r>
          </a:p>
          <a:p>
            <a:r>
              <a:rPr lang="ru-RU" dirty="0" smtClean="0"/>
              <a:t>То </a:t>
            </a:r>
            <a:r>
              <a:rPr lang="ru-RU" dirty="0"/>
              <a:t>для вас вся жизнь - </a:t>
            </a:r>
            <a:r>
              <a:rPr lang="ru-RU" dirty="0" smtClean="0"/>
              <a:t>испытание.</a:t>
            </a:r>
          </a:p>
          <a:p>
            <a:r>
              <a:rPr lang="ru-RU" dirty="0" smtClean="0"/>
              <a:t>Невзирая </a:t>
            </a:r>
            <a:r>
              <a:rPr lang="ru-RU" dirty="0"/>
              <a:t>на </a:t>
            </a:r>
            <a:r>
              <a:rPr lang="ru-RU" dirty="0" smtClean="0"/>
              <a:t>сложности,</a:t>
            </a:r>
          </a:p>
          <a:p>
            <a:r>
              <a:rPr lang="ru-RU" dirty="0" smtClean="0"/>
              <a:t>Демонстрировать доблести</a:t>
            </a:r>
          </a:p>
          <a:p>
            <a:r>
              <a:rPr lang="ru-RU" dirty="0" smtClean="0"/>
              <a:t>Должен </a:t>
            </a:r>
            <a:r>
              <a:rPr lang="ru-RU" dirty="0"/>
              <a:t>каждый джентльмен из Британии. </a:t>
            </a:r>
            <a:br>
              <a:rPr lang="ru-RU" dirty="0"/>
            </a:br>
            <a:r>
              <a:rPr lang="en-US" dirty="0" smtClean="0"/>
              <a:t>***</a:t>
            </a:r>
            <a:endParaRPr lang="ru-RU" dirty="0" smtClean="0"/>
          </a:p>
          <a:p>
            <a:r>
              <a:rPr lang="ru-RU" dirty="0" smtClean="0"/>
              <a:t>Импровизация 7А класс</a:t>
            </a:r>
            <a:endParaRPr lang="en-US" dirty="0" smtClean="0"/>
          </a:p>
          <a:p>
            <a:r>
              <a:rPr lang="ru-RU" dirty="0" smtClean="0"/>
              <a:t>Марина Сергеевна </a:t>
            </a:r>
            <a:r>
              <a:rPr lang="en-US" dirty="0" smtClean="0"/>
              <a:t>from Taganrog </a:t>
            </a:r>
          </a:p>
          <a:p>
            <a:r>
              <a:rPr lang="ru-RU" dirty="0" smtClean="0"/>
              <a:t>Читала английский  урок</a:t>
            </a:r>
          </a:p>
          <a:p>
            <a:r>
              <a:rPr lang="ru-RU" dirty="0" smtClean="0"/>
              <a:t>Услышав, что прозвенел звонок</a:t>
            </a:r>
          </a:p>
          <a:p>
            <a:r>
              <a:rPr lang="ru-RU" dirty="0"/>
              <a:t>С</a:t>
            </a:r>
            <a:r>
              <a:rPr lang="ru-RU" dirty="0" smtClean="0"/>
              <a:t>казала: Кириллов и друг твой Смирнов</a:t>
            </a:r>
          </a:p>
          <a:p>
            <a:r>
              <a:rPr lang="ru-RU" dirty="0" smtClean="0"/>
              <a:t>Ставлю вам 2 за  урок!</a:t>
            </a:r>
          </a:p>
        </p:txBody>
      </p:sp>
    </p:spTree>
    <p:extLst>
      <p:ext uri="{BB962C8B-B14F-4D97-AF65-F5344CB8AC3E}">
        <p14:creationId xmlns:p14="http://schemas.microsoft.com/office/powerpoint/2010/main" val="201109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066" y="1295861"/>
            <a:ext cx="6289588" cy="556213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8B70A4F6-0704-4EEC-840E-EF0AF7B8AC01}"/>
              </a:ext>
            </a:extLst>
          </p:cNvPr>
          <p:cNvSpPr/>
          <p:nvPr/>
        </p:nvSpPr>
        <p:spPr>
          <a:xfrm flipV="1">
            <a:off x="-1181686" y="6203851"/>
            <a:ext cx="45016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0645AD"/>
                </a:solidFill>
                <a:latin typeface="Arial" panose="020B0604020202020204" pitchFamily="34" charset="0"/>
              </a:rPr>
              <a:t>ория</a:t>
            </a:r>
            <a:endParaRPr lang="ru-RU" b="0" i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8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7248" y="167960"/>
            <a:ext cx="8825657" cy="1915647"/>
          </a:xfrm>
        </p:spPr>
        <p:txBody>
          <a:bodyPr/>
          <a:lstStyle/>
          <a:p>
            <a:r>
              <a:rPr lang="ru-RU" dirty="0"/>
              <a:t>Ссылки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70919" y="2083608"/>
            <a:ext cx="8909694" cy="3698214"/>
          </a:xfrm>
        </p:spPr>
        <p:txBody>
          <a:bodyPr>
            <a:normAutofit/>
          </a:bodyPr>
          <a:lstStyle/>
          <a:p>
            <a:r>
              <a:rPr lang="en-US" dirty="0">
                <a:hlinkClick r:id="rId2"/>
              </a:rPr>
              <a:t>http://ec-dejavu.ru/l/Limerick.html</a:t>
            </a:r>
            <a:endParaRPr lang="ru-RU" dirty="0" smtClean="0">
              <a:hlinkClick r:id="rId2"/>
            </a:endParaRPr>
          </a:p>
          <a:p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://shkolazhizni.ru/culture/articles/2290/</a:t>
            </a:r>
            <a:endParaRPr lang="ru-RU" dirty="0"/>
          </a:p>
          <a:p>
            <a:endParaRPr lang="ru-RU" dirty="0" smtClean="0">
              <a:hlinkClick r:id="rId3"/>
            </a:endParaRPr>
          </a:p>
          <a:p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://azbuka-bp.com.ua/ru/sitenews/limerik.html</a:t>
            </a:r>
            <a:endParaRPr lang="ru-RU" dirty="0"/>
          </a:p>
          <a:p>
            <a:r>
              <a:rPr lang="ru-RU" dirty="0"/>
              <a:t/>
            </a:r>
            <a:br>
              <a:rPr lang="ru-RU" dirty="0"/>
            </a:br>
            <a:r>
              <a:rPr lang="ru-RU" u="sng" dirty="0">
                <a:hlinkClick r:id="rId4"/>
              </a:rPr>
              <a:t>https://www.livelib.ru/support/post/11057-konkurs-no53-sochinyaem-limeriki</a:t>
            </a:r>
            <a:endParaRPr lang="ru-RU" u="sng" dirty="0"/>
          </a:p>
          <a:p>
            <a:endParaRPr lang="ru-RU" dirty="0" smtClean="0"/>
          </a:p>
          <a:p>
            <a:r>
              <a:rPr lang="ru-RU" dirty="0" smtClean="0"/>
              <a:t>https</a:t>
            </a:r>
            <a:r>
              <a:rPr lang="ru-RU" dirty="0"/>
              <a:t>://www.stihi.ru/2017/04/28/10121</a:t>
            </a:r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8661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HDOfficeLightV0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Ион">
  <a:themeElements>
    <a:clrScheme name="Ион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Ион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TM02900688[[fn=Аспект]]</Template>
  <TotalTime>317</TotalTime>
  <Words>366</Words>
  <Application>Microsoft Office PowerPoint</Application>
  <PresentationFormat>Широкоэкранный</PresentationFormat>
  <Paragraphs>53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11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Times New Roman</vt:lpstr>
      <vt:lpstr>Wingdings</vt:lpstr>
      <vt:lpstr>Wingdings 2</vt:lpstr>
      <vt:lpstr>Wingdings 3</vt:lpstr>
      <vt:lpstr>HDOfficeLightV0</vt:lpstr>
      <vt:lpstr>1_HDOfficeLightV0</vt:lpstr>
      <vt:lpstr>2_HDOfficeLightV0</vt:lpstr>
      <vt:lpstr>Ион</vt:lpstr>
      <vt:lpstr>           А Вы приедете в Лимерик? Will you come up to Limerick?                                                               by Artem Rakhmanin &amp; Maxim Litvinov 5 b</vt:lpstr>
      <vt:lpstr>              Что такое Лимерик? </vt:lpstr>
      <vt:lpstr> </vt:lpstr>
      <vt:lpstr>Название лимерика происходит от ирландского города Лимерик. История его происхождения не вполне ясна. По наиболее распространённой версии, оно восходит к куплетам, которые пелись на рубеже XVII—XVIII веков ирландскими солдатами на службе французского короля Людовика XIV. На своих вечеринках солдаты, импровизируя, исполняли песенки, каждый куплет в которых завершался рефреном, громогласно повторяемым хором — Will you come up to Limerick? (или, по другой версии, Won't you come up to Limerick?) («Вернешься ли ты в Лимерик?»)</vt:lpstr>
      <vt:lpstr>Форма лимерика</vt:lpstr>
      <vt:lpstr>На этих примерах можно увидеть важнейшие особенности лимерика, где всегда присутствует чудак (или чудачка), совершающая некое действие, обычно абсурдное или приводящее к абсурдным результатам, удивляющим и даже шокирующим окружающих. Или же, действие само по себе вроде бы и нормальное, но оно совершается в такой среде и в таких обстоятельствах, что воспринимается как нелепость. Может и быть и так, что герой лимерика обладает какими-либо странными качествами. Перевод лимерика с английского на русский сложен, и, как правило, даже невозможен с полным сохранением смысла. Рассмотрим примеры: </vt:lpstr>
      <vt:lpstr>Ещё пример:</vt:lpstr>
      <vt:lpstr>Популярность лимерика</vt:lpstr>
      <vt:lpstr>Мы начинаем конкурс - конкурс английских юмористических пятистиший лимериков! Придумайте лимерик, посвященный Англии, и выиграйте билет в Лондон! Или лишние две 5-ки по английскому языку  Примеры участников конкурса:</vt:lpstr>
      <vt:lpstr>       СПАСИБО ЗА ВНИМАНИЕ! </vt:lpstr>
      <vt:lpstr>Ссылки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 Вы приедете в Лимерик?</dc:title>
  <dc:creator>СОШ №60</dc:creator>
  <cp:lastModifiedBy>СОШ №60</cp:lastModifiedBy>
  <cp:revision>51</cp:revision>
  <dcterms:created xsi:type="dcterms:W3CDTF">2018-02-22T13:49:02Z</dcterms:created>
  <dcterms:modified xsi:type="dcterms:W3CDTF">2018-03-01T09:40:43Z</dcterms:modified>
</cp:coreProperties>
</file>