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58" r:id="rId4"/>
    <p:sldId id="261" r:id="rId5"/>
    <p:sldId id="259" r:id="rId6"/>
    <p:sldId id="260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89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B7B"/>
    <a:srgbClr val="A13B39"/>
    <a:srgbClr val="CC706E"/>
    <a:srgbClr val="D28280"/>
    <a:srgbClr val="9B393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16" autoAdjust="0"/>
    <p:restoredTop sz="94634" autoAdjust="0"/>
  </p:normalViewPr>
  <p:slideViewPr>
    <p:cSldViewPr>
      <p:cViewPr>
        <p:scale>
          <a:sx n="73" d="100"/>
          <a:sy n="73" d="100"/>
        </p:scale>
        <p:origin x="-1116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35532-1293-466C-BDA9-B6F54B0D7D62}" type="datetimeFigureOut">
              <a:rPr lang="ru-RU" smtClean="0"/>
              <a:pPr/>
              <a:t>25.01.2014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8A27-B927-4C3B-9B46-9DD1E1AD1D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6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5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/>
          </a:blip>
          <a:stretch>
            <a:fillRect/>
          </a:stretch>
        </p:blipFill>
        <p:spPr>
          <a:xfrm>
            <a:off x="0" y="0"/>
            <a:ext cx="915074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492896"/>
            <a:ext cx="7833546" cy="1872208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/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/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Классный час на тему: </a:t>
            </a:r>
            <a:br>
              <a:rPr lang="ru-RU" sz="2000" b="1" dirty="0" smtClean="0">
                <a:latin typeface="Cambria" pitchFamily="18" charset="0"/>
              </a:rPr>
            </a:br>
            <a:r>
              <a:rPr lang="ru-RU" sz="2000" b="1" dirty="0" smtClean="0">
                <a:latin typeface="Cambria" pitchFamily="18" charset="0"/>
              </a:rPr>
              <a:t>«Война 1812 года и Бородинское сражение»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  <a:t>Шарапова Лариса Ивановна </a:t>
            </a:r>
            <a:b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</a:rPr>
              <a:t>2012 год</a:t>
            </a:r>
            <a:r>
              <a:rPr lang="ru-RU" sz="2000" b="1" dirty="0" smtClean="0">
                <a:latin typeface="Cambria" pitchFamily="18" charset="0"/>
              </a:rPr>
              <a:t/>
            </a:r>
            <a:br>
              <a:rPr lang="ru-RU" sz="2000" b="1" dirty="0" smtClean="0">
                <a:latin typeface="Cambria" pitchFamily="18" charset="0"/>
              </a:rPr>
            </a:br>
            <a:endParaRPr lang="ru-RU" sz="2000" b="1" dirty="0">
              <a:latin typeface="Cambria" pitchFamily="18" charset="0"/>
            </a:endParaRPr>
          </a:p>
        </p:txBody>
      </p:sp>
      <p:pic>
        <p:nvPicPr>
          <p:cNvPr id="5" name="Рисунок 4" descr="1812raevsky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 flipH="1">
            <a:off x="251520" y="260648"/>
            <a:ext cx="2928958" cy="220260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 descr="1812raevsky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5857884" y="357166"/>
            <a:ext cx="3027224" cy="220074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 descr="battle0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4429132"/>
            <a:ext cx="3214710" cy="2233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attle0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4572008"/>
            <a:ext cx="300039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34" y="3071810"/>
            <a:ext cx="8215370" cy="2428892"/>
          </a:xfrm>
        </p:spPr>
        <p:txBody>
          <a:bodyPr anchor="t" anchorCtr="0">
            <a:noAutofit/>
          </a:bodyPr>
          <a:lstStyle/>
          <a:p>
            <a:pPr algn="l"/>
            <a:r>
              <a:rPr lang="ru-RU" sz="2400" b="1" dirty="0" smtClean="0">
                <a:latin typeface="Cambria" pitchFamily="18" charset="0"/>
              </a:rPr>
              <a:t>    Слово "Бородино" знает весь мир. </a:t>
            </a:r>
            <a:br>
              <a:rPr lang="ru-RU" sz="2400" b="1" dirty="0" smtClean="0">
                <a:latin typeface="Cambria" pitchFamily="18" charset="0"/>
              </a:rPr>
            </a:br>
            <a:r>
              <a:rPr lang="ru-RU" sz="2400" b="1" dirty="0" smtClean="0">
                <a:latin typeface="Cambria" pitchFamily="18" charset="0"/>
              </a:rPr>
              <a:t>    Это название небольшой деревни, находящейся неподалёку от Москвы, на старой Смоленской дороге, стало символом побед. И в этом немалая заслуга </a:t>
            </a:r>
            <a:r>
              <a:rPr lang="ru-RU" sz="2400" b="1" dirty="0" err="1" smtClean="0">
                <a:latin typeface="Cambria" pitchFamily="18" charset="0"/>
              </a:rPr>
              <a:t>рус-ских</a:t>
            </a:r>
            <a:r>
              <a:rPr lang="ru-RU" sz="2400" b="1" dirty="0" smtClean="0">
                <a:latin typeface="Cambria" pitchFamily="18" charset="0"/>
              </a:rPr>
              <a:t> писателей, в числе которых и Михаил Юрьевич Лермонтов.</a:t>
            </a:r>
            <a:br>
              <a:rPr lang="ru-RU" sz="2400" b="1" dirty="0" smtClean="0">
                <a:latin typeface="Cambria" pitchFamily="18" charset="0"/>
              </a:rPr>
            </a:br>
            <a:endParaRPr lang="ru-RU" sz="2400" b="1" dirty="0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174" y="642918"/>
            <a:ext cx="3786214" cy="1891354"/>
          </a:xfrm>
          <a:prstGeom prst="roundRect">
            <a:avLst>
              <a:gd name="adj" fmla="val 9760"/>
            </a:avLst>
          </a:prstGeom>
          <a:solidFill>
            <a:srgbClr val="A13B39">
              <a:alpha val="80000"/>
            </a:srgbClr>
          </a:solidFill>
          <a:ln w="31750" cmpd="sng">
            <a:solidFill>
              <a:schemeClr val="lt1"/>
            </a:solidFill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44000" tIns="72000" rIns="144000" bIns="36000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Ведь были ж схватки боевые,</a:t>
            </a:r>
            <a:b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Да, говорят, еще какие!</a:t>
            </a:r>
            <a:b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Недаром помнит вся Россия</a:t>
            </a:r>
            <a:b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Про день Бородина!</a:t>
            </a:r>
            <a:r>
              <a:rPr lang="ru-RU" b="1" dirty="0" smtClean="0">
                <a:solidFill>
                  <a:schemeClr val="tx1"/>
                </a:solidFill>
                <a:latin typeface="Cambria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sz="1400" i="1" dirty="0" smtClean="0">
                <a:latin typeface="Cambria" pitchFamily="18" charset="0"/>
              </a:rPr>
              <a:t>М.Ю. Лермонтов</a:t>
            </a:r>
            <a:endParaRPr lang="ru-RU" dirty="0"/>
          </a:p>
        </p:txBody>
      </p:sp>
      <p:pic>
        <p:nvPicPr>
          <p:cNvPr id="7" name="Рисунок 6" descr="1812raevsky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 flipH="1">
            <a:off x="-142908" y="513876"/>
            <a:ext cx="2928958" cy="220260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 descr="1812raevsky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6331122" y="585314"/>
            <a:ext cx="3027224" cy="220074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14290"/>
            <a:ext cx="7833546" cy="164307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Бородинское сражение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smtClean="0">
                <a:latin typeface="Cambria" pitchFamily="18" charset="0"/>
              </a:rPr>
              <a:t>26 августа 1812 года.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5" name="Рисунок 4" descr="borodino_04_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2071678"/>
            <a:ext cx="2643206" cy="1885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borodino_04_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3357562"/>
            <a:ext cx="2013224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orodino_04_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3570" y="2143116"/>
            <a:ext cx="2643206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attle0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24549" y="4143380"/>
            <a:ext cx="3419451" cy="2501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battle00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44" y="4071942"/>
            <a:ext cx="342899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14290"/>
            <a:ext cx="7833546" cy="1214446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Война </a:t>
            </a:r>
            <a:r>
              <a:rPr lang="ru-RU" sz="3400" b="1" dirty="0" smtClean="0">
                <a:latin typeface="Cambria" pitchFamily="18" charset="0"/>
              </a:rPr>
              <a:t>1812 года.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7" name="Рисунок 6" descr="alexanderI_d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714488"/>
            <a:ext cx="3560984" cy="4808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napoleon-stud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1714488"/>
            <a:ext cx="3571900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214290"/>
            <a:ext cx="7833546" cy="1214446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Наполеоновские войны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napoleon-stu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1785926"/>
            <a:ext cx="2857520" cy="4357718"/>
          </a:xfrm>
          <a:prstGeom prst="rect">
            <a:avLst/>
          </a:prstGeom>
        </p:spPr>
      </p:pic>
      <p:pic>
        <p:nvPicPr>
          <p:cNvPr id="9" name="Рисунок 8" descr="europe181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571612"/>
            <a:ext cx="307183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europe181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4000504"/>
            <a:ext cx="307183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pic>
        <p:nvPicPr>
          <p:cNvPr id="6" name="Picture 2" descr="F:\бородино\DSC01886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85786" y="1571612"/>
            <a:ext cx="3091273" cy="4864481"/>
          </a:xfrm>
          <a:prstGeom prst="roundRect">
            <a:avLst>
              <a:gd name="adj" fmla="val 3123"/>
            </a:avLst>
          </a:prstGeom>
          <a:solidFill>
            <a:srgbClr val="FFFFFF">
              <a:shade val="85000"/>
            </a:srgbClr>
          </a:solidFill>
          <a:ln w="31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42910" y="214290"/>
            <a:ext cx="7833546" cy="1214446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М. Б. Барклай-де-Толли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9" name="Рисунок 8" descr="Barclay+de+Tolly+(Dawe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571612"/>
            <a:ext cx="3071834" cy="4934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214290"/>
            <a:ext cx="7833546" cy="1214446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Битва за Смоленск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battle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4429132"/>
            <a:ext cx="3810000" cy="224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orodino_05_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4429132"/>
            <a:ext cx="3786214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borodino_04_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1785926"/>
            <a:ext cx="3167058" cy="225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SC0187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1785926"/>
            <a:ext cx="2212148" cy="2383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DSC0188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1643050"/>
            <a:ext cx="207170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М. И.</a:t>
            </a:r>
            <a:r>
              <a:rPr kumimoji="0" lang="ru-RU" sz="3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Голенищев-Кутузов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DSC018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492802"/>
            <a:ext cx="3786214" cy="5045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port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500174"/>
            <a:ext cx="3945850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4282" y="142852"/>
            <a:ext cx="8786874" cy="1428760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«Из всех моих сражений</a:t>
            </a:r>
            <a:r>
              <a:rPr lang="ru-RU" sz="2000" b="1" dirty="0" smtClean="0">
                <a:latin typeface="Cambria" pitchFamily="18" charset="0"/>
              </a:rPr>
              <a:t> самое ужасное то, которое я дал под Москвою. Французы показали себя достойными одержать победу, а русские стяжали право быть непобедимыми».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Наполеон.</a:t>
            </a:r>
            <a:endParaRPr kumimoji="0" lang="ru-RU" sz="1100" b="1" i="0" u="none" strike="noStrike" kern="1200" cap="none" spc="0" normalizeH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borodino_06_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285992"/>
            <a:ext cx="2588521" cy="1665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orodino_07_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2285992"/>
            <a:ext cx="135730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borodino_05_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2285992"/>
            <a:ext cx="1357322" cy="1805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borodino_08_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6512" y="2357430"/>
            <a:ext cx="2571768" cy="1641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borodino_08_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4786322"/>
            <a:ext cx="2571768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borodino_08_0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4714884"/>
            <a:ext cx="264320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borodino_08_0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57950" y="4714884"/>
            <a:ext cx="2571767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1428760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lvl="0" algn="ctr">
              <a:spcBef>
                <a:spcPct val="0"/>
              </a:spcBef>
              <a:spcAft>
                <a:spcPts val="100"/>
              </a:spcAft>
              <a:defRPr/>
            </a:pPr>
            <a:r>
              <a:rPr lang="ru-RU" sz="2400" b="1" dirty="0" smtClean="0">
                <a:latin typeface="Cambria" pitchFamily="18" charset="0"/>
              </a:rPr>
              <a:t>Да, были люди в наше время,</a:t>
            </a:r>
          </a:p>
          <a:p>
            <a:pPr lvl="0" algn="ctr">
              <a:spcBef>
                <a:spcPct val="0"/>
              </a:spcBef>
              <a:spcAft>
                <a:spcPts val="100"/>
              </a:spcAft>
              <a:defRPr/>
            </a:pPr>
            <a:r>
              <a:rPr lang="ru-RU" sz="2400" b="1" dirty="0" smtClean="0">
                <a:latin typeface="Cambria" pitchFamily="18" charset="0"/>
              </a:rPr>
              <a:t>Могучее, лихое племя:</a:t>
            </a:r>
          </a:p>
          <a:p>
            <a:pPr lvl="0" algn="ctr">
              <a:spcBef>
                <a:spcPct val="0"/>
              </a:spcBef>
              <a:spcAft>
                <a:spcPts val="100"/>
              </a:spcAft>
              <a:defRPr/>
            </a:pPr>
            <a:r>
              <a:rPr lang="ru-RU" sz="2400" b="1" dirty="0" smtClean="0">
                <a:latin typeface="Cambria" pitchFamily="18" charset="0"/>
              </a:rPr>
              <a:t>Богатыри — не вы.</a:t>
            </a:r>
          </a:p>
          <a:p>
            <a:pPr lvl="0" algn="r">
              <a:spcBef>
                <a:spcPct val="0"/>
              </a:spcBef>
              <a:spcAft>
                <a:spcPts val="100"/>
              </a:spcAft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М. Ю. Лермонтов «Бородино».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bagration_p_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14488"/>
            <a:ext cx="2143140" cy="2357454"/>
          </a:xfrm>
          <a:prstGeom prst="rect">
            <a:avLst/>
          </a:prstGeom>
        </p:spPr>
      </p:pic>
      <p:pic>
        <p:nvPicPr>
          <p:cNvPr id="9" name="Рисунок 8" descr="250px-Kutaiso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1714488"/>
            <a:ext cx="2143140" cy="2357453"/>
          </a:xfrm>
          <a:prstGeom prst="rect">
            <a:avLst/>
          </a:prstGeom>
        </p:spPr>
      </p:pic>
      <p:pic>
        <p:nvPicPr>
          <p:cNvPr id="10" name="Рисунок 9" descr="vg_r02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388" y="1714488"/>
            <a:ext cx="2143140" cy="2357454"/>
          </a:xfrm>
          <a:prstGeom prst="rect">
            <a:avLst/>
          </a:prstGeom>
        </p:spPr>
      </p:pic>
      <p:pic>
        <p:nvPicPr>
          <p:cNvPr id="11" name="Рисунок 10" descr="0098-0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4143380"/>
            <a:ext cx="2147888" cy="2357454"/>
          </a:xfrm>
          <a:prstGeom prst="rect">
            <a:avLst/>
          </a:prstGeom>
        </p:spPr>
      </p:pic>
      <p:pic>
        <p:nvPicPr>
          <p:cNvPr id="12" name="Рисунок 11" descr="250px-Tuchkov_1_N_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388" y="4143380"/>
            <a:ext cx="2143140" cy="2357454"/>
          </a:xfrm>
          <a:prstGeom prst="rect">
            <a:avLst/>
          </a:prstGeom>
        </p:spPr>
      </p:pic>
      <p:pic>
        <p:nvPicPr>
          <p:cNvPr id="13" name="Рисунок 12" descr="tuchko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7554" y="4143380"/>
            <a:ext cx="2154659" cy="235745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2844" y="142852"/>
            <a:ext cx="8858312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Спасо-Бородинский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женский</a:t>
            </a:r>
            <a:r>
              <a:rPr kumimoji="0" lang="ru-RU" sz="34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монастырь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29417436_Iguteniya_Mariya_Margarita_Mihaylovna_Tuchko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571612"/>
            <a:ext cx="375285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За семью печатями 3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429124" y="2000240"/>
            <a:ext cx="4572032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Бородинское поле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DSC018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4572008"/>
            <a:ext cx="2571736" cy="1928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00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4071918"/>
            <a:ext cx="1857388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За семью печатями 3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3036083" y="1607331"/>
            <a:ext cx="2786082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За семью печатями 36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1571612"/>
            <a:ext cx="257176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За семью печатями 32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29322" y="1643050"/>
            <a:ext cx="257176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P1040188-FA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57884" y="4500570"/>
            <a:ext cx="257176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Батарея Раевского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vg_r02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500306"/>
            <a:ext cx="2428892" cy="2671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borodino_06_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1357298"/>
            <a:ext cx="3214710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60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1857364"/>
            <a:ext cx="3000396" cy="4275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За семью печатями 3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107905" y="4250549"/>
            <a:ext cx="2643206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Две войны</a:t>
            </a:r>
            <a:r>
              <a:rPr lang="ru-RU" sz="3400" b="1" dirty="0" smtClean="0">
                <a:latin typeface="Cambria" pitchFamily="18" charset="0"/>
              </a:rPr>
              <a:t>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За семью печатями 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107917" y="1464455"/>
            <a:ext cx="2857520" cy="2357454"/>
          </a:xfrm>
          <a:prstGeom prst="rect">
            <a:avLst/>
          </a:prstGeom>
        </p:spPr>
      </p:pic>
      <p:pic>
        <p:nvPicPr>
          <p:cNvPr id="9" name="Рисунок 8" descr="За семью печатями 3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1714488"/>
            <a:ext cx="2762237" cy="2071678"/>
          </a:xfrm>
          <a:prstGeom prst="rect">
            <a:avLst/>
          </a:prstGeom>
        </p:spPr>
      </p:pic>
      <p:pic>
        <p:nvPicPr>
          <p:cNvPr id="10" name="Рисунок 9" descr="За семью печатями 3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357694"/>
            <a:ext cx="2786082" cy="2071702"/>
          </a:xfrm>
          <a:prstGeom prst="rect">
            <a:avLst/>
          </a:prstGeom>
        </p:spPr>
      </p:pic>
      <p:pic>
        <p:nvPicPr>
          <p:cNvPr id="11" name="Рисунок 10" descr="За семью печатями 3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4357694"/>
            <a:ext cx="2786082" cy="2071702"/>
          </a:xfrm>
          <a:prstGeom prst="rect">
            <a:avLst/>
          </a:prstGeom>
        </p:spPr>
      </p:pic>
      <p:pic>
        <p:nvPicPr>
          <p:cNvPr id="12" name="Рисунок 11" descr="За семью печатями 35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142843" y="1428737"/>
            <a:ext cx="2928958" cy="2357452"/>
          </a:xfrm>
          <a:prstGeom prst="rect">
            <a:avLst/>
          </a:prstGeom>
        </p:spPr>
      </p:pic>
      <p:pic>
        <p:nvPicPr>
          <p:cNvPr id="13" name="Рисунок 12" descr="P1040178-FA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72198" y="4357694"/>
            <a:ext cx="2786082" cy="207170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err="1" smtClean="0">
                <a:latin typeface="Cambria" pitchFamily="18" charset="0"/>
              </a:rPr>
              <a:t>Багратионовы</a:t>
            </a:r>
            <a:r>
              <a:rPr lang="ru-RU" sz="3400" b="1" dirty="0" smtClean="0">
                <a:latin typeface="Cambria" pitchFamily="18" charset="0"/>
              </a:rPr>
              <a:t> флеши.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bagration_p_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3786190"/>
            <a:ext cx="2597746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За семью печатями 3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357298"/>
            <a:ext cx="2857488" cy="2143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За семью печатями 3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3636" y="4357694"/>
            <a:ext cx="2857520" cy="2232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borodino_08_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728" y="1142984"/>
            <a:ext cx="300036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125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4214818"/>
            <a:ext cx="285748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2844" y="142852"/>
            <a:ext cx="8786874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smtClean="0">
                <a:latin typeface="Cambria" pitchFamily="18" charset="0"/>
              </a:rPr>
              <a:t>«Военная галерея Бородинского поля».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5" name="Рисунок 4" descr="picture6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857364"/>
            <a:ext cx="7630512" cy="4082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smtClean="0">
                <a:latin typeface="Cambria" pitchFamily="18" charset="0"/>
              </a:rPr>
              <a:t>Фонды музея.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За семью печатями 1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178958" y="1464456"/>
            <a:ext cx="257177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За семью печатями 1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500174"/>
            <a:ext cx="2762237" cy="207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За семью печатями 19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4357694"/>
            <a:ext cx="2786082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За семью печатями 2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4357694"/>
            <a:ext cx="2786081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За семью печатями 27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1500174"/>
            <a:ext cx="2786082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За семью печатями 27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43636" y="4357694"/>
            <a:ext cx="2786082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smtClean="0">
                <a:latin typeface="Cambria" pitchFamily="18" charset="0"/>
              </a:rPr>
              <a:t>Фонды музея.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8" name="Рисунок 7" descr="DSC018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4429132"/>
            <a:ext cx="3071834" cy="2303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DSC019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429132"/>
            <a:ext cx="3071834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За семью печатями 1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0364" y="1714488"/>
            <a:ext cx="3071834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За семью печатями 28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-250065" y="1607331"/>
            <a:ext cx="314327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За семью печатями 2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6250793" y="1607331"/>
            <a:ext cx="314327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ap.gif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6747" y="0"/>
            <a:ext cx="9150747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910" y="142852"/>
            <a:ext cx="7833546" cy="928694"/>
          </a:xfrm>
          <a:prstGeom prst="roundRect">
            <a:avLst>
              <a:gd name="adj" fmla="val 10267"/>
            </a:avLst>
          </a:prstGeom>
          <a:solidFill>
            <a:schemeClr val="accent6">
              <a:alpha val="30000"/>
            </a:schemeClr>
          </a:solidFill>
          <a:ln w="25400" cap="flat" cmpd="sng" algn="ctr">
            <a:solidFill>
              <a:schemeClr val="accent6">
                <a:lumMod val="50000"/>
                <a:alpha val="50000"/>
              </a:schemeClr>
            </a:solidFill>
            <a:prstDash val="solid"/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lang="ru-RU" sz="3400" b="1" dirty="0" smtClean="0">
                <a:latin typeface="Cambria" pitchFamily="18" charset="0"/>
              </a:rPr>
              <a:t>Бородинское поле.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5" name="Рисунок 4" descr="За семью печатями 3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571612"/>
            <a:ext cx="2952739" cy="2214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За семью печатями 3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4357694"/>
            <a:ext cx="2762237" cy="207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За семью печатями 3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1500174"/>
            <a:ext cx="3143240" cy="2303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P1040180-FA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4437112"/>
            <a:ext cx="2786082" cy="2071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133</Words>
  <Application>Microsoft Office PowerPoint</Application>
  <PresentationFormat>Экран (4:3)</PresentationFormat>
  <Paragraphs>25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Классный час на тему:  «Война 1812 года и Бородинское сражение»  Шарапова Лариса Ивановна  2012 год </vt:lpstr>
      <vt:lpstr>    Слово "Бородино" знает весь мир.      Это название небольшой деревни, находящейся неподалёку от Москвы, на старой Смоленской дороге, стало символом побед. И в этом немалая заслуга рус-ских писателей, в числе которых и Михаил Юрьевич Лермонтов.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Государственный Бородинский военно-исторический музей-заповедник</dc:title>
  <dc:creator>Шупейко Никита Павлович</dc:creator>
  <cp:lastModifiedBy>Владелец</cp:lastModifiedBy>
  <cp:revision>59</cp:revision>
  <dcterms:created xsi:type="dcterms:W3CDTF">2009-10-25T09:20:09Z</dcterms:created>
  <dcterms:modified xsi:type="dcterms:W3CDTF">2014-01-25T10:48:24Z</dcterms:modified>
</cp:coreProperties>
</file>