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256" r:id="rId2"/>
    <p:sldId id="275" r:id="rId3"/>
    <p:sldId id="271" r:id="rId4"/>
    <p:sldId id="260" r:id="rId5"/>
    <p:sldId id="268" r:id="rId6"/>
    <p:sldId id="263" r:id="rId7"/>
    <p:sldId id="265" r:id="rId8"/>
    <p:sldId id="266" r:id="rId9"/>
    <p:sldId id="267" r:id="rId10"/>
    <p:sldId id="273" r:id="rId11"/>
    <p:sldId id="264" r:id="rId12"/>
    <p:sldId id="276" r:id="rId13"/>
    <p:sldId id="277"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4" d="100"/>
          <a:sy n="104" d="100"/>
        </p:scale>
        <p:origin x="-17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5B106E36-FD25-4E2D-B0AA-010F637433A0}" type="datetimeFigureOut">
              <a:rPr lang="ru-RU" smtClean="0"/>
              <a:pPr/>
              <a:t>30.10.2018</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30.10.2018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30.10.2018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30.10.2018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30.10.2018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30.10.2018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30.10.2018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30.10.2018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30.10.2018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725C68B6-61C2-468F-89AB-4B9F7531AA68}"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30.10.2018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30.10.2018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B106E36-FD25-4E2D-B0AA-010F637433A0}" type="datetimeFigureOut">
              <a:rPr lang="ru-RU" smtClean="0"/>
              <a:pPr/>
              <a:t>30.10.2018</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25C68B6-61C2-468F-89AB-4B9F7531AA68}"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4.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4.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28662" y="1928802"/>
            <a:ext cx="7406640" cy="2500330"/>
          </a:xfrm>
          <a:ln>
            <a:solidFill>
              <a:srgbClr val="002060"/>
            </a:solidFill>
          </a:ln>
        </p:spPr>
        <p:txBody>
          <a:bodyPr>
            <a:noAutofit/>
          </a:bodyPr>
          <a:lstStyle/>
          <a:p>
            <a:pPr algn="ctr"/>
            <a:r>
              <a:rPr lang="ru-RU" sz="3600" i="1" dirty="0" smtClean="0">
                <a:latin typeface="Times New Roman" pitchFamily="18" charset="0"/>
                <a:cs typeface="Times New Roman" pitchFamily="18" charset="0"/>
              </a:rPr>
              <a:t/>
            </a:r>
            <a:br>
              <a:rPr lang="ru-RU" sz="3600" i="1" dirty="0" smtClean="0">
                <a:latin typeface="Times New Roman" pitchFamily="18" charset="0"/>
                <a:cs typeface="Times New Roman" pitchFamily="18" charset="0"/>
              </a:rPr>
            </a:br>
            <a:r>
              <a:rPr lang="ru-RU" sz="3600" i="1" dirty="0" smtClean="0">
                <a:latin typeface="Times New Roman" pitchFamily="18" charset="0"/>
                <a:cs typeface="Times New Roman" pitchFamily="18" charset="0"/>
              </a:rPr>
              <a:t/>
            </a:r>
            <a:br>
              <a:rPr lang="ru-RU" sz="3600" i="1" dirty="0" smtClean="0">
                <a:latin typeface="Times New Roman" pitchFamily="18" charset="0"/>
                <a:cs typeface="Times New Roman" pitchFamily="18" charset="0"/>
              </a:rPr>
            </a:br>
            <a:r>
              <a:rPr lang="ru-RU" sz="4400" i="1" dirty="0" smtClean="0">
                <a:solidFill>
                  <a:schemeClr val="accent4">
                    <a:lumMod val="20000"/>
                    <a:lumOff val="80000"/>
                  </a:schemeClr>
                </a:solidFill>
                <a:latin typeface="Verdana" pitchFamily="34" charset="0"/>
                <a:cs typeface="Times New Roman" pitchFamily="18" charset="0"/>
              </a:rPr>
              <a:t>Развивающая книжка </a:t>
            </a:r>
            <a:br>
              <a:rPr lang="ru-RU" sz="4400" i="1" dirty="0" smtClean="0">
                <a:solidFill>
                  <a:schemeClr val="accent4">
                    <a:lumMod val="20000"/>
                    <a:lumOff val="80000"/>
                  </a:schemeClr>
                </a:solidFill>
                <a:latin typeface="Verdana" pitchFamily="34" charset="0"/>
                <a:cs typeface="Times New Roman" pitchFamily="18" charset="0"/>
              </a:rPr>
            </a:br>
            <a:r>
              <a:rPr lang="ru-RU" sz="4400" i="1" dirty="0" smtClean="0">
                <a:solidFill>
                  <a:schemeClr val="accent4">
                    <a:lumMod val="20000"/>
                    <a:lumOff val="80000"/>
                  </a:schemeClr>
                </a:solidFill>
                <a:latin typeface="Verdana" pitchFamily="34" charset="0"/>
                <a:cs typeface="Times New Roman" pitchFamily="18" charset="0"/>
              </a:rPr>
              <a:t>«Давайте поиграем»</a:t>
            </a:r>
            <a:r>
              <a:rPr lang="ru-RU" sz="4400" i="1" dirty="0" smtClean="0">
                <a:solidFill>
                  <a:schemeClr val="accent2">
                    <a:lumMod val="75000"/>
                  </a:schemeClr>
                </a:solidFill>
                <a:latin typeface="Times New Roman" pitchFamily="18" charset="0"/>
                <a:cs typeface="Times New Roman" pitchFamily="18" charset="0"/>
              </a:rPr>
              <a:t/>
            </a:r>
            <a:br>
              <a:rPr lang="ru-RU" sz="4400" i="1" dirty="0" smtClean="0">
                <a:solidFill>
                  <a:schemeClr val="accent2">
                    <a:lumMod val="75000"/>
                  </a:schemeClr>
                </a:solidFill>
                <a:latin typeface="Times New Roman" pitchFamily="18" charset="0"/>
                <a:cs typeface="Times New Roman" pitchFamily="18" charset="0"/>
              </a:rPr>
            </a:br>
            <a:endParaRPr lang="ru-RU" sz="4400" i="1" dirty="0">
              <a:solidFill>
                <a:schemeClr val="accent2">
                  <a:lumMod val="75000"/>
                </a:schemeClr>
              </a:solidFill>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1432560" y="3500438"/>
            <a:ext cx="7406640" cy="2786082"/>
          </a:xfrm>
        </p:spPr>
        <p:txBody>
          <a:bodyPr>
            <a:normAutofit fontScale="85000" lnSpcReduction="20000"/>
          </a:bodyPr>
          <a:lstStyle/>
          <a:p>
            <a:pPr algn="r"/>
            <a:endParaRPr lang="ru-RU" dirty="0" smtClean="0"/>
          </a:p>
          <a:p>
            <a:pPr algn="r"/>
            <a:endParaRPr lang="ru-RU" dirty="0" smtClean="0"/>
          </a:p>
          <a:p>
            <a:pPr algn="r"/>
            <a:endParaRPr lang="ru-RU" dirty="0" smtClean="0"/>
          </a:p>
          <a:p>
            <a:pPr algn="r"/>
            <a:endParaRPr lang="ru-RU" dirty="0" smtClean="0"/>
          </a:p>
          <a:p>
            <a:pPr algn="r"/>
            <a:r>
              <a:rPr lang="ru-RU" sz="1800" dirty="0" smtClean="0">
                <a:latin typeface="Times New Roman" pitchFamily="18" charset="0"/>
                <a:cs typeface="Times New Roman" pitchFamily="18" charset="0"/>
              </a:rPr>
              <a:t>Выполнила : воспитатель МБДОУ </a:t>
            </a:r>
          </a:p>
          <a:p>
            <a:pPr algn="r"/>
            <a:r>
              <a:rPr lang="ru-RU" sz="1800" dirty="0" smtClean="0">
                <a:latin typeface="Times New Roman" pitchFamily="18" charset="0"/>
                <a:cs typeface="Times New Roman" pitchFamily="18" charset="0"/>
              </a:rPr>
              <a:t>«Детский сад № 21»</a:t>
            </a:r>
          </a:p>
          <a:p>
            <a:pPr algn="r"/>
            <a:r>
              <a:rPr lang="ru-RU" sz="1800" dirty="0" smtClean="0">
                <a:latin typeface="Times New Roman" pitchFamily="18" charset="0"/>
                <a:cs typeface="Times New Roman" pitchFamily="18" charset="0"/>
              </a:rPr>
              <a:t>Е.В.Авдеева</a:t>
            </a:r>
          </a:p>
          <a:p>
            <a:pPr algn="r"/>
            <a:endParaRPr lang="ru-RU" sz="1800" dirty="0" smtClean="0">
              <a:latin typeface="Times New Roman" pitchFamily="18" charset="0"/>
              <a:cs typeface="Times New Roman" pitchFamily="18" charset="0"/>
            </a:endParaRPr>
          </a:p>
          <a:p>
            <a:pPr algn="ctr"/>
            <a:r>
              <a:rPr lang="ru-RU" sz="1800" dirty="0" smtClean="0">
                <a:latin typeface="Times New Roman" pitchFamily="18" charset="0"/>
                <a:cs typeface="Times New Roman" pitchFamily="18" charset="0"/>
              </a:rPr>
              <a:t>Р.п. Мухтолово</a:t>
            </a:r>
          </a:p>
          <a:p>
            <a:pPr algn="ctr"/>
            <a:r>
              <a:rPr lang="ru-RU" sz="1800" dirty="0" smtClean="0">
                <a:latin typeface="Times New Roman" pitchFamily="18" charset="0"/>
                <a:cs typeface="Times New Roman" pitchFamily="18" charset="0"/>
              </a:rPr>
              <a:t>2018г </a:t>
            </a:r>
            <a:endParaRPr lang="ru-RU" sz="1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8596" y="1357298"/>
            <a:ext cx="8215370" cy="830997"/>
          </a:xfrm>
          <a:prstGeom prst="rect">
            <a:avLst/>
          </a:prstGeom>
        </p:spPr>
        <p:txBody>
          <a:bodyPr wrap="square">
            <a:spAutoFit/>
          </a:bodyPr>
          <a:lstStyle/>
          <a:p>
            <a:pPr algn="ctr"/>
            <a:r>
              <a:rPr lang="ru-RU" sz="2400" i="1" dirty="0" smtClean="0"/>
              <a:t>Развитие познавательной и речевой активности детей раннего и младшего дошкольного возраста</a:t>
            </a:r>
          </a:p>
        </p:txBody>
      </p:sp>
      <p:sp>
        <p:nvSpPr>
          <p:cNvPr id="3" name="Прямоугольник 2"/>
          <p:cNvSpPr/>
          <p:nvPr/>
        </p:nvSpPr>
        <p:spPr>
          <a:xfrm>
            <a:off x="428596" y="357167"/>
            <a:ext cx="8286808" cy="1200329"/>
          </a:xfrm>
          <a:prstGeom prst="rect">
            <a:avLst/>
          </a:prstGeom>
        </p:spPr>
        <p:txBody>
          <a:bodyPr wrap="square">
            <a:spAutoFit/>
          </a:bodyPr>
          <a:lstStyle/>
          <a:p>
            <a:pPr algn="ctr"/>
            <a:endParaRPr lang="ru-RU" sz="3600" i="1" dirty="0" smtClean="0">
              <a:solidFill>
                <a:schemeClr val="accent3">
                  <a:lumMod val="75000"/>
                </a:schemeClr>
              </a:solidFill>
            </a:endParaRPr>
          </a:p>
          <a:p>
            <a:pPr algn="ctr"/>
            <a:r>
              <a:rPr lang="ru-RU" sz="3600" i="1" dirty="0" smtClean="0">
                <a:solidFill>
                  <a:schemeClr val="accent3">
                    <a:lumMod val="75000"/>
                  </a:schemeClr>
                </a:solidFill>
              </a:rPr>
              <a:t>Цель:</a:t>
            </a:r>
            <a:endParaRPr lang="ru-RU" sz="3600" dirty="0">
              <a:solidFill>
                <a:schemeClr val="accent3">
                  <a:lumMod val="75000"/>
                </a:schemeClr>
              </a:solidFill>
            </a:endParaRPr>
          </a:p>
        </p:txBody>
      </p:sp>
      <p:sp>
        <p:nvSpPr>
          <p:cNvPr id="4" name="Прямоугольник 3"/>
          <p:cNvSpPr/>
          <p:nvPr/>
        </p:nvSpPr>
        <p:spPr>
          <a:xfrm>
            <a:off x="428596" y="2428868"/>
            <a:ext cx="8215370" cy="646331"/>
          </a:xfrm>
          <a:prstGeom prst="rect">
            <a:avLst/>
          </a:prstGeom>
        </p:spPr>
        <p:txBody>
          <a:bodyPr wrap="square">
            <a:spAutoFit/>
          </a:bodyPr>
          <a:lstStyle/>
          <a:p>
            <a:pPr algn="ctr"/>
            <a:r>
              <a:rPr lang="ru-RU" sz="3600" i="1" dirty="0" smtClean="0">
                <a:solidFill>
                  <a:schemeClr val="accent3">
                    <a:lumMod val="75000"/>
                  </a:schemeClr>
                </a:solidFill>
              </a:rPr>
              <a:t>Задачи:</a:t>
            </a:r>
            <a:endParaRPr lang="ru-RU" sz="3600" i="1" dirty="0">
              <a:solidFill>
                <a:schemeClr val="accent3">
                  <a:lumMod val="75000"/>
                </a:schemeClr>
              </a:solidFill>
            </a:endParaRPr>
          </a:p>
        </p:txBody>
      </p:sp>
      <p:sp>
        <p:nvSpPr>
          <p:cNvPr id="5" name="Прямоугольник 4"/>
          <p:cNvSpPr/>
          <p:nvPr/>
        </p:nvSpPr>
        <p:spPr>
          <a:xfrm>
            <a:off x="571472" y="3071810"/>
            <a:ext cx="8072494" cy="3785652"/>
          </a:xfrm>
          <a:prstGeom prst="rect">
            <a:avLst/>
          </a:prstGeom>
        </p:spPr>
        <p:txBody>
          <a:bodyPr wrap="square">
            <a:spAutoFit/>
          </a:bodyPr>
          <a:lstStyle/>
          <a:p>
            <a:pPr>
              <a:buFont typeface="Wingdings" pitchFamily="2" charset="2"/>
              <a:buChar char="v"/>
            </a:pPr>
            <a:r>
              <a:rPr lang="ru-RU" sz="2400" i="1" dirty="0" smtClean="0"/>
              <a:t>Обогащение сенсорного опыта.</a:t>
            </a:r>
          </a:p>
          <a:p>
            <a:pPr>
              <a:buFont typeface="Wingdings" pitchFamily="2" charset="2"/>
              <a:buChar char="v"/>
            </a:pPr>
            <a:r>
              <a:rPr lang="ru-RU" sz="2400" i="1" dirty="0" smtClean="0"/>
              <a:t> Развитие мелкой моторики рук.</a:t>
            </a:r>
          </a:p>
          <a:p>
            <a:pPr>
              <a:buFont typeface="Wingdings" pitchFamily="2" charset="2"/>
              <a:buChar char="v"/>
            </a:pPr>
            <a:r>
              <a:rPr lang="ru-RU" sz="2400" i="1" dirty="0" smtClean="0"/>
              <a:t>Формирование элементарных математических представлений. </a:t>
            </a:r>
          </a:p>
          <a:p>
            <a:pPr>
              <a:buFont typeface="Wingdings" pitchFamily="2" charset="2"/>
              <a:buChar char="v"/>
            </a:pPr>
            <a:r>
              <a:rPr lang="ru-RU" sz="2400" i="1" dirty="0" smtClean="0"/>
              <a:t> Развитие умения детей действовать по словесной инструкции.</a:t>
            </a:r>
          </a:p>
          <a:p>
            <a:pPr>
              <a:buFont typeface="Wingdings" pitchFamily="2" charset="2"/>
              <a:buChar char="v"/>
            </a:pPr>
            <a:r>
              <a:rPr lang="ru-RU" sz="2400" i="1" dirty="0" smtClean="0"/>
              <a:t> Развитие речи детей. </a:t>
            </a:r>
          </a:p>
          <a:p>
            <a:pPr>
              <a:buFont typeface="Wingdings" pitchFamily="2" charset="2"/>
              <a:buChar char="v"/>
            </a:pPr>
            <a:r>
              <a:rPr lang="ru-RU" sz="2400" i="1" dirty="0" smtClean="0"/>
              <a:t>Развитие мышления.</a:t>
            </a:r>
          </a:p>
          <a:p>
            <a:endParaRPr lang="ru-RU" sz="2400" i="1" dirty="0" smtClean="0"/>
          </a:p>
          <a:p>
            <a:pPr>
              <a:buFont typeface="Wingdings" pitchFamily="2" charset="2"/>
              <a:buChar char="v"/>
            </a:pPr>
            <a:endParaRPr lang="ru-RU" sz="2400" i="1"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296152"/>
          </a:xfrm>
        </p:spPr>
        <p:txBody>
          <a:bodyPr>
            <a:normAutofit fontScale="90000"/>
          </a:bodyPr>
          <a:lstStyle/>
          <a:p>
            <a:pPr algn="ctr"/>
            <a:r>
              <a:rPr lang="ru-RU" sz="4000" i="1" dirty="0" smtClean="0">
                <a:latin typeface="Times New Roman" pitchFamily="18" charset="0"/>
                <a:cs typeface="Times New Roman" pitchFamily="18" charset="0"/>
              </a:rPr>
              <a:t>«Давайте поиграем»</a:t>
            </a:r>
            <a:br>
              <a:rPr lang="ru-RU" sz="4000" i="1" dirty="0" smtClean="0">
                <a:latin typeface="Times New Roman" pitchFamily="18" charset="0"/>
                <a:cs typeface="Times New Roman" pitchFamily="18" charset="0"/>
              </a:rPr>
            </a:br>
            <a:r>
              <a:rPr lang="ru-RU" sz="2200" dirty="0" smtClean="0">
                <a:solidFill>
                  <a:schemeClr val="tx1"/>
                </a:solidFill>
                <a:latin typeface="Times New Roman" pitchFamily="18" charset="0"/>
                <a:cs typeface="Times New Roman" pitchFamily="18" charset="0"/>
              </a:rPr>
              <a:t>Эта книга сшита из ткани. Каждая страница мягкая. На обложке книги находится объемный кот. На последней странице обложки силуэт этого же котика. Книга закрывается хвостиком, на который пришита липучка.</a:t>
            </a:r>
            <a:endParaRPr lang="ru-RU" sz="2200" dirty="0">
              <a:solidFill>
                <a:schemeClr val="tx1"/>
              </a:solidFill>
              <a:latin typeface="Times New Roman" pitchFamily="18" charset="0"/>
              <a:cs typeface="Times New Roman" pitchFamily="18" charset="0"/>
            </a:endParaRPr>
          </a:p>
        </p:txBody>
      </p:sp>
      <p:pic>
        <p:nvPicPr>
          <p:cNvPr id="5" name="Содержимое 4" descr="20170430_181217.jpg"/>
          <p:cNvPicPr>
            <a:picLocks noGrp="1" noChangeAspect="1"/>
          </p:cNvPicPr>
          <p:nvPr>
            <p:ph sz="half" idx="1"/>
          </p:nvPr>
        </p:nvPicPr>
        <p:blipFill>
          <a:blip r:embed="rId2" cstate="print"/>
          <a:stretch>
            <a:fillRect/>
          </a:stretch>
        </p:blipFill>
        <p:spPr>
          <a:xfrm>
            <a:off x="457200" y="2143116"/>
            <a:ext cx="4038600" cy="4000527"/>
          </a:xfrm>
        </p:spPr>
      </p:pic>
      <p:pic>
        <p:nvPicPr>
          <p:cNvPr id="6" name="Содержимое 5" descr="20170430_181251.jpg"/>
          <p:cNvPicPr>
            <a:picLocks noGrp="1" noChangeAspect="1"/>
          </p:cNvPicPr>
          <p:nvPr>
            <p:ph sz="half" idx="2"/>
          </p:nvPr>
        </p:nvPicPr>
        <p:blipFill>
          <a:blip r:embed="rId3" cstate="print"/>
          <a:stretch>
            <a:fillRect/>
          </a:stretch>
        </p:blipFill>
        <p:spPr>
          <a:xfrm>
            <a:off x="4648200" y="2142366"/>
            <a:ext cx="4038600" cy="3990905"/>
          </a:xfr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85728"/>
            <a:ext cx="3400420" cy="2214578"/>
          </a:xfrm>
        </p:spPr>
        <p:txBody>
          <a:bodyPr>
            <a:normAutofit/>
          </a:bodyPr>
          <a:lstStyle/>
          <a:p>
            <a:pPr algn="ctr"/>
            <a:r>
              <a:rPr lang="ru-RU" sz="1800" dirty="0" smtClean="0">
                <a:solidFill>
                  <a:schemeClr val="tx1"/>
                </a:solidFill>
                <a:latin typeface="Times New Roman" pitchFamily="18" charset="0"/>
                <a:cs typeface="Times New Roman" pitchFamily="18" charset="0"/>
              </a:rPr>
              <a:t>Лапки котика не пришиты к обложке, </a:t>
            </a:r>
            <a:br>
              <a:rPr lang="ru-RU" sz="1800" dirty="0" smtClean="0">
                <a:solidFill>
                  <a:schemeClr val="tx1"/>
                </a:solidFill>
                <a:latin typeface="Times New Roman" pitchFamily="18" charset="0"/>
                <a:cs typeface="Times New Roman" pitchFamily="18" charset="0"/>
              </a:rPr>
            </a:br>
            <a:r>
              <a:rPr lang="ru-RU" sz="1800" dirty="0" smtClean="0">
                <a:solidFill>
                  <a:schemeClr val="tx1"/>
                </a:solidFill>
                <a:latin typeface="Times New Roman" pitchFamily="18" charset="0"/>
                <a:cs typeface="Times New Roman" pitchFamily="18" charset="0"/>
              </a:rPr>
              <a:t>поэтому с ним можно поздороваться,</a:t>
            </a:r>
            <a:br>
              <a:rPr lang="ru-RU" sz="1800" dirty="0" smtClean="0">
                <a:solidFill>
                  <a:schemeClr val="tx1"/>
                </a:solidFill>
                <a:latin typeface="Times New Roman" pitchFamily="18" charset="0"/>
                <a:cs typeface="Times New Roman" pitchFamily="18" charset="0"/>
              </a:rPr>
            </a:br>
            <a:r>
              <a:rPr lang="ru-RU" sz="1800" dirty="0" smtClean="0">
                <a:solidFill>
                  <a:schemeClr val="tx1"/>
                </a:solidFill>
                <a:latin typeface="Times New Roman" pitchFamily="18" charset="0"/>
                <a:cs typeface="Times New Roman" pitchFamily="18" charset="0"/>
              </a:rPr>
              <a:t> поиграть  в прятки, в «ладушки», сделать зарядку. </a:t>
            </a:r>
            <a:endParaRPr lang="ru-RU" sz="1800" dirty="0">
              <a:solidFill>
                <a:schemeClr val="tx1"/>
              </a:solidFill>
              <a:latin typeface="Times New Roman" pitchFamily="18" charset="0"/>
              <a:cs typeface="Times New Roman" pitchFamily="18" charset="0"/>
            </a:endParaRPr>
          </a:p>
        </p:txBody>
      </p:sp>
      <p:pic>
        <p:nvPicPr>
          <p:cNvPr id="4" name="Содержимое 3" descr="SAM_2628.JPG"/>
          <p:cNvPicPr>
            <a:picLocks noGrp="1" noChangeAspect="1"/>
          </p:cNvPicPr>
          <p:nvPr>
            <p:ph idx="1"/>
          </p:nvPr>
        </p:nvPicPr>
        <p:blipFill>
          <a:blip r:embed="rId2" cstate="print"/>
          <a:stretch>
            <a:fillRect/>
          </a:stretch>
        </p:blipFill>
        <p:spPr>
          <a:xfrm>
            <a:off x="0" y="2643182"/>
            <a:ext cx="4833971" cy="3625478"/>
          </a:xfrm>
          <a:prstGeom prst="rect">
            <a:avLst/>
          </a:prstGeom>
          <a:ln>
            <a:noFill/>
          </a:ln>
          <a:effectLst>
            <a:softEdge rad="112500"/>
          </a:effectLst>
        </p:spPr>
      </p:pic>
      <p:pic>
        <p:nvPicPr>
          <p:cNvPr id="6" name="Рисунок 5" descr="SAM_2598.JPG"/>
          <p:cNvPicPr>
            <a:picLocks noChangeAspect="1"/>
          </p:cNvPicPr>
          <p:nvPr/>
        </p:nvPicPr>
        <p:blipFill>
          <a:blip r:embed="rId3" cstate="print"/>
          <a:srcRect t="38710"/>
          <a:stretch>
            <a:fillRect/>
          </a:stretch>
        </p:blipFill>
        <p:spPr>
          <a:xfrm>
            <a:off x="4714876" y="928670"/>
            <a:ext cx="4429124" cy="2214578"/>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357686" y="357166"/>
            <a:ext cx="4329114" cy="2500330"/>
          </a:xfrm>
        </p:spPr>
        <p:txBody>
          <a:bodyPr>
            <a:noAutofit/>
          </a:bodyPr>
          <a:lstStyle/>
          <a:p>
            <a:pPr algn="ctr"/>
            <a:r>
              <a:rPr lang="ru-RU" sz="2000" dirty="0" smtClean="0">
                <a:solidFill>
                  <a:schemeClr val="tx1"/>
                </a:solidFill>
                <a:latin typeface="Times New Roman" pitchFamily="18" charset="0"/>
                <a:cs typeface="Times New Roman" pitchFamily="18" charset="0"/>
              </a:rPr>
              <a:t>На первой странице книги дети могут погладить курочку, под крылышком найти желтого цыпленка. За кустиком спрятался меховой ежик. На небе светит солнышко, лучики которого можно перебирать, а также помять облачко, которое шуршит.</a:t>
            </a:r>
            <a:endParaRPr lang="ru-RU" sz="2000" dirty="0">
              <a:solidFill>
                <a:schemeClr val="tx1"/>
              </a:solidFill>
              <a:latin typeface="Times New Roman" pitchFamily="18" charset="0"/>
              <a:cs typeface="Times New Roman" pitchFamily="18" charset="0"/>
            </a:endParaRPr>
          </a:p>
        </p:txBody>
      </p:sp>
      <p:pic>
        <p:nvPicPr>
          <p:cNvPr id="5" name="Содержимое 4" descr="20170430_181335.jpg"/>
          <p:cNvPicPr>
            <a:picLocks noGrp="1" noChangeAspect="1"/>
          </p:cNvPicPr>
          <p:nvPr>
            <p:ph sz="half" idx="1"/>
          </p:nvPr>
        </p:nvPicPr>
        <p:blipFill>
          <a:blip r:embed="rId2" cstate="print"/>
          <a:stretch>
            <a:fillRect/>
          </a:stretch>
        </p:blipFill>
        <p:spPr>
          <a:xfrm>
            <a:off x="142844" y="1"/>
            <a:ext cx="4038600" cy="3714752"/>
          </a:xfrm>
          <a:prstGeom prst="rect">
            <a:avLst/>
          </a:prstGeom>
          <a:ln>
            <a:noFill/>
          </a:ln>
          <a:effectLst>
            <a:softEdge rad="112500"/>
          </a:effectLst>
        </p:spPr>
      </p:pic>
      <p:pic>
        <p:nvPicPr>
          <p:cNvPr id="6" name="Содержимое 5" descr="SAM_2604.JPG"/>
          <p:cNvPicPr>
            <a:picLocks noGrp="1" noChangeAspect="1"/>
          </p:cNvPicPr>
          <p:nvPr>
            <p:ph sz="half" idx="2"/>
          </p:nvPr>
        </p:nvPicPr>
        <p:blipFill>
          <a:blip r:embed="rId3" cstate="print"/>
          <a:srcRect r="29341"/>
          <a:stretch>
            <a:fillRect/>
          </a:stretch>
        </p:blipFill>
        <p:spPr>
          <a:xfrm>
            <a:off x="4500562" y="2928934"/>
            <a:ext cx="3797867" cy="3652054"/>
          </a:xfrm>
          <a:prstGeom prst="rect">
            <a:avLst/>
          </a:prstGeom>
          <a:ln>
            <a:noFill/>
          </a:ln>
          <a:effectLst>
            <a:softEdge rad="112500"/>
          </a:effectLst>
        </p:spPr>
      </p:pic>
      <p:pic>
        <p:nvPicPr>
          <p:cNvPr id="7" name="Рисунок 6" descr="SAM_2602.JPG"/>
          <p:cNvPicPr>
            <a:picLocks noChangeAspect="1"/>
          </p:cNvPicPr>
          <p:nvPr/>
        </p:nvPicPr>
        <p:blipFill>
          <a:blip r:embed="rId4" cstate="print"/>
          <a:srcRect r="42935"/>
          <a:stretch>
            <a:fillRect/>
          </a:stretch>
        </p:blipFill>
        <p:spPr>
          <a:xfrm>
            <a:off x="571472" y="3571876"/>
            <a:ext cx="2714644" cy="328612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704088"/>
            <a:ext cx="3143272" cy="5368118"/>
          </a:xfrm>
        </p:spPr>
        <p:txBody>
          <a:bodyPr>
            <a:noAutofit/>
          </a:bodyPr>
          <a:lstStyle/>
          <a:p>
            <a:pPr algn="ctr"/>
            <a:r>
              <a:rPr lang="ru-RU" sz="2000" dirty="0" smtClean="0">
                <a:solidFill>
                  <a:schemeClr val="tx1"/>
                </a:solidFill>
                <a:latin typeface="Times New Roman" pitchFamily="18" charset="0"/>
                <a:cs typeface="Times New Roman" pitchFamily="18" charset="0"/>
              </a:rPr>
              <a:t>Вторая страница книги «Игрушки».</a:t>
            </a:r>
            <a:br>
              <a:rPr lang="ru-RU" sz="2000" dirty="0" smtClean="0">
                <a:solidFill>
                  <a:schemeClr val="tx1"/>
                </a:solidFill>
                <a:latin typeface="Times New Roman" pitchFamily="18" charset="0"/>
                <a:cs typeface="Times New Roman" pitchFamily="18" charset="0"/>
              </a:rPr>
            </a:br>
            <a:r>
              <a:rPr lang="ru-RU" sz="2000" dirty="0" smtClean="0">
                <a:solidFill>
                  <a:schemeClr val="tx1"/>
                </a:solidFill>
                <a:latin typeface="Times New Roman" pitchFamily="18" charset="0"/>
                <a:cs typeface="Times New Roman" pitchFamily="18" charset="0"/>
              </a:rPr>
              <a:t> Дети рассматривают игрушки, могут их потрогать, назвать. В середине находится пирамидка, каждая ее деталь на липучке, легко снимается. Дети учатся собирать пирамидку и запоминают цвета. Играя с пирамидкой ребенок получает большое удовольствие. Развивается не только зрительное восприятие, но и мелкая моторика, мышление.</a:t>
            </a:r>
            <a:endParaRPr lang="ru-RU" sz="2000" dirty="0">
              <a:solidFill>
                <a:schemeClr val="tx1"/>
              </a:solidFill>
              <a:latin typeface="Times New Roman" pitchFamily="18" charset="0"/>
              <a:cs typeface="Times New Roman" pitchFamily="18" charset="0"/>
            </a:endParaRPr>
          </a:p>
        </p:txBody>
      </p:sp>
      <p:pic>
        <p:nvPicPr>
          <p:cNvPr id="4" name="Содержимое 3" descr="20170430_181341.jpg"/>
          <p:cNvPicPr>
            <a:picLocks noGrp="1" noChangeAspect="1"/>
          </p:cNvPicPr>
          <p:nvPr>
            <p:ph idx="1"/>
          </p:nvPr>
        </p:nvPicPr>
        <p:blipFill>
          <a:blip r:embed="rId2" cstate="print"/>
          <a:stretch>
            <a:fillRect/>
          </a:stretch>
        </p:blipFill>
        <p:spPr>
          <a:xfrm>
            <a:off x="3929058" y="928670"/>
            <a:ext cx="4934002" cy="4929222"/>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2071678"/>
            <a:ext cx="3143272" cy="4214842"/>
          </a:xfrm>
        </p:spPr>
        <p:txBody>
          <a:bodyPr>
            <a:normAutofit fontScale="90000"/>
          </a:bodyPr>
          <a:lstStyle/>
          <a:p>
            <a:r>
              <a:rPr lang="ru-RU" sz="1800" dirty="0" smtClean="0">
                <a:solidFill>
                  <a:schemeClr val="tx1"/>
                </a:solidFill>
                <a:latin typeface="Times New Roman" pitchFamily="18" charset="0"/>
                <a:cs typeface="Times New Roman" pitchFamily="18" charset="0"/>
              </a:rPr>
              <a:t>На этом развороте паровозик везет два вагончика-кармана, которые соединены шнуром с колечками , их дети могут перебирать, передвигать. Колеса у них пуговички. Их также можно потрогать пальчиками. В вагончиках лежат продукты для животных, в  них вшиты магниты. Справа находится зайчик. Туловище животного пришито, животик-это тоже магнит. Но животное можно поменять. Если отстегнуть мордочку, приставить ушки мышки, кошки или собачки. Дети находят еду для каждого животного. Рядом с зайчиком пришит кармашек, куда можно сложить все ушки. Под паровозиком пришит слон, который держит шары – геометрические фигуры. Они отстегиваются, под ними вышита фигура нитками того же цвета. Дети называют фигуры и цвет.</a:t>
            </a:r>
            <a:endParaRPr lang="ru-RU" sz="1800" dirty="0">
              <a:solidFill>
                <a:schemeClr val="tx1"/>
              </a:solidFill>
              <a:latin typeface="Times New Roman" pitchFamily="18" charset="0"/>
              <a:cs typeface="Times New Roman" pitchFamily="18" charset="0"/>
            </a:endParaRPr>
          </a:p>
        </p:txBody>
      </p:sp>
      <p:pic>
        <p:nvPicPr>
          <p:cNvPr id="5" name="Содержимое 4" descr="20170430_181405.jpg"/>
          <p:cNvPicPr>
            <a:picLocks noGrp="1" noChangeAspect="1"/>
          </p:cNvPicPr>
          <p:nvPr>
            <p:ph sz="half" idx="1"/>
          </p:nvPr>
        </p:nvPicPr>
        <p:blipFill>
          <a:blip r:embed="rId2" cstate="print"/>
          <a:stretch>
            <a:fillRect/>
          </a:stretch>
        </p:blipFill>
        <p:spPr>
          <a:xfrm>
            <a:off x="3286116" y="316348"/>
            <a:ext cx="5857884" cy="3068326"/>
          </a:xfrm>
          <a:prstGeom prst="rect">
            <a:avLst/>
          </a:prstGeom>
          <a:ln>
            <a:noFill/>
          </a:ln>
          <a:effectLst>
            <a:softEdge rad="112500"/>
          </a:effectLst>
        </p:spPr>
      </p:pic>
      <p:pic>
        <p:nvPicPr>
          <p:cNvPr id="6" name="Содержимое 5" descr="20170430_181502.jpg"/>
          <p:cNvPicPr>
            <a:picLocks noGrp="1" noChangeAspect="1"/>
          </p:cNvPicPr>
          <p:nvPr>
            <p:ph sz="half" idx="2"/>
          </p:nvPr>
        </p:nvPicPr>
        <p:blipFill>
          <a:blip r:embed="rId3" cstate="print"/>
          <a:stretch>
            <a:fillRect/>
          </a:stretch>
        </p:blipFill>
        <p:spPr>
          <a:xfrm>
            <a:off x="3332935" y="3429000"/>
            <a:ext cx="5811065" cy="307183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142852"/>
            <a:ext cx="8715436" cy="2071702"/>
          </a:xfrm>
        </p:spPr>
        <p:txBody>
          <a:bodyPr>
            <a:normAutofit fontScale="90000"/>
          </a:bodyPr>
          <a:lstStyle/>
          <a:p>
            <a:pPr algn="ctr"/>
            <a:r>
              <a:rPr lang="ru-RU" sz="2000" dirty="0" smtClean="0">
                <a:solidFill>
                  <a:schemeClr val="tx1"/>
                </a:solidFill>
                <a:latin typeface="Times New Roman" pitchFamily="18" charset="0"/>
                <a:cs typeface="Times New Roman" pitchFamily="18" charset="0"/>
              </a:rPr>
              <a:t>«В гостях у сказки»</a:t>
            </a:r>
            <a:br>
              <a:rPr lang="ru-RU" sz="2000" dirty="0" smtClean="0">
                <a:solidFill>
                  <a:schemeClr val="tx1"/>
                </a:solidFill>
                <a:latin typeface="Times New Roman" pitchFamily="18" charset="0"/>
                <a:cs typeface="Times New Roman" pitchFamily="18" charset="0"/>
              </a:rPr>
            </a:br>
            <a:r>
              <a:rPr lang="ru-RU" sz="1800" dirty="0" smtClean="0">
                <a:solidFill>
                  <a:schemeClr val="tx1"/>
                </a:solidFill>
                <a:latin typeface="Times New Roman" pitchFamily="18" charset="0"/>
                <a:cs typeface="Times New Roman" pitchFamily="18" charset="0"/>
              </a:rPr>
              <a:t>На следующих страницах книги представлены две сказки. «Курочка Ряба» и «Колобок». На одной страничке домик, который открывается. Здесь куклы для пальчикового театра (Дед, бабка, курочка, золотое яичко, мышка, которая прячется за печку). На другой страничке куклы для второй сказки. Их дети любят прятать за елочку, кустики. Цветы пристегнуты на пуговички, их можно отстегнуть и перевернуть, на обратной  стороне они другого цвета. Внизу пришиты деревянные ягодки, которые дети могут потрогать. Самые маленькие детки внимательно слушают сказки, дети постарше пытаются сами рассказать.</a:t>
            </a:r>
            <a:endParaRPr lang="ru-RU" sz="1800" dirty="0">
              <a:solidFill>
                <a:schemeClr val="tx1"/>
              </a:solidFill>
              <a:latin typeface="Times New Roman" pitchFamily="18" charset="0"/>
              <a:cs typeface="Times New Roman" pitchFamily="18" charset="0"/>
            </a:endParaRPr>
          </a:p>
        </p:txBody>
      </p:sp>
      <p:pic>
        <p:nvPicPr>
          <p:cNvPr id="5" name="Содержимое 4" descr="20170430_181625.jpg"/>
          <p:cNvPicPr>
            <a:picLocks noGrp="1" noChangeAspect="1"/>
          </p:cNvPicPr>
          <p:nvPr>
            <p:ph sz="half" idx="1"/>
          </p:nvPr>
        </p:nvPicPr>
        <p:blipFill>
          <a:blip r:embed="rId2" cstate="print"/>
          <a:stretch>
            <a:fillRect/>
          </a:stretch>
        </p:blipFill>
        <p:spPr>
          <a:xfrm>
            <a:off x="0" y="2214554"/>
            <a:ext cx="5409851" cy="3429024"/>
          </a:xfrm>
          <a:prstGeom prst="rect">
            <a:avLst/>
          </a:prstGeom>
          <a:ln>
            <a:noFill/>
          </a:ln>
          <a:effectLst>
            <a:softEdge rad="112500"/>
          </a:effectLst>
        </p:spPr>
      </p:pic>
      <p:pic>
        <p:nvPicPr>
          <p:cNvPr id="6" name="Содержимое 5" descr="20170430_181753.jpg"/>
          <p:cNvPicPr>
            <a:picLocks noGrp="1" noChangeAspect="1"/>
          </p:cNvPicPr>
          <p:nvPr>
            <p:ph sz="half" idx="2"/>
          </p:nvPr>
        </p:nvPicPr>
        <p:blipFill>
          <a:blip r:embed="rId3" cstate="print"/>
          <a:stretch>
            <a:fillRect/>
          </a:stretch>
        </p:blipFill>
        <p:spPr>
          <a:xfrm>
            <a:off x="5229091" y="2643158"/>
            <a:ext cx="3914909" cy="4214842"/>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44" y="704088"/>
            <a:ext cx="3286148" cy="5510994"/>
          </a:xfrm>
        </p:spPr>
        <p:txBody>
          <a:bodyPr>
            <a:noAutofit/>
          </a:bodyPr>
          <a:lstStyle/>
          <a:p>
            <a:pPr algn="ctr"/>
            <a:r>
              <a:rPr lang="ru-RU" sz="1800" dirty="0" smtClean="0">
                <a:solidFill>
                  <a:schemeClr val="tx1"/>
                </a:solidFill>
                <a:latin typeface="Times New Roman" pitchFamily="18" charset="0"/>
                <a:cs typeface="Times New Roman" pitchFamily="18" charset="0"/>
              </a:rPr>
              <a:t>«Прогулка по лесу»</a:t>
            </a:r>
            <a:br>
              <a:rPr lang="ru-RU" sz="1800" dirty="0" smtClean="0">
                <a:solidFill>
                  <a:schemeClr val="tx1"/>
                </a:solidFill>
                <a:latin typeface="Times New Roman" pitchFamily="18" charset="0"/>
                <a:cs typeface="Times New Roman" pitchFamily="18" charset="0"/>
              </a:rPr>
            </a:br>
            <a:r>
              <a:rPr lang="ru-RU" sz="1800" dirty="0" smtClean="0">
                <a:solidFill>
                  <a:schemeClr val="tx1"/>
                </a:solidFill>
                <a:latin typeface="Times New Roman" pitchFamily="18" charset="0"/>
                <a:cs typeface="Times New Roman" pitchFamily="18" charset="0"/>
              </a:rPr>
              <a:t>Здесь растет дерево, на нем можно открыть дверцу, которая пристегивается на пуговицу, и увидеть сову. Под деревом сидит ежик. Из корзинки достаем яблочки, грибочки и листочки, прикрепляем с помощью липучки на дерево или на ежика. Дети закрепляют знания большой - маленький. На следующей странице дети учатся отстёгивать кнопки- цветочки, менять их местами. На желтом цветочке бабочка – тянучка на резинке, ее можно потянуть и она долетит до других цветов, затем потянуть за зеленую бусинку, она вернется на свой цветок.</a:t>
            </a:r>
            <a:endParaRPr lang="ru-RU" sz="1800" dirty="0">
              <a:solidFill>
                <a:schemeClr val="tx1"/>
              </a:solidFill>
              <a:latin typeface="Times New Roman" pitchFamily="18" charset="0"/>
              <a:cs typeface="Times New Roman" pitchFamily="18" charset="0"/>
            </a:endParaRPr>
          </a:p>
        </p:txBody>
      </p:sp>
      <p:pic>
        <p:nvPicPr>
          <p:cNvPr id="5" name="Содержимое 4" descr="20170430_181832.jpg"/>
          <p:cNvPicPr>
            <a:picLocks noGrp="1" noChangeAspect="1"/>
          </p:cNvPicPr>
          <p:nvPr>
            <p:ph sz="half" idx="1"/>
          </p:nvPr>
        </p:nvPicPr>
        <p:blipFill>
          <a:blip r:embed="rId2" cstate="print"/>
          <a:stretch>
            <a:fillRect/>
          </a:stretch>
        </p:blipFill>
        <p:spPr>
          <a:xfrm>
            <a:off x="3251881" y="571480"/>
            <a:ext cx="5892119" cy="2972901"/>
          </a:xfrm>
          <a:prstGeom prst="rect">
            <a:avLst/>
          </a:prstGeom>
          <a:ln>
            <a:noFill/>
          </a:ln>
          <a:effectLst>
            <a:softEdge rad="112500"/>
          </a:effectLst>
        </p:spPr>
      </p:pic>
      <p:pic>
        <p:nvPicPr>
          <p:cNvPr id="6" name="Содержимое 5" descr="20170430_182056.jpg"/>
          <p:cNvPicPr>
            <a:picLocks noGrp="1" noChangeAspect="1"/>
          </p:cNvPicPr>
          <p:nvPr>
            <p:ph sz="half" idx="2"/>
          </p:nvPr>
        </p:nvPicPr>
        <p:blipFill>
          <a:blip r:embed="rId3" cstate="print"/>
          <a:stretch>
            <a:fillRect/>
          </a:stretch>
        </p:blipFill>
        <p:spPr>
          <a:xfrm>
            <a:off x="3294513" y="3571877"/>
            <a:ext cx="5849488" cy="2999846"/>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42852"/>
            <a:ext cx="8229600" cy="1071570"/>
          </a:xfrm>
        </p:spPr>
        <p:txBody>
          <a:bodyPr>
            <a:normAutofit/>
          </a:bodyPr>
          <a:lstStyle/>
          <a:p>
            <a:r>
              <a:rPr lang="ru-RU" sz="1600" dirty="0" smtClean="0">
                <a:solidFill>
                  <a:schemeClr val="tx1"/>
                </a:solidFill>
                <a:latin typeface="Times New Roman" pitchFamily="18" charset="0"/>
                <a:cs typeface="Times New Roman" pitchFamily="18" charset="0"/>
              </a:rPr>
              <a:t>За каждым листочком, если их отогнуть детей ждет сюрприз. Это либо бабочка, либо бабочка- коровка, либо маленький цветочек.</a:t>
            </a:r>
            <a:endParaRPr lang="ru-RU" sz="1600" dirty="0">
              <a:solidFill>
                <a:schemeClr val="tx1"/>
              </a:solidFill>
              <a:latin typeface="Times New Roman" pitchFamily="18" charset="0"/>
              <a:cs typeface="Times New Roman" pitchFamily="18" charset="0"/>
            </a:endParaRPr>
          </a:p>
        </p:txBody>
      </p:sp>
      <p:pic>
        <p:nvPicPr>
          <p:cNvPr id="5" name="Содержимое 4" descr="SAM_2616.JPG"/>
          <p:cNvPicPr>
            <a:picLocks noGrp="1" noChangeAspect="1"/>
          </p:cNvPicPr>
          <p:nvPr>
            <p:ph sz="half" idx="1"/>
          </p:nvPr>
        </p:nvPicPr>
        <p:blipFill>
          <a:blip r:embed="rId2" cstate="print"/>
          <a:stretch>
            <a:fillRect/>
          </a:stretch>
        </p:blipFill>
        <p:spPr>
          <a:xfrm>
            <a:off x="190469" y="1214422"/>
            <a:ext cx="2952771" cy="2214578"/>
          </a:xfrm>
          <a:prstGeom prst="rect">
            <a:avLst/>
          </a:prstGeom>
          <a:ln>
            <a:noFill/>
          </a:ln>
          <a:effectLst>
            <a:softEdge rad="112500"/>
          </a:effectLst>
        </p:spPr>
      </p:pic>
      <p:pic>
        <p:nvPicPr>
          <p:cNvPr id="6" name="Содержимое 5" descr="SAM_2617.JPG"/>
          <p:cNvPicPr>
            <a:picLocks noGrp="1" noChangeAspect="1"/>
          </p:cNvPicPr>
          <p:nvPr>
            <p:ph sz="half" idx="2"/>
          </p:nvPr>
        </p:nvPicPr>
        <p:blipFill>
          <a:blip r:embed="rId3" cstate="print"/>
          <a:stretch>
            <a:fillRect/>
          </a:stretch>
        </p:blipFill>
        <p:spPr>
          <a:xfrm>
            <a:off x="3047989" y="1214422"/>
            <a:ext cx="2952771" cy="2214578"/>
          </a:xfrm>
          <a:prstGeom prst="rect">
            <a:avLst/>
          </a:prstGeom>
          <a:ln>
            <a:noFill/>
          </a:ln>
          <a:effectLst>
            <a:softEdge rad="112500"/>
          </a:effectLst>
        </p:spPr>
      </p:pic>
      <p:pic>
        <p:nvPicPr>
          <p:cNvPr id="7" name="Рисунок 6" descr="SAM_2615.JPG"/>
          <p:cNvPicPr>
            <a:picLocks noChangeAspect="1"/>
          </p:cNvPicPr>
          <p:nvPr/>
        </p:nvPicPr>
        <p:blipFill>
          <a:blip r:embed="rId4" cstate="print"/>
          <a:stretch>
            <a:fillRect/>
          </a:stretch>
        </p:blipFill>
        <p:spPr>
          <a:xfrm>
            <a:off x="6000760" y="1214422"/>
            <a:ext cx="2952772" cy="2214578"/>
          </a:xfrm>
          <a:prstGeom prst="rect">
            <a:avLst/>
          </a:prstGeom>
          <a:ln>
            <a:noFill/>
          </a:ln>
          <a:effectLst>
            <a:softEdge rad="112500"/>
          </a:effectLst>
        </p:spPr>
      </p:pic>
      <p:pic>
        <p:nvPicPr>
          <p:cNvPr id="8" name="Рисунок 7" descr="SAM_2626.JPG"/>
          <p:cNvPicPr>
            <a:picLocks noChangeAspect="1"/>
          </p:cNvPicPr>
          <p:nvPr/>
        </p:nvPicPr>
        <p:blipFill>
          <a:blip r:embed="rId5" cstate="print"/>
          <a:stretch>
            <a:fillRect/>
          </a:stretch>
        </p:blipFill>
        <p:spPr>
          <a:xfrm>
            <a:off x="4929190" y="3714752"/>
            <a:ext cx="3810027" cy="2857520"/>
          </a:xfrm>
          <a:prstGeom prst="rect">
            <a:avLst/>
          </a:prstGeom>
        </p:spPr>
      </p:pic>
      <p:pic>
        <p:nvPicPr>
          <p:cNvPr id="9" name="Рисунок 8" descr="SAM_2620.JPG"/>
          <p:cNvPicPr>
            <a:picLocks noChangeAspect="1"/>
          </p:cNvPicPr>
          <p:nvPr/>
        </p:nvPicPr>
        <p:blipFill>
          <a:blip r:embed="rId6" cstate="print"/>
          <a:stretch>
            <a:fillRect/>
          </a:stretch>
        </p:blipFill>
        <p:spPr>
          <a:xfrm>
            <a:off x="500034" y="3714752"/>
            <a:ext cx="3786214" cy="2839661"/>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2328850" cy="3582168"/>
          </a:xfrm>
        </p:spPr>
        <p:txBody>
          <a:bodyPr>
            <a:normAutofit/>
          </a:bodyPr>
          <a:lstStyle/>
          <a:p>
            <a:pPr algn="ctr"/>
            <a:r>
              <a:rPr lang="ru-RU" sz="1800" dirty="0" smtClean="0">
                <a:solidFill>
                  <a:schemeClr val="tx1"/>
                </a:solidFill>
                <a:latin typeface="Times New Roman" pitchFamily="18" charset="0"/>
                <a:cs typeface="Times New Roman" pitchFamily="18" charset="0"/>
              </a:rPr>
              <a:t>«Давай посчитаем»</a:t>
            </a:r>
            <a:br>
              <a:rPr lang="ru-RU" sz="1800" dirty="0" smtClean="0">
                <a:solidFill>
                  <a:schemeClr val="tx1"/>
                </a:solidFill>
                <a:latin typeface="Times New Roman" pitchFamily="18" charset="0"/>
                <a:cs typeface="Times New Roman" pitchFamily="18" charset="0"/>
              </a:rPr>
            </a:br>
            <a:r>
              <a:rPr lang="ru-RU" sz="1800" dirty="0" smtClean="0">
                <a:solidFill>
                  <a:schemeClr val="tx1"/>
                </a:solidFill>
                <a:latin typeface="Times New Roman" pitchFamily="18" charset="0"/>
                <a:cs typeface="Times New Roman" pitchFamily="18" charset="0"/>
              </a:rPr>
              <a:t/>
            </a:r>
            <a:br>
              <a:rPr lang="ru-RU" sz="1800" dirty="0" smtClean="0">
                <a:solidFill>
                  <a:schemeClr val="tx1"/>
                </a:solidFill>
                <a:latin typeface="Times New Roman" pitchFamily="18" charset="0"/>
                <a:cs typeface="Times New Roman" pitchFamily="18" charset="0"/>
              </a:rPr>
            </a:br>
            <a:r>
              <a:rPr lang="ru-RU" sz="1800" dirty="0" smtClean="0">
                <a:solidFill>
                  <a:schemeClr val="tx1"/>
                </a:solidFill>
                <a:latin typeface="Times New Roman" pitchFamily="18" charset="0"/>
                <a:cs typeface="Times New Roman" pitchFamily="18" charset="0"/>
              </a:rPr>
              <a:t>Дети знакомятся с цифрами, могут пальчиком обвести их, передвигать предметы и считать .</a:t>
            </a:r>
            <a:endParaRPr lang="ru-RU" sz="1800" dirty="0">
              <a:solidFill>
                <a:schemeClr val="tx1"/>
              </a:solidFill>
              <a:latin typeface="Times New Roman" pitchFamily="18" charset="0"/>
              <a:cs typeface="Times New Roman" pitchFamily="18" charset="0"/>
            </a:endParaRPr>
          </a:p>
        </p:txBody>
      </p:sp>
      <p:pic>
        <p:nvPicPr>
          <p:cNvPr id="4" name="Содержимое 3" descr="20170430_182312.jpg"/>
          <p:cNvPicPr>
            <a:picLocks noGrp="1" noChangeAspect="1"/>
          </p:cNvPicPr>
          <p:nvPr>
            <p:ph idx="1"/>
          </p:nvPr>
        </p:nvPicPr>
        <p:blipFill>
          <a:blip r:embed="rId2" cstate="print"/>
          <a:stretch>
            <a:fillRect/>
          </a:stretch>
        </p:blipFill>
        <p:spPr>
          <a:xfrm>
            <a:off x="3021834" y="571480"/>
            <a:ext cx="5580246" cy="6033584"/>
          </a:xfr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3328982" cy="3010664"/>
          </a:xfrm>
        </p:spPr>
        <p:txBody>
          <a:bodyPr>
            <a:noAutofit/>
          </a:bodyPr>
          <a:lstStyle/>
          <a:p>
            <a:r>
              <a:rPr lang="ru-RU" sz="1800" dirty="0" smtClean="0">
                <a:solidFill>
                  <a:schemeClr val="tx1"/>
                </a:solidFill>
                <a:latin typeface="Times New Roman" pitchFamily="18" charset="0"/>
                <a:cs typeface="Times New Roman" pitchFamily="18" charset="0"/>
              </a:rPr>
              <a:t>На этой странице пришита улитка, пальчиком ребенок передвигает бусинки по лабиринту. Пчелка спрячется в цветок, если потянуть за бабочку – коровку и обратно вернуть назад. Ребенку можно дать задание найти бабочку. Он ее найдет, если отогнет листочек у колокольчика.</a:t>
            </a:r>
            <a:endParaRPr lang="ru-RU" sz="1800" dirty="0">
              <a:solidFill>
                <a:schemeClr val="tx1"/>
              </a:solidFill>
              <a:latin typeface="Times New Roman" pitchFamily="18" charset="0"/>
              <a:cs typeface="Times New Roman" pitchFamily="18" charset="0"/>
            </a:endParaRPr>
          </a:p>
        </p:txBody>
      </p:sp>
      <p:pic>
        <p:nvPicPr>
          <p:cNvPr id="4" name="Содержимое 3" descr="20170430_182402.jpg"/>
          <p:cNvPicPr>
            <a:picLocks noGrp="1" noChangeAspect="1"/>
          </p:cNvPicPr>
          <p:nvPr>
            <p:ph idx="1"/>
          </p:nvPr>
        </p:nvPicPr>
        <p:blipFill>
          <a:blip r:embed="rId2" cstate="print"/>
          <a:stretch>
            <a:fillRect/>
          </a:stretch>
        </p:blipFill>
        <p:spPr>
          <a:xfrm>
            <a:off x="4000496" y="0"/>
            <a:ext cx="4120870" cy="3854829"/>
          </a:xfrm>
          <a:prstGeom prst="rect">
            <a:avLst/>
          </a:prstGeom>
          <a:ln>
            <a:noFill/>
          </a:ln>
          <a:effectLst>
            <a:softEdge rad="112500"/>
          </a:effectLst>
        </p:spPr>
      </p:pic>
      <p:pic>
        <p:nvPicPr>
          <p:cNvPr id="5" name="Рисунок 4" descr="SAM_2607.JPG"/>
          <p:cNvPicPr>
            <a:picLocks noChangeAspect="1"/>
          </p:cNvPicPr>
          <p:nvPr/>
        </p:nvPicPr>
        <p:blipFill>
          <a:blip r:embed="rId3" cstate="print"/>
          <a:srcRect t="15433" r="18519"/>
          <a:stretch>
            <a:fillRect/>
          </a:stretch>
        </p:blipFill>
        <p:spPr>
          <a:xfrm>
            <a:off x="4786314" y="4000504"/>
            <a:ext cx="3429025" cy="2669157"/>
          </a:xfrm>
          <a:prstGeom prst="rect">
            <a:avLst/>
          </a:prstGeom>
          <a:ln>
            <a:noFill/>
          </a:ln>
          <a:effectLst>
            <a:softEdge rad="112500"/>
          </a:effectLst>
        </p:spPr>
      </p:pic>
      <p:pic>
        <p:nvPicPr>
          <p:cNvPr id="6" name="Рисунок 5" descr="SAM_2610.JPG"/>
          <p:cNvPicPr>
            <a:picLocks noChangeAspect="1"/>
          </p:cNvPicPr>
          <p:nvPr/>
        </p:nvPicPr>
        <p:blipFill>
          <a:blip r:embed="rId4" cstate="print"/>
          <a:srcRect l="40001" t="12121"/>
          <a:stretch>
            <a:fillRect/>
          </a:stretch>
        </p:blipFill>
        <p:spPr>
          <a:xfrm>
            <a:off x="500034" y="3714752"/>
            <a:ext cx="3214710" cy="2988032"/>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SAM_2630.JPG"/>
          <p:cNvPicPr>
            <a:picLocks noChangeAspect="1"/>
          </p:cNvPicPr>
          <p:nvPr/>
        </p:nvPicPr>
        <p:blipFill>
          <a:blip r:embed="rId2" cstate="print"/>
          <a:stretch>
            <a:fillRect/>
          </a:stretch>
        </p:blipFill>
        <p:spPr>
          <a:xfrm>
            <a:off x="642910" y="2071679"/>
            <a:ext cx="8001024" cy="4786321"/>
          </a:xfrm>
          <a:prstGeom prst="rect">
            <a:avLst/>
          </a:prstGeom>
          <a:ln>
            <a:noFill/>
          </a:ln>
          <a:effectLst>
            <a:softEdge rad="112500"/>
          </a:effectLst>
        </p:spPr>
      </p:pic>
      <p:sp>
        <p:nvSpPr>
          <p:cNvPr id="2" name="Заголовок 1"/>
          <p:cNvSpPr>
            <a:spLocks noGrp="1"/>
          </p:cNvSpPr>
          <p:nvPr>
            <p:ph type="title"/>
          </p:nvPr>
        </p:nvSpPr>
        <p:spPr>
          <a:xfrm>
            <a:off x="457200" y="704088"/>
            <a:ext cx="8305800" cy="1439028"/>
          </a:xfrm>
        </p:spPr>
        <p:txBody>
          <a:bodyPr>
            <a:normAutofit/>
          </a:bodyPr>
          <a:lstStyle/>
          <a:p>
            <a:pPr algn="ctr"/>
            <a:r>
              <a:rPr lang="ru-RU" sz="6000" dirty="0" smtClean="0">
                <a:solidFill>
                  <a:schemeClr val="tx1"/>
                </a:solidFill>
                <a:latin typeface="Times New Roman" pitchFamily="18" charset="0"/>
                <a:cs typeface="Times New Roman" pitchFamily="18" charset="0"/>
              </a:rPr>
              <a:t>Спасибо за внимание !</a:t>
            </a:r>
            <a:endParaRPr lang="ru-RU" sz="6000" dirty="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544</TotalTime>
  <Words>328</Words>
  <PresentationFormat>Экран (4:3)</PresentationFormat>
  <Paragraphs>32</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Поток</vt:lpstr>
      <vt:lpstr>  Развивающая книжка  «Давайте поиграем» </vt:lpstr>
      <vt:lpstr>Слайд 2</vt:lpstr>
      <vt:lpstr>«Давайте поиграем» Эта книга сшита из ткани. Каждая страница мягкая. На обложке книги находится объемный кот. На последней странице обложки силуэт этого же котика. Книга закрывается хвостиком, на который пришита липучка.</vt:lpstr>
      <vt:lpstr>Лапки котика не пришиты к обложке,  поэтому с ним можно поздороваться,  поиграть  в прятки, в «ладушки», сделать зарядку. </vt:lpstr>
      <vt:lpstr>На первой странице книги дети могут погладить курочку, под крылышком найти желтого цыпленка. За кустиком спрятался меховой ежик. На небе светит солнышко, лучики которого можно перебирать, а также помять облачко, которое шуршит.</vt:lpstr>
      <vt:lpstr>Вторая страница книги «Игрушки».  Дети рассматривают игрушки, могут их потрогать, назвать. В середине находится пирамидка, каждая ее деталь на липучке, легко снимается. Дети учатся собирать пирамидку и запоминают цвета. Играя с пирамидкой ребенок получает большое удовольствие. Развивается не только зрительное восприятие, но и мелкая моторика, мышление.</vt:lpstr>
      <vt:lpstr>На этом развороте паровозик везет два вагончика-кармана, которые соединены шнуром с колечками , их дети могут перебирать, передвигать. Колеса у них пуговички. Их также можно потрогать пальчиками. В вагончиках лежат продукты для животных, в  них вшиты магниты. Справа находится зайчик. Туловище животного пришито, животик-это тоже магнит. Но животное можно поменять. Если отстегнуть мордочку, приставить ушки мышки, кошки или собачки. Дети находят еду для каждого животного. Рядом с зайчиком пришит кармашек, куда можно сложить все ушки. Под паровозиком пришит слон, который держит шары – геометрические фигуры. Они отстегиваются, под ними вышита фигура нитками того же цвета. Дети называют фигуры и цвет.</vt:lpstr>
      <vt:lpstr>«В гостях у сказки» На следующих страницах книги представлены две сказки. «Курочка Ряба» и «Колобок». На одной страничке домик, который открывается. Здесь куклы для пальчикового театра (Дед, бабка, курочка, золотое яичко, мышка, которая прячется за печку). На другой страничке куклы для второй сказки. Их дети любят прятать за елочку, кустики. Цветы пристегнуты на пуговички, их можно отстегнуть и перевернуть, на обратной  стороне они другого цвета. Внизу пришиты деревянные ягодки, которые дети могут потрогать. Самые маленькие детки внимательно слушают сказки, дети постарше пытаются сами рассказать.</vt:lpstr>
      <vt:lpstr>«Прогулка по лесу» Здесь растет дерево, на нем можно открыть дверцу, которая пристегивается на пуговицу, и увидеть сову. Под деревом сидит ежик. Из корзинки достаем яблочки, грибочки и листочки, прикрепляем с помощью липучки на дерево или на ежика. Дети закрепляют знания большой - маленький. На следующей странице дети учатся отстёгивать кнопки- цветочки, менять их местами. На желтом цветочке бабочка – тянучка на резинке, ее можно потянуть и она долетит до других цветов, затем потянуть за зеленую бусинку, она вернется на свой цветок.</vt:lpstr>
      <vt:lpstr>За каждым листочком, если их отогнуть детей ждет сюрприз. Это либо бабочка, либо бабочка- коровка, либо маленький цветочек.</vt:lpstr>
      <vt:lpstr>«Давай посчитаем»  Дети знакомятся с цифрами, могут пальчиком обвести их, передвигать предметы и считать .</vt:lpstr>
      <vt:lpstr>На этой странице пришита улитка, пальчиком ребенок передвигает бусинки по лабиринту. Пчелка спрячется в цветок, если потянуть за бабочку – коровку и обратно вернуть назад. Ребенку можно дать задание найти бабочку. Он ее найдет, если отогнет листочек у колокольчика.</vt:lpstr>
      <vt:lpstr>Спасибо за внимание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cp:lastModifiedBy>User</cp:lastModifiedBy>
  <cp:revision>58</cp:revision>
  <dcterms:modified xsi:type="dcterms:W3CDTF">2018-10-30T17:34:46Z</dcterms:modified>
</cp:coreProperties>
</file>