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2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6" r:id="rId17"/>
    <p:sldId id="275" r:id="rId18"/>
    <p:sldId id="272" r:id="rId19"/>
    <p:sldId id="277" r:id="rId20"/>
    <p:sldId id="264" r:id="rId21"/>
    <p:sldId id="273" r:id="rId22"/>
    <p:sldId id="274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44" y="6404158"/>
            <a:ext cx="3119296" cy="453841"/>
          </a:xfrm>
        </p:spPr>
        <p:txBody>
          <a:bodyPr>
            <a:normAutofit fontScale="40000" lnSpcReduction="20000"/>
          </a:bodyPr>
          <a:lstStyle/>
          <a:p>
            <a:r>
              <a:rPr lang="ru-RU" dirty="0" smtClean="0"/>
              <a:t>Выполнено студентом группы ПКС-1-16</a:t>
            </a:r>
            <a:br>
              <a:rPr lang="ru-RU" dirty="0" smtClean="0"/>
            </a:br>
            <a:r>
              <a:rPr lang="ru-RU" dirty="0" smtClean="0"/>
              <a:t>Янкевич Дарья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76672" y="404664"/>
            <a:ext cx="10620672" cy="5971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369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Австралийский Союз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(</a:t>
            </a:r>
            <a:r>
              <a:rPr lang="ru-RU" b="1" dirty="0" smtClean="0"/>
              <a:t>англ</a:t>
            </a:r>
            <a:r>
              <a:rPr lang="ru-RU" b="1" dirty="0"/>
              <a:t>. </a:t>
            </a:r>
            <a:r>
              <a:rPr lang="en-US" b="1" i="1" dirty="0"/>
              <a:t>Commonwealth of </a:t>
            </a:r>
            <a:r>
              <a:rPr lang="en-US" b="1" i="1" dirty="0" smtClean="0"/>
              <a:t>Australia</a:t>
            </a:r>
            <a:r>
              <a:rPr lang="ru-RU" b="1" i="1" dirty="0" smtClean="0"/>
              <a:t>)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41123452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это и где оно находится?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6419056" cy="49251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dirty="0" smtClean="0"/>
              <a:t>Австралия это государство </a:t>
            </a:r>
            <a:r>
              <a:rPr lang="ru-RU" sz="3600" dirty="0"/>
              <a:t>в Южном полушарии, занимающее одноимённый материк, остров Тасмания и несколько других островов Индийского и Тихого </a:t>
            </a:r>
            <a:r>
              <a:rPr lang="ru-RU" sz="3600" dirty="0" smtClean="0"/>
              <a:t>океанов; </a:t>
            </a:r>
            <a:r>
              <a:rPr lang="ru-RU" sz="3600" dirty="0"/>
              <a:t>является шестым государством по площади в мире</a:t>
            </a:r>
          </a:p>
        </p:txBody>
      </p:sp>
      <p:pic>
        <p:nvPicPr>
          <p:cNvPr id="1026" name="Picture 2" descr="C:\Users\Дарья\AppData\Local\Microsoft\Windows\INetCache\IE\T2O0VNBP\280px-Australia_(orthographic_projection)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708254"/>
            <a:ext cx="2090936" cy="2090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3017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Этимология названия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7643192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Термин «Австралия» (англ. </a:t>
            </a:r>
            <a:r>
              <a:rPr lang="ru-RU" i="1" dirty="0" err="1" smtClean="0"/>
              <a:t>Australia</a:t>
            </a:r>
            <a:r>
              <a:rPr lang="ru-RU" i="1" dirty="0" smtClean="0"/>
              <a:t> </a:t>
            </a:r>
            <a:r>
              <a:rPr lang="ru-RU" dirty="0" smtClean="0"/>
              <a:t>происходит </a:t>
            </a:r>
            <a:r>
              <a:rPr lang="ru-RU" dirty="0"/>
              <a:t>от лат. </a:t>
            </a:r>
            <a:r>
              <a:rPr lang="en-US" i="1" dirty="0" smtClean="0"/>
              <a:t>A</a:t>
            </a:r>
            <a:r>
              <a:rPr lang="ru-RU" i="1" dirty="0" err="1" smtClean="0"/>
              <a:t>ustrālis</a:t>
            </a:r>
            <a:r>
              <a:rPr lang="ru-RU" dirty="0" smtClean="0"/>
              <a:t> - «южный»)</a:t>
            </a:r>
          </a:p>
          <a:p>
            <a:pPr marL="0" indent="0">
              <a:buNone/>
            </a:pPr>
            <a:r>
              <a:rPr lang="ru-RU" dirty="0"/>
              <a:t>Легенды о Неведомой Южной земле (лат. </a:t>
            </a:r>
            <a:r>
              <a:rPr lang="ru-RU" i="1" dirty="0" err="1"/>
              <a:t>Terra</a:t>
            </a:r>
            <a:r>
              <a:rPr lang="ru-RU" i="1" dirty="0"/>
              <a:t> </a:t>
            </a:r>
            <a:r>
              <a:rPr lang="ru-RU" i="1" dirty="0" err="1"/>
              <a:t>Australis</a:t>
            </a:r>
            <a:r>
              <a:rPr lang="ru-RU" i="1" dirty="0"/>
              <a:t> </a:t>
            </a:r>
            <a:r>
              <a:rPr lang="ru-RU" i="1" dirty="0" err="1"/>
              <a:t>Incognita</a:t>
            </a:r>
            <a:r>
              <a:rPr lang="ru-RU" dirty="0"/>
              <a:t>) — «неизвестной земле на юге» — восходят к временам Римской </a:t>
            </a:r>
            <a:r>
              <a:rPr lang="ru-RU" dirty="0" smtClean="0"/>
              <a:t>империи</a:t>
            </a:r>
          </a:p>
          <a:p>
            <a:pPr marL="0" indent="0">
              <a:buNone/>
            </a:pPr>
            <a:r>
              <a:rPr lang="ru-RU" dirty="0"/>
              <a:t>Название </a:t>
            </a:r>
            <a:r>
              <a:rPr lang="ru-RU" i="1" dirty="0"/>
              <a:t>«</a:t>
            </a:r>
            <a:r>
              <a:rPr lang="ru-RU" i="1" dirty="0" err="1"/>
              <a:t>Australia</a:t>
            </a:r>
            <a:r>
              <a:rPr lang="ru-RU" i="1" dirty="0"/>
              <a:t>»</a:t>
            </a:r>
            <a:r>
              <a:rPr lang="ru-RU" dirty="0"/>
              <a:t> стало популярным после опубликования в 1814 году </a:t>
            </a:r>
            <a:r>
              <a:rPr lang="ru-RU" i="1" dirty="0"/>
              <a:t>«Путешествия в </a:t>
            </a:r>
            <a:r>
              <a:rPr lang="ru-RU" i="1" dirty="0" err="1"/>
              <a:t>Terra</a:t>
            </a:r>
            <a:r>
              <a:rPr lang="ru-RU" i="1" dirty="0"/>
              <a:t> </a:t>
            </a:r>
            <a:r>
              <a:rPr lang="ru-RU" i="1" dirty="0" err="1"/>
              <a:t>Australis</a:t>
            </a:r>
            <a:r>
              <a:rPr lang="ru-RU" i="1" dirty="0"/>
              <a:t>»</a:t>
            </a:r>
            <a:r>
              <a:rPr lang="ru-RU" dirty="0"/>
              <a:t> капитана Мэтью </a:t>
            </a:r>
            <a:r>
              <a:rPr lang="ru-RU" dirty="0" err="1"/>
              <a:t>Флиндерса</a:t>
            </a:r>
            <a:r>
              <a:rPr lang="ru-RU" dirty="0"/>
              <a:t>, который является первым человеком, обогнувшим Австралийский континент.</a:t>
            </a:r>
          </a:p>
        </p:txBody>
      </p:sp>
      <p:pic>
        <p:nvPicPr>
          <p:cNvPr id="2050" name="Picture 2" descr="C:\Program Files (x86)\Microsoft Office\MEDIA\CAGCAT10\j0299125.wmf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438054"/>
            <a:ext cx="1388055" cy="227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7121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Флаг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Флаг Австралии</a:t>
            </a:r>
            <a:r>
              <a:rPr lang="ru-RU" dirty="0"/>
              <a:t> представляет собой прямоугольное полотнище синего цвета, на котором изображены три элемента: флаг Великобритании (известный также как </a:t>
            </a:r>
            <a:r>
              <a:rPr lang="ru-RU" i="1" dirty="0"/>
              <a:t>«</a:t>
            </a:r>
            <a:r>
              <a:rPr lang="ru-RU" i="1" dirty="0" err="1"/>
              <a:t>Юнион</a:t>
            </a:r>
            <a:r>
              <a:rPr lang="ru-RU" i="1" dirty="0"/>
              <a:t> Джек»</a:t>
            </a:r>
            <a:r>
              <a:rPr lang="ru-RU" dirty="0"/>
              <a:t>), звезда </a:t>
            </a:r>
            <a:r>
              <a:rPr lang="ru-RU" dirty="0" smtClean="0"/>
              <a:t>Содружества и </a:t>
            </a:r>
            <a:r>
              <a:rPr lang="ru-RU" dirty="0"/>
              <a:t>созвездие Южного </a:t>
            </a:r>
            <a:r>
              <a:rPr lang="ru-RU" dirty="0" smtClean="0"/>
              <a:t>Креста.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27678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68760"/>
            <a:ext cx="8299306" cy="518998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Флаг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060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Герб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 dirty="0"/>
              <a:t>Герб Австралии</a:t>
            </a:r>
            <a:r>
              <a:rPr lang="ru-RU" dirty="0"/>
              <a:t> представляет собой щит, на котором слева направо представлены гербы штатов: Новый Южный Уэльс, Виктория и </a:t>
            </a:r>
            <a:r>
              <a:rPr lang="ru-RU" dirty="0" err="1" smtClean="0"/>
              <a:t>Квинсленд</a:t>
            </a:r>
            <a:r>
              <a:rPr lang="ru-RU" dirty="0"/>
              <a:t>.</a:t>
            </a:r>
            <a:r>
              <a:rPr lang="ru-RU" dirty="0" smtClean="0"/>
              <a:t> </a:t>
            </a:r>
            <a:r>
              <a:rPr lang="ru-RU" dirty="0"/>
              <a:t>В нижней части щита, слева направо: Южная </a:t>
            </a:r>
            <a:r>
              <a:rPr lang="ru-RU" dirty="0" smtClean="0"/>
              <a:t>Австралия</a:t>
            </a:r>
            <a:r>
              <a:rPr lang="ru-RU" dirty="0"/>
              <a:t>, </a:t>
            </a:r>
            <a:r>
              <a:rPr lang="ru-RU" dirty="0" smtClean="0"/>
              <a:t>Западная Австралия</a:t>
            </a:r>
            <a:r>
              <a:rPr lang="ru-RU" dirty="0"/>
              <a:t>, и Тасмания. Над щитом расположена семигранная «Звезда Содружества» или Звезда Федерации над голубым и золотым венками. Шесть лучей звезды представляют собой 6 штатов, а седьмой представляет собой совокупность территорий и саму Австралию. Щит </a:t>
            </a:r>
            <a:r>
              <a:rPr lang="ru-RU" dirty="0" smtClean="0"/>
              <a:t>придерживают кенгуру и</a:t>
            </a:r>
            <a:r>
              <a:rPr lang="ru-RU" dirty="0"/>
              <a:t> эму.</a:t>
            </a:r>
          </a:p>
        </p:txBody>
      </p:sp>
    </p:spTree>
    <p:extLst>
      <p:ext uri="{BB962C8B-B14F-4D97-AF65-F5344CB8AC3E}">
        <p14:creationId xmlns:p14="http://schemas.microsoft.com/office/powerpoint/2010/main" val="4200260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Герб</a:t>
            </a:r>
            <a:endParaRPr lang="ru-RU" dirty="0"/>
          </a:p>
        </p:txBody>
      </p:sp>
      <p:pic>
        <p:nvPicPr>
          <p:cNvPr id="3074" name="Picture 2" descr="C:\Users\Дарья\AppData\Local\Microsoft\Windows\INetCache\IE\HNOP7YV1\250px-Coat_of_Arms_of_Australia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5" y="1340768"/>
            <a:ext cx="6408711" cy="4973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555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Климатическая карта Австралии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27584" y="1340768"/>
            <a:ext cx="7560840" cy="5184576"/>
          </a:xfrm>
          <a:prstGeom prst="roundRect">
            <a:avLst/>
          </a:prstGeom>
          <a:gradFill>
            <a:gsLst>
              <a:gs pos="0">
                <a:schemeClr val="bg1">
                  <a:lumMod val="95000"/>
                  <a:lumOff val="5000"/>
                </a:schemeClr>
              </a:gs>
              <a:gs pos="50000">
                <a:schemeClr val="bg1">
                  <a:lumMod val="75000"/>
                  <a:lumOff val="25000"/>
                </a:schemeClr>
              </a:gs>
              <a:gs pos="100000">
                <a:schemeClr val="tx1">
                  <a:lumMod val="50000"/>
                </a:schemeClr>
              </a:gs>
            </a:gsLst>
            <a:lin ang="5400000" scaled="0"/>
          </a:gradFill>
          <a:ln w="38100" cmpd="thinThick">
            <a:solidFill>
              <a:schemeClr val="bg1">
                <a:lumMod val="85000"/>
                <a:lumOff val="15000"/>
              </a:schemeClr>
            </a:solidFill>
          </a:ln>
          <a:effectLst>
            <a:outerShdw blurRad="50800" dist="38100" dir="2700000" algn="tl" rotWithShape="0">
              <a:schemeClr val="bg1">
                <a:lumMod val="75000"/>
                <a:lumOff val="25000"/>
                <a:alpha val="40000"/>
              </a:schemeClr>
            </a:outerShdw>
            <a:reflection blurRad="50800" stA="50000" endA="300" endPos="2000" dir="5400000" sy="-100000" algn="bl" rotWithShape="0"/>
          </a:effectLst>
          <a:scene3d>
            <a:camera prst="orthographicFront"/>
            <a:lightRig rig="morning" dir="t"/>
          </a:scene3d>
          <a:sp3d prstMaterial="dk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321659"/>
            <a:ext cx="5760640" cy="5213379"/>
          </a:xfrm>
        </p:spPr>
      </p:pic>
    </p:spTree>
    <p:extLst>
      <p:ext uri="{BB962C8B-B14F-4D97-AF65-F5344CB8AC3E}">
        <p14:creationId xmlns:p14="http://schemas.microsoft.com/office/powerpoint/2010/main" val="10661015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Климат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3650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Климат Австралии находится под значительным воздействием океанических </a:t>
            </a:r>
            <a:r>
              <a:rPr lang="ru-RU" dirty="0" smtClean="0"/>
              <a:t>течений которые </a:t>
            </a:r>
            <a:r>
              <a:rPr lang="ru-RU" dirty="0"/>
              <a:t>создают периодические </a:t>
            </a:r>
            <a:r>
              <a:rPr lang="ru-RU" dirty="0" smtClean="0"/>
              <a:t>засухи</a:t>
            </a:r>
            <a:r>
              <a:rPr lang="ru-RU" baseline="30000" dirty="0"/>
              <a:t> </a:t>
            </a:r>
            <a:r>
              <a:rPr lang="ru-RU" dirty="0" smtClean="0"/>
              <a:t>и </a:t>
            </a:r>
            <a:r>
              <a:rPr lang="ru-RU" dirty="0"/>
              <a:t>сезонное тропическое низкое давление, которое приводит к формированию циклонов в северной части </a:t>
            </a:r>
            <a:r>
              <a:rPr lang="ru-RU" dirty="0" smtClean="0"/>
              <a:t>Австралии. </a:t>
            </a:r>
            <a:r>
              <a:rPr lang="ru-RU" dirty="0"/>
              <a:t>Эти факторы вызывают заметное изменение количества осадков от года к году. Большая часть севера страны обладает тропическим климатом с преимущественно летними </a:t>
            </a:r>
            <a:r>
              <a:rPr lang="ru-RU" dirty="0" smtClean="0"/>
              <a:t>осадками. </a:t>
            </a:r>
            <a:r>
              <a:rPr lang="ru-RU" dirty="0"/>
              <a:t>Почти три четверти Австралии представляют собой пустыни и </a:t>
            </a:r>
            <a:r>
              <a:rPr lang="ru-RU" dirty="0" smtClean="0"/>
              <a:t>полупустыни. В </a:t>
            </a:r>
            <a:r>
              <a:rPr lang="ru-RU" dirty="0"/>
              <a:t>большей части юго-востока страны (включая Тасманию) климат </a:t>
            </a:r>
            <a:r>
              <a:rPr lang="ru-RU" dirty="0" smtClean="0"/>
              <a:t>умеренный. </a:t>
            </a:r>
            <a:endParaRPr lang="ru-RU" dirty="0"/>
          </a:p>
        </p:txBody>
      </p:sp>
      <p:pic>
        <p:nvPicPr>
          <p:cNvPr id="6146" name="Picture 2" descr="C:\Users\Дарья\AppData\Local\Microsoft\Windows\INetCache\IE\HNOP7YV1\Temperatura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88640"/>
            <a:ext cx="2079762" cy="138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9724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Природные ресурсы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6779096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Основное природное богатство страны — минеральные ресурсы</a:t>
            </a:r>
            <a:r>
              <a:rPr lang="ru-RU" dirty="0" smtClean="0"/>
              <a:t>. </a:t>
            </a:r>
            <a:r>
              <a:rPr lang="ru-RU" dirty="0"/>
              <a:t>Страна занимает 6-е место в мире по запасам угля</a:t>
            </a:r>
            <a:r>
              <a:rPr lang="ru-RU" dirty="0" smtClean="0"/>
              <a:t>. Имеет </a:t>
            </a:r>
            <a:r>
              <a:rPr lang="ru-RU" dirty="0"/>
              <a:t>значительные запасы марганца, золота, алмазов. На юге страны (месторождение Браунлоу), а также у северо-восточных и северо-западных берегов в шельфовой зоне имеются незначительные месторождения нефти и природного газа.</a:t>
            </a:r>
          </a:p>
        </p:txBody>
      </p:sp>
      <p:pic>
        <p:nvPicPr>
          <p:cNvPr id="5122" name="Picture 2" descr="C:\Users\Дарья\AppData\Local\Microsoft\Windows\INetCache\IE\HNOP7YV1\diamond-417896_64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99" y="263352"/>
            <a:ext cx="1547142" cy="1261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Дарья\AppData\Local\Microsoft\Windows\INetCache\IE\HNOP7YV1\coal_PNG1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994" y="4438650"/>
            <a:ext cx="2933700" cy="241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Дарья\AppData\Local\Microsoft\Windows\INetCache\IE\XKHQZ15L\gold_PNG10995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16303">
            <a:off x="6549787" y="684884"/>
            <a:ext cx="2274113" cy="2121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4011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Живая природа Австралии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68760"/>
            <a:ext cx="7894594" cy="5257800"/>
          </a:xfrm>
        </p:spPr>
      </p:pic>
    </p:spTree>
    <p:extLst>
      <p:ext uri="{BB962C8B-B14F-4D97-AF65-F5344CB8AC3E}">
        <p14:creationId xmlns:p14="http://schemas.microsoft.com/office/powerpoint/2010/main" val="731192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38164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 Флора и </a:t>
            </a:r>
            <a:r>
              <a:rPr lang="ru-RU" dirty="0" smtClean="0"/>
              <a:t>фауна Австралии </a:t>
            </a:r>
            <a:r>
              <a:rPr lang="ru-RU" dirty="0"/>
              <a:t>суммарно включают около 12 тысяч видов, из них около 9 тысяч — </a:t>
            </a:r>
            <a:r>
              <a:rPr lang="ru-RU" dirty="0" smtClean="0"/>
              <a:t>эндемики (т.е. не встречаются больше нигде в мире). </a:t>
            </a:r>
            <a:r>
              <a:rPr lang="ru-RU" dirty="0"/>
              <a:t>Многим экологическим регионам Австралии и их флоре и фауне угрожает человеческая деятельность и </a:t>
            </a:r>
            <a:r>
              <a:rPr lang="ru-RU" dirty="0" err="1" smtClean="0"/>
              <a:t>интродуцированные</a:t>
            </a:r>
            <a:r>
              <a:rPr lang="ru-RU" dirty="0" smtClean="0"/>
              <a:t> (преднамеренно или случайно завезённые)</a:t>
            </a:r>
            <a:r>
              <a:rPr lang="ru-RU" dirty="0"/>
              <a:t> виды растений и </a:t>
            </a:r>
            <a:r>
              <a:rPr lang="ru-RU" dirty="0" smtClean="0"/>
              <a:t>животных</a:t>
            </a:r>
            <a:endParaRPr lang="ru-RU" dirty="0"/>
          </a:p>
        </p:txBody>
      </p:sp>
      <p:pic>
        <p:nvPicPr>
          <p:cNvPr id="7171" name="Picture 3" descr="C:\Users\Дарья\AppData\Local\Microsoft\Windows\INetCache\IE\HNOP7YV1\kangaroo_PNG4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54" y="4041367"/>
            <a:ext cx="2371968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Дарья\AppData\Local\Microsoft\Windows\INetCache\IE\XKHQZ15L\koala_PNG1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86667" y="1988840"/>
            <a:ext cx="2939819" cy="220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Дарья\AppData\Local\Microsoft\Windows\INetCache\IE\HNOP7YV1\Perry_the_Platypus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122" y="4229855"/>
            <a:ext cx="2210032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Дарья\AppData\Local\Microsoft\Windows\INetCache\IE\ZEVISD16\oksmith-echidna[1]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089" y="4509120"/>
            <a:ext cx="3901349" cy="231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3929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В связи с ранее допущенными ошибками человека с распространением на материке </a:t>
            </a:r>
            <a:r>
              <a:rPr lang="ru-RU" dirty="0" err="1" smtClean="0"/>
              <a:t>интродуцированных</a:t>
            </a:r>
            <a:r>
              <a:rPr lang="ru-RU" dirty="0" smtClean="0"/>
              <a:t> видов на данный момент в Австралии введены строгие правила по допуску в границы страны домашних питомцев – для возможности взять своего четвероногого друга с собой в Австралию предварительно животное помещается в полугодовой карантин, дабы избежать заражения местных видов бешенством, которого в Австралии, к слову, нет и чем местные очень гордятся </a:t>
            </a:r>
            <a:endParaRPr lang="ru-RU" dirty="0"/>
          </a:p>
        </p:txBody>
      </p:sp>
      <p:pic>
        <p:nvPicPr>
          <p:cNvPr id="8194" name="Picture 2" descr="C:\Program Files (x86)\Microsoft Office\MEDIA\CAGCAT10\j0216724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219896"/>
            <a:ext cx="2098310" cy="263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2777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dirty="0" smtClean="0"/>
              <a:t>Экологическая </a:t>
            </a:r>
            <a:r>
              <a:rPr lang="ru-RU" dirty="0" err="1" smtClean="0"/>
              <a:t>КОТОстрофа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1" y="908720"/>
            <a:ext cx="6768753" cy="54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В 19 веке на кораблях в Австралию прибыло много котиков, которые были выпущены в амбарах, на складах, на фермах с целью использования этих хищников в качестве контролёра популяций мышей и крыс. Однако умные котики не стали охотиться на мышей, которых ещё пойди попробуй поймать, а переключили своё внимание на местную фауну. Малолетающие птицы и медленно реагирующие сумчатые стали более простой и сытной добычей для «понаехавших» и по итогу австралийцы получили серьёзный ущерб, поскольку котики множились как на дрожжах и уничтожали целые виды местных эндемиков, которых было уже не вернуть.</a:t>
            </a:r>
          </a:p>
        </p:txBody>
      </p:sp>
      <p:pic>
        <p:nvPicPr>
          <p:cNvPr id="9220" name="Picture 4" descr="C:\Users\Дарья\AppData\Local\Microsoft\Windows\INetCache\IE\XKHQZ15L\gatos_y_perros_png_(2)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90325" y="4365104"/>
            <a:ext cx="2340774" cy="251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Выноска-облако 4"/>
          <p:cNvSpPr/>
          <p:nvPr/>
        </p:nvSpPr>
        <p:spPr>
          <a:xfrm flipH="1">
            <a:off x="6516103" y="1916832"/>
            <a:ext cx="2467707" cy="1676162"/>
          </a:xfrm>
          <a:prstGeom prst="cloudCallout">
            <a:avLst>
              <a:gd name="adj1" fmla="val -2474"/>
              <a:gd name="adj2" fmla="val 90568"/>
            </a:avLst>
          </a:prstGeom>
          <a:solidFill>
            <a:schemeClr val="tx1"/>
          </a:solidFill>
          <a:ln>
            <a:solidFill>
              <a:schemeClr val="tx1">
                <a:lumMod val="50000"/>
                <a:alpha val="1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23" name="Picture 7" descr="C:\Users\Дарья\AppData\Local\Microsoft\Windows\INetCache\IE\T2O0VNBP\scull-and-bones-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1140">
            <a:off x="7280738" y="2182267"/>
            <a:ext cx="890978" cy="106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8066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Экологическая </a:t>
            </a:r>
            <a:r>
              <a:rPr lang="ru-RU" dirty="0" err="1" smtClean="0"/>
              <a:t>КОТОстрофа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Распространённая практика в национальных парках Австралии это раскладывание приманок с хитрыми избирательно действующими ядами. Он не вредит сумчатым аборигенам, однако смертельно опасен для </a:t>
            </a:r>
            <a:r>
              <a:rPr lang="ru-RU" dirty="0" err="1"/>
              <a:t>плцентарных</a:t>
            </a:r>
            <a:r>
              <a:rPr lang="ru-RU" dirty="0"/>
              <a:t>, коими являются котики, однако такой подход почти не давал результатов, поскольку коты предпочитают охоту на живую добычу и приманок успешно избегали.  Единственным спасением от них стали огороженные забором </a:t>
            </a:r>
            <a:r>
              <a:rPr lang="ru-RU" dirty="0" err="1"/>
              <a:t>нац.парки</a:t>
            </a:r>
            <a:r>
              <a:rPr lang="ru-RU" dirty="0"/>
              <a:t>, в которых периодически прочёсывают территорию охотники со специально обученными собаками. В связи с такими условиями котик сделались очень дикими и стараются избегать контактов с людьми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1276" name="Picture 12" descr="C:\Users\Дарья\AppData\Local\Microsoft\Windows\INetCache\IE\ZEVISD16\hello_kitty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14" b="90000" l="9865" r="89910">
                        <a14:foregroundMark x1="27734" y1="23478" x2="26663" y2="16594"/>
                        <a14:foregroundMark x1="26663" y1="16594" x2="28241" y2="9348"/>
                        <a14:foregroundMark x1="28241" y1="10000" x2="31567" y2="7971"/>
                        <a14:foregroundMark x1="31285" y1="8696" x2="39741" y2="12319"/>
                        <a14:foregroundMark x1="39741" y1="12319" x2="60259" y2="11304"/>
                        <a14:foregroundMark x1="59752" y1="11594" x2="66911" y2="6014"/>
                        <a14:foregroundMark x1="65389" y1="7319" x2="70011" y2="8333"/>
                        <a14:foregroundMark x1="70237" y1="9348" x2="72548" y2="33696"/>
                        <a14:foregroundMark x1="72041" y1="33696" x2="73337" y2="39275"/>
                        <a14:foregroundMark x1="72266" y1="37681" x2="72830" y2="43913"/>
                        <a14:foregroundMark x1="73055" y1="44928" x2="64600" y2="56739"/>
                        <a14:foregroundMark x1="64600" y1="56739" x2="64600" y2="56739"/>
                        <a14:foregroundMark x1="24126" y1="38333" x2="27734" y2="21159"/>
                        <a14:foregroundMark x1="48478" y1="58043" x2="49718" y2="10942"/>
                        <a14:foregroundMark x1="25930" y1="30725" x2="72830" y2="35362"/>
                        <a14:foregroundMark x1="50000" y1="55797" x2="73055" y2="33696"/>
                        <a14:foregroundMark x1="49493" y1="58043" x2="26156" y2="29420"/>
                        <a14:foregroundMark x1="49718" y1="11957" x2="25648" y2="29058"/>
                        <a14:foregroundMark x1="67418" y1="8333" x2="56652" y2="32029"/>
                        <a14:foregroundMark x1="23901" y1="37971" x2="27508" y2="48188"/>
                        <a14:foregroundMark x1="27508" y1="48188" x2="34667" y2="56087"/>
                        <a14:foregroundMark x1="34386" y1="56087" x2="48985" y2="58043"/>
                        <a14:foregroundMark x1="46167" y1="59710" x2="54115" y2="59058"/>
                        <a14:foregroundMark x1="54115" y1="59348" x2="48478" y2="52101"/>
                        <a14:foregroundMark x1="45941" y1="59348" x2="47238" y2="501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553" y="5547008"/>
            <a:ext cx="2352447" cy="182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0331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Экологическая </a:t>
            </a:r>
            <a:r>
              <a:rPr lang="ru-RU" dirty="0" err="1" smtClean="0"/>
              <a:t>КРОЛЕстрофа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5770984" cy="493319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/>
              <a:t>Крайне широко расплодившуюся популяцию завезенных кроликов пришлось истреблять специальным </a:t>
            </a:r>
            <a:r>
              <a:rPr lang="ru-RU" dirty="0" smtClean="0"/>
              <a:t>вирусом, к которому к несчастью некоторый процент кроликов смог выработать иммунитет. </a:t>
            </a:r>
            <a:r>
              <a:rPr lang="ru-RU" dirty="0"/>
              <a:t>Правительство Австралии было вынуждено ассигновать крупную сумму денег на строительство специального проволочного заграждения. Сейчас их разведение карается большим штрафом.</a:t>
            </a:r>
          </a:p>
          <a:p>
            <a:endParaRPr lang="ru-RU" dirty="0"/>
          </a:p>
        </p:txBody>
      </p:sp>
      <p:pic>
        <p:nvPicPr>
          <p:cNvPr id="10244" name="Picture 4" descr="C:\Users\Дарья\AppData\Local\Microsoft\Windows\INetCache\IE\ZEVISD16\rabbit_PNG3783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835" y="3717032"/>
            <a:ext cx="3413809" cy="296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Дарья\AppData\Local\Microsoft\Windows\INetCache\IE\HNOP7YV1\Warning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6369"/>
            <a:ext cx="1097718" cy="101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Дарья\AppData\Local\Microsoft\Windows\INetCache\IE\ZEVISD16\184px-Exclamation_mark_red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247737"/>
            <a:ext cx="1682499" cy="1682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7343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Население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Население Австралии составляет 21 507 719 человек (перепись 2011 года</a:t>
            </a:r>
            <a:r>
              <a:rPr lang="ru-RU" dirty="0" smtClean="0"/>
              <a:t>). </a:t>
            </a:r>
            <a:r>
              <a:rPr lang="ru-RU" dirty="0"/>
              <a:t>Большинство населения Австралии — потомки иммигрантов XIX и XX веков, при этом большинство этих иммигрантов прибыли из Великобритании и Ирландии. Заселение Австралии выходцами с Британских островов началось в 1788 году, когда на восточном берегу Австралии была высажена первая партия ссыльных и основано первое английское поселение Порт-</a:t>
            </a:r>
            <a:r>
              <a:rPr lang="ru-RU" dirty="0" err="1"/>
              <a:t>Джэксон</a:t>
            </a:r>
            <a:r>
              <a:rPr lang="ru-RU" dirty="0"/>
              <a:t> (будущий Сидней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dirty="0" smtClean="0"/>
              <a:t>Официальным языком является</a:t>
            </a:r>
            <a:r>
              <a:rPr lang="ru-RU" dirty="0"/>
              <a:t> — английский (диалект, известный как австралийский английский).</a:t>
            </a:r>
          </a:p>
        </p:txBody>
      </p:sp>
    </p:spTree>
    <p:extLst>
      <p:ext uri="{BB962C8B-B14F-4D97-AF65-F5344CB8AC3E}">
        <p14:creationId xmlns:p14="http://schemas.microsoft.com/office/powerpoint/2010/main" val="31621361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" y="692696"/>
            <a:ext cx="9144000" cy="5715000"/>
          </a:xfrm>
        </p:spPr>
      </p:pic>
    </p:spTree>
    <p:extLst>
      <p:ext uri="{BB962C8B-B14F-4D97-AF65-F5344CB8AC3E}">
        <p14:creationId xmlns:p14="http://schemas.microsoft.com/office/powerpoint/2010/main" val="4982181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Немного интересных фактов об Австралии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6995120" cy="4525963"/>
          </a:xfrm>
        </p:spPr>
        <p:txBody>
          <a:bodyPr>
            <a:normAutofit fontScale="92500"/>
          </a:bodyPr>
          <a:lstStyle/>
          <a:p>
            <a:r>
              <a:rPr lang="ru-RU" dirty="0"/>
              <a:t>В Австралии изобретен один из старейших духовых инструментов в мире — </a:t>
            </a:r>
            <a:r>
              <a:rPr lang="ru-RU" dirty="0" smtClean="0"/>
              <a:t>Диджериду</a:t>
            </a:r>
            <a:endParaRPr lang="ru-RU" dirty="0"/>
          </a:p>
          <a:p>
            <a:r>
              <a:rPr lang="ru-RU" dirty="0"/>
              <a:t>Мировую известность получили австралийские альтернативные и рок-группы </a:t>
            </a:r>
            <a:r>
              <a:rPr lang="en-US" dirty="0"/>
              <a:t>Jet, </a:t>
            </a:r>
            <a:r>
              <a:rPr lang="en-US" dirty="0" smtClean="0"/>
              <a:t>AC/DC</a:t>
            </a:r>
            <a:r>
              <a:rPr lang="en-US" dirty="0"/>
              <a:t>, </a:t>
            </a:r>
            <a:r>
              <a:rPr lang="ru-RU" dirty="0"/>
              <a:t>Ник </a:t>
            </a:r>
            <a:r>
              <a:rPr lang="ru-RU" dirty="0" err="1"/>
              <a:t>Кейв</a:t>
            </a:r>
            <a:r>
              <a:rPr lang="ru-RU" dirty="0"/>
              <a:t>, </a:t>
            </a:r>
            <a:r>
              <a:rPr lang="en-US" dirty="0" smtClean="0"/>
              <a:t>Savage </a:t>
            </a:r>
            <a:r>
              <a:rPr lang="en-US" dirty="0"/>
              <a:t>Garden, </a:t>
            </a:r>
            <a:r>
              <a:rPr lang="en-US" dirty="0" err="1" smtClean="0"/>
              <a:t>Silverchair</a:t>
            </a:r>
            <a:r>
              <a:rPr lang="ru-RU" dirty="0"/>
              <a:t>,</a:t>
            </a:r>
            <a:r>
              <a:rPr lang="en-US" dirty="0"/>
              <a:t> The Temper Trap, Midnight Oil, The Living End</a:t>
            </a:r>
            <a:r>
              <a:rPr lang="en-US" dirty="0" smtClean="0"/>
              <a:t>,</a:t>
            </a:r>
            <a:r>
              <a:rPr lang="en-US" dirty="0"/>
              <a:t> The Amity Affliction, 5 Seconds of </a:t>
            </a:r>
            <a:r>
              <a:rPr lang="en-US" dirty="0" smtClean="0"/>
              <a:t>Summer</a:t>
            </a:r>
            <a:endParaRPr lang="en-US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4338" name="Picture 2" descr="C:\Users\Дарья\AppData\Local\Microsoft\Windows\INetCache\IE\HNOP7YV1\acdc-logo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005064"/>
            <a:ext cx="2123110" cy="1377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Дарья\AppData\Local\Microsoft\Windows\INetCache\IE\T2O0VNBP\musicians-1428749_64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268760"/>
            <a:ext cx="212311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4068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Австралии существует собственный диалект английского языка, неофициально называемый «</a:t>
            </a:r>
            <a:r>
              <a:rPr lang="ru-RU" dirty="0" err="1"/>
              <a:t>страйн</a:t>
            </a:r>
            <a:r>
              <a:rPr lang="ru-RU" dirty="0" smtClean="0"/>
              <a:t>»</a:t>
            </a:r>
          </a:p>
          <a:p>
            <a:r>
              <a:rPr lang="ru-RU" dirty="0"/>
              <a:t>В силу того, что два крупнейших города страны — Сидней и Мельбурн не могли решить, кто из них должен быть столицей, ею стал город Канберра, специально построенный как столица на месте существовавшего с 1824 года поселения </a:t>
            </a:r>
            <a:r>
              <a:rPr lang="ru-RU" i="1" dirty="0" err="1" smtClean="0"/>
              <a:t>Канберри</a:t>
            </a:r>
            <a:endParaRPr lang="ru-RU" dirty="0" smtClean="0"/>
          </a:p>
          <a:p>
            <a:r>
              <a:rPr lang="ru-RU" dirty="0"/>
              <a:t>Австралийская валюта (австралийский доллар, AUD) является первыми в мире пластиковыми (не бумажными) </a:t>
            </a:r>
            <a:r>
              <a:rPr lang="ru-RU" dirty="0" smtClean="0"/>
              <a:t>деньгами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66890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264696"/>
          </a:xfrm>
        </p:spPr>
        <p:txBody>
          <a:bodyPr/>
          <a:lstStyle/>
          <a:p>
            <a:r>
              <a:rPr lang="ru-RU" dirty="0"/>
              <a:t>Неявка граждан Австралии на выборы по неуважительной причине, а также неучастие в переписи населения наказываются штрафами (20 австралийских </a:t>
            </a:r>
            <a:r>
              <a:rPr lang="ru-RU" dirty="0" smtClean="0"/>
              <a:t>долларов</a:t>
            </a:r>
            <a:r>
              <a:rPr lang="ru-RU" dirty="0"/>
              <a:t> и 110 австралийских </a:t>
            </a:r>
            <a:r>
              <a:rPr lang="ru-RU" dirty="0" smtClean="0"/>
              <a:t>долларов</a:t>
            </a:r>
            <a:r>
              <a:rPr lang="ru-RU" dirty="0"/>
              <a:t> соответственно</a:t>
            </a:r>
            <a:r>
              <a:rPr lang="ru-RU" dirty="0" smtClean="0"/>
              <a:t>).</a:t>
            </a:r>
          </a:p>
          <a:p>
            <a:r>
              <a:rPr lang="ru-RU" dirty="0"/>
              <a:t>В ходе европейской колонизации аборигены острова Тасмания были полностью истреблены</a:t>
            </a:r>
            <a:r>
              <a:rPr lang="ru-RU" dirty="0" smtClean="0"/>
              <a:t>.</a:t>
            </a:r>
            <a:endParaRPr lang="en-US" dirty="0" smtClean="0"/>
          </a:p>
          <a:p>
            <a:r>
              <a:rPr lang="ru-RU" dirty="0"/>
              <a:t>Фауна Австралии на 70 % эндемична.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3314" name="Picture 2" descr="C:\Users\Дарья\AppData\Local\Microsoft\Windows\INetCache\IE\XKHQZ15L\paper_sheet_PNG7236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493678"/>
            <a:ext cx="1915672" cy="2593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18729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04056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 российском сегменте интернета существует локальный </a:t>
            </a:r>
            <a:r>
              <a:rPr lang="ru-RU" dirty="0" err="1" smtClean="0"/>
              <a:t>мем</a:t>
            </a:r>
            <a:r>
              <a:rPr lang="ru-RU" dirty="0" smtClean="0"/>
              <a:t> с участием Австралии. Его суть заключается в том, что во время проведения одного из выпусков шоу «</a:t>
            </a:r>
            <a:r>
              <a:rPr lang="en-US" dirty="0" smtClean="0"/>
              <a:t>This is </a:t>
            </a:r>
            <a:r>
              <a:rPr lang="ru-RU" dirty="0" smtClean="0"/>
              <a:t>хорошо» в качестве иллюстрации был выбран контур материка, залитый флагом не той страны (был использован флаг Канады по ошибке), в дальнейшем эта ошибка была обыграна в других выпусках, а также на основе этого </a:t>
            </a:r>
            <a:r>
              <a:rPr lang="ru-RU" dirty="0" err="1" smtClean="0"/>
              <a:t>мема</a:t>
            </a:r>
            <a:r>
              <a:rPr lang="ru-RU" dirty="0" smtClean="0"/>
              <a:t> был выпущен полноценный клип в связке с ещё одной используемой шуткой -  «</a:t>
            </a:r>
            <a:r>
              <a:rPr lang="ru-RU" dirty="0" err="1" smtClean="0"/>
              <a:t>ААААААААвстралия</a:t>
            </a:r>
            <a:r>
              <a:rPr lang="ru-RU" dirty="0" smtClean="0"/>
              <a:t>», используемая в этом же шоу</a:t>
            </a:r>
            <a:endParaRPr lang="ru-RU" dirty="0"/>
          </a:p>
        </p:txBody>
      </p:sp>
      <p:pic>
        <p:nvPicPr>
          <p:cNvPr id="12290" name="Picture 2" descr="C:\Users\Дарья\AppData\Local\Microsoft\Windows\INetCache\IE\T2O0VNBP\ThisIsHorosho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941168"/>
            <a:ext cx="3491880" cy="170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2645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1062"/>
            <a:ext cx="9144000" cy="5495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4810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1028" name="Picture 4" descr="C:\Users\Дарья\AppData\Local\Microsoft\Windows\INetCache\IE\T2O0VNBP\thank-you-2204269_960_720[1]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459432"/>
            <a:ext cx="8397552" cy="839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0279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497</Words>
  <Application>Microsoft Office PowerPoint</Application>
  <PresentationFormat>Экран (4:3)</PresentationFormat>
  <Paragraphs>43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Австралийский Союз (англ. Commonwealth of Australia)</vt:lpstr>
      <vt:lpstr>Что это и где оно находится?</vt:lpstr>
      <vt:lpstr>Этимология названия</vt:lpstr>
      <vt:lpstr>Флаг</vt:lpstr>
      <vt:lpstr>Флаг</vt:lpstr>
      <vt:lpstr>Герб</vt:lpstr>
      <vt:lpstr>Герб</vt:lpstr>
      <vt:lpstr>Климатическая карта Австралии</vt:lpstr>
      <vt:lpstr>Климат</vt:lpstr>
      <vt:lpstr>Природные ресурсы</vt:lpstr>
      <vt:lpstr>Живая природа Австралии</vt:lpstr>
      <vt:lpstr>Презентация PowerPoint</vt:lpstr>
      <vt:lpstr>Презентация PowerPoint</vt:lpstr>
      <vt:lpstr>Экологическая КОТОстрофа</vt:lpstr>
      <vt:lpstr>Экологическая КОТОстрофа</vt:lpstr>
      <vt:lpstr>Экологическая КРОЛЕстрофа</vt:lpstr>
      <vt:lpstr>Население</vt:lpstr>
      <vt:lpstr>Презентация PowerPoint</vt:lpstr>
      <vt:lpstr>Немного интересных фактов об Австралии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Дарья</dc:creator>
  <cp:lastModifiedBy>Дарья</cp:lastModifiedBy>
  <cp:revision>19</cp:revision>
  <dcterms:created xsi:type="dcterms:W3CDTF">2018-04-08T13:26:39Z</dcterms:created>
  <dcterms:modified xsi:type="dcterms:W3CDTF">2018-04-09T04:31:39Z</dcterms:modified>
</cp:coreProperties>
</file>