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662" autoAdjust="0"/>
    <p:restoredTop sz="94660"/>
  </p:normalViewPr>
  <p:slideViewPr>
    <p:cSldViewPr snapToGrid="0">
      <p:cViewPr varScale="1">
        <p:scale>
          <a:sx n="70" d="100"/>
          <a:sy n="70" d="100"/>
        </p:scale>
        <p:origin x="91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75FF161F-EE0E-4467-BF0F-EFEB0EE2D269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E6D4039A-EF15-4AF8-8E15-21A534FFC8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87957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161F-EE0E-4467-BF0F-EFEB0EE2D269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4039A-EF15-4AF8-8E15-21A534FFC8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4556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161F-EE0E-4467-BF0F-EFEB0EE2D269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4039A-EF15-4AF8-8E15-21A534FFC8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588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161F-EE0E-4467-BF0F-EFEB0EE2D269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4039A-EF15-4AF8-8E15-21A534FFC8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3561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161F-EE0E-4467-BF0F-EFEB0EE2D269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4039A-EF15-4AF8-8E15-21A534FFC8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0195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161F-EE0E-4467-BF0F-EFEB0EE2D269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4039A-EF15-4AF8-8E15-21A534FFC8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8471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161F-EE0E-4467-BF0F-EFEB0EE2D269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4039A-EF15-4AF8-8E15-21A534FFC8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2509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161F-EE0E-4467-BF0F-EFEB0EE2D269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4039A-EF15-4AF8-8E15-21A534FFC8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394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161F-EE0E-4467-BF0F-EFEB0EE2D269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4039A-EF15-4AF8-8E15-21A534FFC8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1813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161F-EE0E-4467-BF0F-EFEB0EE2D269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4039A-EF15-4AF8-8E15-21A534FFC8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0505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161F-EE0E-4467-BF0F-EFEB0EE2D269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4039A-EF15-4AF8-8E15-21A534FFC8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26369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161F-EE0E-4467-BF0F-EFEB0EE2D269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4039A-EF15-4AF8-8E15-21A534FFC8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36084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161F-EE0E-4467-BF0F-EFEB0EE2D269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4039A-EF15-4AF8-8E15-21A534FFC8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07969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161F-EE0E-4467-BF0F-EFEB0EE2D269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4039A-EF15-4AF8-8E15-21A534FFC8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03951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161F-EE0E-4467-BF0F-EFEB0EE2D269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4039A-EF15-4AF8-8E15-21A534FFC8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1286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161F-EE0E-4467-BF0F-EFEB0EE2D269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4039A-EF15-4AF8-8E15-21A534FFC8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77063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161F-EE0E-4467-BF0F-EFEB0EE2D269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4039A-EF15-4AF8-8E15-21A534FFC8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0046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5FF161F-EE0E-4467-BF0F-EFEB0EE2D269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6D4039A-EF15-4AF8-8E15-21A534FFC8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64336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A%D0%BE%D1%80%D0%BE%D0%BB%D0%B5%D0%B2%D1%81%D1%82%D0%B2%D0%BE_%D0%98%D1%80%D0%BB%D0%B0%D0%BD%D0%B4%D0%B8%D1%8F" TargetMode="External"/><Relationship Id="rId13" Type="http://schemas.openxmlformats.org/officeDocument/2006/relationships/hyperlink" Target="https://ru.wikipedia.org/wiki/%D0%98%D1%80%D0%BB%D0%B0%D0%BD%D0%B4%D1%81%D0%BA%D0%BE%D0%B5_%D0%A1%D0%B2%D0%BE%D0%B1%D0%BE%D0%B4%D0%BD%D0%BE%D0%B5_%D0%B3%D0%BE%D1%81%D1%83%D0%B4%D0%B0%D1%80%D1%81%D1%82%D0%B2%D0%BE" TargetMode="External"/><Relationship Id="rId3" Type="http://schemas.openxmlformats.org/officeDocument/2006/relationships/hyperlink" Target="https://ru.wikipedia.org/wiki/%D0%93%D0%BE%D1%81%D1%83%D0%B4%D0%B0%D1%80%D1%81%D1%82%D0%B2%D0%BE" TargetMode="External"/><Relationship Id="rId7" Type="http://schemas.openxmlformats.org/officeDocument/2006/relationships/hyperlink" Target="https://ru.wikipedia.org/wiki/%D0%AF%D0%BA%D0%BE%D0%B2_I_(%D0%BA%D0%BE%D1%80%D0%BE%D0%BB%D1%8C_%D0%90%D0%BD%D0%B3%D0%BB%D0%B8%D0%B8)" TargetMode="External"/><Relationship Id="rId12" Type="http://schemas.openxmlformats.org/officeDocument/2006/relationships/hyperlink" Target="https://ru.wikipedia.org/wiki/%D0%90%D0%BD%D0%B3%D0%BB%D0%BE-%D0%B8%D1%80%D0%BB%D0%B0%D0%BD%D0%B4%D1%81%D0%BA%D0%B8%D0%B9_%D0%B4%D0%BE%D0%B3%D0%BE%D0%B2%D0%BE%D1%80" TargetMode="External"/><Relationship Id="rId17" Type="http://schemas.openxmlformats.org/officeDocument/2006/relationships/image" Target="../media/image6.jpeg"/><Relationship Id="rId2" Type="http://schemas.openxmlformats.org/officeDocument/2006/relationships/hyperlink" Target="https://ru.wikipedia.org/wiki/%D0%90%D0%BD%D0%B3%D0%BB%D0%B8%D0%B9%D1%81%D0%BA%D0%B8%D0%B9_%D1%8F%D0%B7%D1%8B%D0%BA" TargetMode="External"/><Relationship Id="rId16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90%D0%BA%D1%82_%D0%BE%D0%B1_%D1%83%D0%BD%D0%B8%D0%B8_(1707)" TargetMode="External"/><Relationship Id="rId11" Type="http://schemas.openxmlformats.org/officeDocument/2006/relationships/hyperlink" Target="https://ru.wikipedia.org/wiki/%D0%A1%D0%BE%D0%B5%D0%B4%D0%B8%D0%BD%D1%91%D0%BD%D0%BD%D0%BE%D0%B5_%D0%BA%D0%BE%D1%80%D0%BE%D0%BB%D0%B5%D0%B2%D1%81%D1%82%D0%B2%D0%BE_%D0%92%D0%B5%D0%BB%D0%B8%D0%BA%D0%BE%D0%B1%D1%80%D0%B8%D1%82%D0%B0%D0%BD%D0%B8%D0%B8_%D0%B8_%D0%98%D1%80%D0%BB%D0%B0%D0%BD%D0%B4%D0%B8%D0%B8" TargetMode="External"/><Relationship Id="rId5" Type="http://schemas.openxmlformats.org/officeDocument/2006/relationships/hyperlink" Target="https://ru.wikipedia.org/wiki/%D0%9A%D0%BE%D1%80%D0%BE%D0%BB%D0%B5%D0%B2%D1%81%D1%82%D0%B2%D0%BE_%D0%92%D0%B5%D0%BB%D0%B8%D0%BA%D0%BE%D0%B1%D1%80%D0%B8%D1%82%D0%B0%D0%BD%D0%B8%D1%8F" TargetMode="External"/><Relationship Id="rId15" Type="http://schemas.openxmlformats.org/officeDocument/2006/relationships/hyperlink" Target="https://ru.wikipedia.org/wiki/%D0%9B%D0%BE%D0%BD%D0%B4%D0%BE%D0%BD" TargetMode="External"/><Relationship Id="rId10" Type="http://schemas.openxmlformats.org/officeDocument/2006/relationships/hyperlink" Target="https://ru.wikipedia.org/wiki/%D0%90%D0%BA%D1%82_%D0%BE%D0%B1_%D1%83%D0%BD%D0%B8%D0%B8_%D0%92%D0%B5%D0%BB%D0%B8%D0%BA%D0%BE%D0%B1%D1%80%D0%B8%D1%82%D0%B0%D0%BD%D0%B8%D0%B8_%D0%B8_%D0%98%D1%80%D0%BB%D0%B0%D0%BD%D0%B4%D0%B8%D0%B8" TargetMode="External"/><Relationship Id="rId4" Type="http://schemas.openxmlformats.org/officeDocument/2006/relationships/hyperlink" Target="https://ru.wikipedia.org/wiki/%D0%9A%D0%BE%D0%BD%D1%82%D0%B8%D0%BD%D0%B5%D0%BD%D1%82%D0%B0%D0%BB%D1%8C%D0%BD%D0%B0%D1%8F_%D0%95%D0%B2%D1%80%D0%BE%D0%BF%D0%B0" TargetMode="External"/><Relationship Id="rId9" Type="http://schemas.openxmlformats.org/officeDocument/2006/relationships/hyperlink" Target="https://ru.wikipedia.org/wiki/%D0%9B%D0%B8%D1%87%D0%BD%D0%B0%D1%8F_%D1%83%D0%BD%D0%B8%D1%8F" TargetMode="External"/><Relationship Id="rId14" Type="http://schemas.openxmlformats.org/officeDocument/2006/relationships/hyperlink" Target="https://ru.wikipedia.org/wiki/%D0%9F%D0%B0%D1%80%D0%BB%D0%B0%D0%BC%D0%B5%D0%BD%D1%82%D0%B0%D1%80%D0%BD%D0%B0%D1%8F_%D0%BC%D0%BE%D0%BD%D0%B0%D1%80%D1%85%D0%B8%D1%8F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A3%D1%8D%D0%BB%D1%8C%D1%81" TargetMode="External"/><Relationship Id="rId13" Type="http://schemas.openxmlformats.org/officeDocument/2006/relationships/hyperlink" Target="https://ru.wikipedia.org/wiki/%D0%98%D1%80%D0%BB%D0%B0%D0%BD%D0%B4%D1%81%D0%BA%D0%BE%D0%B5_%D0%BC%D0%BE%D1%80%D0%B5" TargetMode="External"/><Relationship Id="rId18" Type="http://schemas.openxmlformats.org/officeDocument/2006/relationships/image" Target="../media/image7.jpg"/><Relationship Id="rId3" Type="http://schemas.openxmlformats.org/officeDocument/2006/relationships/hyperlink" Target="https://ru.wikipedia.org/wiki/%D0%A1%D1%83%D0%B2%D0%B5%D1%80%D0%B5%D0%BD%D0%BD%D0%BE%D0%B5_%D0%B3%D0%BE%D1%81%D1%83%D0%B4%D0%B0%D1%80%D1%81%D1%82%D0%B2%D0%BE" TargetMode="External"/><Relationship Id="rId7" Type="http://schemas.openxmlformats.org/officeDocument/2006/relationships/hyperlink" Target="https://ru.wikipedia.org/wiki/%D0%A8%D0%BE%D1%82%D0%BB%D0%B0%D0%BD%D0%B4%D0%B8%D1%8F" TargetMode="External"/><Relationship Id="rId12" Type="http://schemas.openxmlformats.org/officeDocument/2006/relationships/hyperlink" Target="https://ru.wikipedia.org/wiki/%D0%A1%D0%B5%D0%B2%D0%B5%D1%80%D0%BD%D0%BE%D0%B5_%D0%BC%D0%BE%D1%80%D0%B5" TargetMode="External"/><Relationship Id="rId17" Type="http://schemas.openxmlformats.org/officeDocument/2006/relationships/hyperlink" Target="https://ru.wikipedia.org/wiki/%D0%93%D0%BE%D0%BB%D1%8C%D1%84%D1%81%D1%82%D1%80%D0%B8%D0%BC" TargetMode="External"/><Relationship Id="rId2" Type="http://schemas.openxmlformats.org/officeDocument/2006/relationships/hyperlink" Target="https://ru.wikipedia.org/wiki/%D0%92%D0%B5%D0%BB%D0%B8%D0%BA%D0%BE%D0%B1%D1%80%D0%B8%D1%82%D0%B0%D0%BD%D0%B8%D1%8F" TargetMode="External"/><Relationship Id="rId16" Type="http://schemas.openxmlformats.org/officeDocument/2006/relationships/hyperlink" Target="https://ru.wikipedia.org/wiki/%D0%9F%D0%B0-%D0%B4%D0%B5-%D0%9A%D0%B0%D0%BB%D0%B5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90%D0%BD%D0%B3%D0%BB%D0%B8%D1%8F" TargetMode="External"/><Relationship Id="rId11" Type="http://schemas.openxmlformats.org/officeDocument/2006/relationships/hyperlink" Target="https://ru.wikipedia.org/wiki/%D0%90%D1%82%D0%BB%D0%B0%D0%BD%D1%82%D0%B8%D1%87%D0%B5%D1%81%D0%BA%D0%B8%D0%B9_%D0%BE%D0%BA%D0%B5%D0%B0%D0%BD" TargetMode="External"/><Relationship Id="rId5" Type="http://schemas.openxmlformats.org/officeDocument/2006/relationships/hyperlink" Target="https://ru.wikipedia.org/wiki/%D0%92%D0%B5%D0%BB%D0%B8%D0%BA%D0%BE%D0%B1%D1%80%D0%B8%D1%82%D0%B0%D0%BD%D0%B8%D1%8F_(%D0%BE%D1%81%D1%82%D1%80%D0%BE%D0%B2)" TargetMode="External"/><Relationship Id="rId15" Type="http://schemas.openxmlformats.org/officeDocument/2006/relationships/hyperlink" Target="https://ru.wikipedia.org/wiki/%D0%9B%D0%B0-%D0%9C%D0%B0%D0%BD%D1%88" TargetMode="External"/><Relationship Id="rId10" Type="http://schemas.openxmlformats.org/officeDocument/2006/relationships/hyperlink" Target="https://ru.wikipedia.org/wiki/%D0%A1%D0%B5%D0%B2%D0%B5%D1%80%D0%BD%D0%B0%D1%8F_%D0%98%D1%80%D0%BB%D0%B0%D0%BD%D0%B4%D0%B8%D1%8F" TargetMode="External"/><Relationship Id="rId4" Type="http://schemas.openxmlformats.org/officeDocument/2006/relationships/hyperlink" Target="https://ru.wikipedia.org/wiki/%D0%9A%D0%BE%D0%BD%D1%82%D0%B8%D0%BD%D0%B5%D0%BD%D1%82%D0%B0%D0%BB%D1%8C%D0%BD%D0%B0%D1%8F_%D0%95%D0%B2%D1%80%D0%BE%D0%BF%D0%B0" TargetMode="External"/><Relationship Id="rId9" Type="http://schemas.openxmlformats.org/officeDocument/2006/relationships/hyperlink" Target="https://ru.wikipedia.org/wiki/%D0%98%D1%80%D0%BB%D0%B0%D0%BD%D0%B4%D0%B8%D1%8F_(%D0%BE%D1%81%D1%82%D1%80%D0%BE%D0%B2)" TargetMode="External"/><Relationship Id="rId14" Type="http://schemas.openxmlformats.org/officeDocument/2006/relationships/hyperlink" Target="https://ru.wikipedia.org/wiki/%D0%A4%D1%80%D0%B0%D0%BD%D1%86%D0%B8%D1%8F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tv-english.club/ru/statyi-ru/velicobritaniya-ru/znamenite-teatr-anglii-i-ih-istoriya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311623" y="191069"/>
            <a:ext cx="11568753" cy="1337480"/>
          </a:xfrm>
        </p:spPr>
        <p:txBody>
          <a:bodyPr>
            <a:normAutofit/>
          </a:bodyPr>
          <a:lstStyle/>
          <a:p>
            <a:r>
              <a:rPr lang="ru-RU" sz="6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EA" panose="020B0703020202020204" pitchFamily="34" charset="0"/>
              </a:rPr>
              <a:t>Великобритания</a:t>
            </a:r>
            <a:endParaRPr lang="ru-RU" sz="6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EA" panose="020B07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94385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6477" y="177421"/>
            <a:ext cx="6277971" cy="627797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 smtClean="0"/>
              <a:t>Великобрита́ния</a:t>
            </a:r>
            <a:r>
              <a:rPr lang="en-US" dirty="0" smtClean="0"/>
              <a:t> </a:t>
            </a:r>
            <a:r>
              <a:rPr lang="ru-RU" dirty="0"/>
              <a:t>или </a:t>
            </a:r>
            <a:r>
              <a:rPr lang="ru-RU" b="1" dirty="0"/>
              <a:t>Соединённое Королевство</a:t>
            </a:r>
            <a:r>
              <a:rPr lang="ru-RU" dirty="0"/>
              <a:t> </a:t>
            </a:r>
            <a:r>
              <a:rPr lang="en-US" dirty="0" smtClean="0"/>
              <a:t> </a:t>
            </a:r>
            <a:r>
              <a:rPr lang="ru-RU" dirty="0"/>
              <a:t>полная официальная форма — </a:t>
            </a:r>
            <a:r>
              <a:rPr lang="ru-RU" b="1" dirty="0"/>
              <a:t>Соединённое Королевство </a:t>
            </a:r>
            <a:r>
              <a:rPr lang="ru-RU" b="1" dirty="0" err="1"/>
              <a:t>Великобрита́нии</a:t>
            </a:r>
            <a:r>
              <a:rPr lang="ru-RU" b="1" dirty="0"/>
              <a:t> и Северной </a:t>
            </a:r>
            <a:r>
              <a:rPr lang="ru-RU" b="1" dirty="0" err="1" smtClean="0"/>
              <a:t>Ирла́ндии</a:t>
            </a:r>
            <a:r>
              <a:rPr lang="ru-RU" baseline="30000" dirty="0"/>
              <a:t> </a:t>
            </a:r>
            <a:r>
              <a:rPr lang="ru-RU" baseline="30000" dirty="0" smtClean="0"/>
              <a:t> </a:t>
            </a:r>
            <a:r>
              <a:rPr lang="ru-RU" dirty="0" smtClean="0"/>
              <a:t>(</a:t>
            </a:r>
            <a:r>
              <a:rPr lang="ru-RU" dirty="0" smtClean="0">
                <a:hlinkClick r:id="rId2" tooltip="Английский язык"/>
              </a:rPr>
              <a:t>англ</a:t>
            </a:r>
            <a:r>
              <a:rPr lang="ru-RU" dirty="0">
                <a:hlinkClick r:id="rId2" tooltip="Английский язык"/>
              </a:rPr>
              <a:t>.</a:t>
            </a:r>
            <a:r>
              <a:rPr lang="ru-RU" dirty="0"/>
              <a:t> </a:t>
            </a:r>
            <a:r>
              <a:rPr lang="en-US" i="1" dirty="0"/>
              <a:t>The United Kingdom of Great Britain and Northern Ireland</a:t>
            </a:r>
            <a:r>
              <a:rPr lang="en-US" dirty="0"/>
              <a:t>), — </a:t>
            </a:r>
            <a:r>
              <a:rPr lang="ru-RU" dirty="0"/>
              <a:t>островное </a:t>
            </a:r>
            <a:r>
              <a:rPr lang="ru-RU" dirty="0" smtClean="0">
                <a:hlinkClick r:id="rId3" tooltip="Государство"/>
              </a:rPr>
              <a:t>государство</a:t>
            </a:r>
            <a:r>
              <a:rPr lang="ru-RU" dirty="0" smtClean="0"/>
              <a:t> на </a:t>
            </a:r>
            <a:r>
              <a:rPr lang="ru-RU" dirty="0"/>
              <a:t>северо-западе от </a:t>
            </a:r>
            <a:r>
              <a:rPr lang="ru-RU" dirty="0">
                <a:hlinkClick r:id="rId4" tooltip="Континентальная Европа"/>
              </a:rPr>
              <a:t>континентальной </a:t>
            </a:r>
            <a:r>
              <a:rPr lang="ru-RU" dirty="0" smtClean="0">
                <a:hlinkClick r:id="rId4" tooltip="Континентальная Европа"/>
              </a:rPr>
              <a:t>Европы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Единое </a:t>
            </a:r>
            <a:r>
              <a:rPr lang="ru-RU" dirty="0">
                <a:hlinkClick r:id="rId5" tooltip="Королевство Великобритания"/>
              </a:rPr>
              <a:t>Королевство Великобритания</a:t>
            </a:r>
            <a:r>
              <a:rPr lang="ru-RU" dirty="0"/>
              <a:t> образовалось в 1707 году вследствие </a:t>
            </a:r>
            <a:r>
              <a:rPr lang="ru-RU" dirty="0">
                <a:hlinkClick r:id="rId6" tooltip="Акт об унии (1707)"/>
              </a:rPr>
              <a:t>политического объединения</a:t>
            </a:r>
            <a:r>
              <a:rPr lang="ru-RU" dirty="0"/>
              <a:t> Шотландии и Англии (включая Уэльс); но ещё ранее, в 1603 году, король Шотландии </a:t>
            </a:r>
            <a:r>
              <a:rPr lang="ru-RU" dirty="0">
                <a:hlinkClick r:id="rId7" tooltip="Яков I (король Англии)"/>
              </a:rPr>
              <a:t>Яков VI (Яков I)</a:t>
            </a:r>
            <a:r>
              <a:rPr lang="ru-RU" dirty="0"/>
              <a:t> унаследовал престолы Англии и </a:t>
            </a:r>
            <a:r>
              <a:rPr lang="ru-RU" dirty="0">
                <a:hlinkClick r:id="rId8" tooltip="Королевство Ирландия"/>
              </a:rPr>
              <a:t>Ирландии</a:t>
            </a:r>
            <a:r>
              <a:rPr lang="ru-RU" dirty="0"/>
              <a:t> в порядке </a:t>
            </a:r>
            <a:r>
              <a:rPr lang="ru-RU" dirty="0">
                <a:hlinkClick r:id="rId9" tooltip="Личная уния"/>
              </a:rPr>
              <a:t>династической унии</a:t>
            </a:r>
            <a:r>
              <a:rPr lang="ru-RU" dirty="0"/>
              <a:t>. В 1800 году Королевство Великобритания и </a:t>
            </a:r>
            <a:r>
              <a:rPr lang="ru-RU" dirty="0">
                <a:hlinkClick r:id="rId8" tooltip="Королевство Ирландия"/>
              </a:rPr>
              <a:t>Королевство Ирландия</a:t>
            </a:r>
            <a:r>
              <a:rPr lang="ru-RU" dirty="0"/>
              <a:t> </a:t>
            </a:r>
            <a:r>
              <a:rPr lang="ru-RU" dirty="0">
                <a:hlinkClick r:id="rId10" tooltip="Акт об унии Великобритании и Ирландии"/>
              </a:rPr>
              <a:t>объединились</a:t>
            </a:r>
            <a:r>
              <a:rPr lang="ru-RU" dirty="0"/>
              <a:t>, образовав </a:t>
            </a:r>
            <a:r>
              <a:rPr lang="ru-RU" dirty="0">
                <a:hlinkClick r:id="rId11" tooltip="Соединённое королевство Великобритании и Ирландии"/>
              </a:rPr>
              <a:t>Соединённое Королевство Великобритании и Ирландии</a:t>
            </a:r>
            <a:r>
              <a:rPr lang="ru-RU" dirty="0"/>
              <a:t>, которое после </a:t>
            </a:r>
            <a:r>
              <a:rPr lang="ru-RU" dirty="0">
                <a:hlinkClick r:id="rId12" tooltip="Англо-ирландский договор"/>
              </a:rPr>
              <a:t>отделения</a:t>
            </a:r>
            <a:r>
              <a:rPr lang="ru-RU" dirty="0"/>
              <a:t> от него в 1922 году </a:t>
            </a:r>
            <a:r>
              <a:rPr lang="ru-RU" dirty="0">
                <a:hlinkClick r:id="rId13" tooltip="Ирландское Свободное государство"/>
              </a:rPr>
              <a:t>Ирландского Свободного государства</a:t>
            </a:r>
            <a:r>
              <a:rPr lang="ru-RU" dirty="0"/>
              <a:t> стало именоваться Соединённое Королевство Великобритании и Северной Ирландии</a:t>
            </a:r>
            <a:r>
              <a:rPr lang="ru-RU" dirty="0" smtClean="0"/>
              <a:t>.</a:t>
            </a:r>
            <a:br>
              <a:rPr lang="ru-RU" dirty="0" smtClean="0"/>
            </a:br>
            <a:endParaRPr lang="ru-RU" dirty="0" smtClean="0"/>
          </a:p>
          <a:p>
            <a:pPr marL="0" indent="0">
              <a:buNone/>
            </a:pPr>
            <a:r>
              <a:rPr lang="ru-RU" dirty="0"/>
              <a:t>Форма правления — </a:t>
            </a:r>
            <a:r>
              <a:rPr lang="ru-RU" dirty="0">
                <a:hlinkClick r:id="rId14" tooltip="Парламентарная монархия"/>
              </a:rPr>
              <a:t>парламентарная монархия</a:t>
            </a:r>
            <a:r>
              <a:rPr lang="ru-RU" dirty="0" smtClean="0"/>
              <a:t>. </a:t>
            </a:r>
            <a:r>
              <a:rPr lang="ru-RU" dirty="0"/>
              <a:t>Столица — город </a:t>
            </a:r>
            <a:r>
              <a:rPr lang="ru-RU" dirty="0">
                <a:hlinkClick r:id="rId15" tooltip="Лондон"/>
              </a:rPr>
              <a:t>Лондон</a:t>
            </a:r>
            <a:r>
              <a:rPr lang="ru-RU" dirty="0"/>
              <a:t>, один из крупнейших городов Европы и финансово-экономических центров мира.</a:t>
            </a:r>
          </a:p>
          <a:p>
            <a:pPr marL="0" indent="0">
              <a:buNone/>
            </a:pPr>
            <a:r>
              <a:rPr lang="ru-RU" dirty="0"/>
              <a:t>Официальные языки: </a:t>
            </a:r>
            <a:r>
              <a:rPr lang="ru-RU" dirty="0">
                <a:hlinkClick r:id="rId2" tooltip="Английский язык"/>
              </a:rPr>
              <a:t>английский</a:t>
            </a:r>
            <a:endParaRPr lang="ru-RU" dirty="0"/>
          </a:p>
          <a:p>
            <a:pPr marL="0" indent="0">
              <a:buNone/>
            </a:pPr>
            <a:endParaRPr lang="ru-RU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448" y="279535"/>
            <a:ext cx="5257089" cy="331799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448" y="3874867"/>
            <a:ext cx="4769134" cy="2682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861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632812" y="382136"/>
            <a:ext cx="5559188" cy="60186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800" b="1" i="1" dirty="0">
                <a:latin typeface="Constantia" panose="02030602050306030303" pitchFamily="18" charset="0"/>
              </a:rPr>
              <a:t>География Великобритании</a:t>
            </a:r>
          </a:p>
          <a:p>
            <a:pPr marL="0" indent="0">
              <a:buNone/>
            </a:pPr>
            <a:r>
              <a:rPr lang="ru-RU" b="1" dirty="0"/>
              <a:t>Соединённое Королевство Великобритании и Северной Ирландии</a:t>
            </a:r>
            <a:r>
              <a:rPr lang="ru-RU" dirty="0"/>
              <a:t>, или </a:t>
            </a:r>
            <a:r>
              <a:rPr lang="ru-RU" dirty="0">
                <a:hlinkClick r:id="rId2" tooltip="Великобритания"/>
              </a:rPr>
              <a:t>Великобритания</a:t>
            </a:r>
            <a:r>
              <a:rPr lang="ru-RU" dirty="0"/>
              <a:t> — </a:t>
            </a:r>
            <a:r>
              <a:rPr lang="ru-RU" dirty="0">
                <a:hlinkClick r:id="rId3" tooltip="Суверенное государство"/>
              </a:rPr>
              <a:t>суверенное государство</a:t>
            </a:r>
            <a:r>
              <a:rPr lang="ru-RU" dirty="0"/>
              <a:t>, расположенное у северо-западного берега </a:t>
            </a:r>
            <a:r>
              <a:rPr lang="ru-RU" dirty="0">
                <a:hlinkClick r:id="rId4" tooltip="Континентальная Европа"/>
              </a:rPr>
              <a:t>континентальной Европы</a:t>
            </a:r>
            <a:r>
              <a:rPr lang="ru-RU" dirty="0"/>
              <a:t>. Оно занимает остров </a:t>
            </a:r>
            <a:r>
              <a:rPr lang="ru-RU" dirty="0">
                <a:hlinkClick r:id="rId5" tooltip="Великобритания (остров)"/>
              </a:rPr>
              <a:t>Великобритания</a:t>
            </a:r>
            <a:r>
              <a:rPr lang="ru-RU" dirty="0"/>
              <a:t> (</a:t>
            </a:r>
            <a:r>
              <a:rPr lang="ru-RU" dirty="0">
                <a:hlinkClick r:id="rId6" tooltip="Англия"/>
              </a:rPr>
              <a:t>Англия</a:t>
            </a:r>
            <a:r>
              <a:rPr lang="ru-RU" dirty="0"/>
              <a:t>, </a:t>
            </a:r>
            <a:r>
              <a:rPr lang="ru-RU" dirty="0">
                <a:hlinkClick r:id="rId7" tooltip="Шотландия"/>
              </a:rPr>
              <a:t>Шотландия</a:t>
            </a:r>
            <a:r>
              <a:rPr lang="ru-RU" dirty="0"/>
              <a:t> и </a:t>
            </a:r>
            <a:r>
              <a:rPr lang="ru-RU" dirty="0">
                <a:hlinkClick r:id="rId8" tooltip="Уэльс"/>
              </a:rPr>
              <a:t>Уэльс</a:t>
            </a:r>
            <a:r>
              <a:rPr lang="ru-RU" dirty="0"/>
              <a:t>), одну шестую часть острова </a:t>
            </a:r>
            <a:r>
              <a:rPr lang="ru-RU" dirty="0">
                <a:hlinkClick r:id="rId9" tooltip="Ирландия (остров)"/>
              </a:rPr>
              <a:t>Ирландия</a:t>
            </a:r>
            <a:r>
              <a:rPr lang="ru-RU" dirty="0"/>
              <a:t> (</a:t>
            </a:r>
            <a:r>
              <a:rPr lang="ru-RU" dirty="0">
                <a:hlinkClick r:id="rId10" tooltip="Северная Ирландия"/>
              </a:rPr>
              <a:t>Северная Ирландия</a:t>
            </a:r>
            <a:r>
              <a:rPr lang="ru-RU" dirty="0"/>
              <a:t>), а также множество близлежащих мелких </a:t>
            </a:r>
            <a:r>
              <a:rPr lang="ru-RU" dirty="0" err="1" smtClean="0"/>
              <a:t>остравов</a:t>
            </a:r>
            <a:r>
              <a:rPr lang="ru-RU" dirty="0" smtClean="0"/>
              <a:t>. Великобритания </a:t>
            </a:r>
            <a:r>
              <a:rPr lang="ru-RU" dirty="0"/>
              <a:t>омывается водами </a:t>
            </a:r>
            <a:r>
              <a:rPr lang="ru-RU" dirty="0">
                <a:hlinkClick r:id="rId11" tooltip="Атлантический океан"/>
              </a:rPr>
              <a:t>Атлантического океана</a:t>
            </a:r>
            <a:r>
              <a:rPr lang="ru-RU" dirty="0"/>
              <a:t>, в том числе </a:t>
            </a:r>
            <a:r>
              <a:rPr lang="ru-RU" dirty="0">
                <a:hlinkClick r:id="rId12" tooltip="Северное море"/>
              </a:rPr>
              <a:t>Северным</a:t>
            </a:r>
            <a:r>
              <a:rPr lang="ru-RU" dirty="0"/>
              <a:t> и </a:t>
            </a:r>
            <a:r>
              <a:rPr lang="ru-RU" dirty="0">
                <a:hlinkClick r:id="rId13" tooltip="Ирландское море"/>
              </a:rPr>
              <a:t>Ирландским морем</a:t>
            </a:r>
            <a:r>
              <a:rPr lang="ru-RU" dirty="0"/>
              <a:t>. Минимальное расстояние до Европы составляет 35 км. От </a:t>
            </a:r>
            <a:r>
              <a:rPr lang="ru-RU" dirty="0">
                <a:hlinkClick r:id="rId14" tooltip="Франция"/>
              </a:rPr>
              <a:t>Франции</a:t>
            </a:r>
            <a:r>
              <a:rPr lang="ru-RU" dirty="0"/>
              <a:t> страну отделяют проливы </a:t>
            </a:r>
            <a:r>
              <a:rPr lang="ru-RU" dirty="0">
                <a:hlinkClick r:id="rId15" tooltip="Ла-Манш"/>
              </a:rPr>
              <a:t>Ла-Манш</a:t>
            </a:r>
            <a:r>
              <a:rPr lang="ru-RU" dirty="0"/>
              <a:t> и </a:t>
            </a:r>
            <a:r>
              <a:rPr lang="ru-RU" dirty="0">
                <a:hlinkClick r:id="rId16" tooltip="Па-де-Кале"/>
              </a:rPr>
              <a:t>Па-де-Кале</a:t>
            </a:r>
            <a:r>
              <a:rPr lang="ru-RU" dirty="0" smtClean="0"/>
              <a:t>.</a:t>
            </a:r>
            <a:r>
              <a:rPr lang="ru-RU" dirty="0"/>
              <a:t> Средняя температура в </a:t>
            </a:r>
            <a:r>
              <a:rPr lang="ru-RU" dirty="0">
                <a:hlinkClick r:id="rId2" tooltip="Великобритания"/>
              </a:rPr>
              <a:t>Великобритании</a:t>
            </a:r>
            <a:r>
              <a:rPr lang="ru-RU" dirty="0"/>
              <a:t> выше, чем в других местностях на той же широте. Это связано с влиянием теплого течения </a:t>
            </a:r>
            <a:r>
              <a:rPr lang="ru-RU" dirty="0">
                <a:hlinkClick r:id="rId17" tooltip="Гольфстрим"/>
              </a:rPr>
              <a:t>Гольфстрим</a:t>
            </a:r>
            <a:r>
              <a:rPr lang="ru-RU" dirty="0"/>
              <a:t>. Южная часть страны теплее и суше, чем северная. Преобладают северо-западные ветры, дующие с северной части </a:t>
            </a:r>
            <a:r>
              <a:rPr lang="ru-RU" dirty="0">
                <a:hlinkClick r:id="rId11" tooltip="Атлантический океан"/>
              </a:rPr>
              <a:t>Атлантического океана</a:t>
            </a:r>
            <a:r>
              <a:rPr lang="ru-RU" dirty="0"/>
              <a:t>. Пасмурных дней в году — более 50 %. Возможны сильные ветры и наводнения.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4" y="829102"/>
            <a:ext cx="6537278" cy="4902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368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6729" y="259307"/>
            <a:ext cx="10380498" cy="553189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b="1" i="1" dirty="0" smtClean="0">
                <a:latin typeface="Constantia" panose="02030602050306030303" pitchFamily="18" charset="0"/>
              </a:rPr>
              <a:t>Культура и традиции Великобритании  </a:t>
            </a:r>
            <a:endParaRPr lang="ru-RU" dirty="0"/>
          </a:p>
          <a:p>
            <a:r>
              <a:rPr lang="ru-RU" dirty="0" smtClean="0"/>
              <a:t>Японцы </a:t>
            </a:r>
            <a:r>
              <a:rPr lang="ru-RU" dirty="0"/>
              <a:t>в Великобритании чувствуют себя вполне комфортно, а вот французы и португальцы – не очень. Почему? Все просто: британцы превыше всего ценят свое личное пространство. В то время как во Франции принято целоваться при встрече, для британцев рукопожатие – единственно приемлемая форма приветствия. Все остальное возможно только между близкими людьми. В связи с этим, британцы иногда кажутся слишком холодными и даже излишне чопорными</a:t>
            </a:r>
            <a:r>
              <a:rPr lang="ru-RU" dirty="0" smtClean="0"/>
              <a:t>.</a:t>
            </a:r>
            <a:r>
              <a:rPr lang="ru-RU" dirty="0"/>
              <a:t> </a:t>
            </a:r>
            <a:r>
              <a:rPr lang="ru-RU" dirty="0" smtClean="0"/>
              <a:t>В </a:t>
            </a:r>
            <a:r>
              <a:rPr lang="ru-RU" dirty="0"/>
              <a:t>беседах существуют табуированные темы, к ним относится возраст собеседников, их доход, </a:t>
            </a:r>
            <a:r>
              <a:rPr lang="ru-RU" dirty="0" smtClean="0"/>
              <a:t>       сексуальная </a:t>
            </a:r>
            <a:r>
              <a:rPr lang="ru-RU" dirty="0"/>
              <a:t>жизнь и вероисповедание. Например, здесь не принято по-простецки спрашивать </a:t>
            </a:r>
            <a:r>
              <a:rPr lang="ru-RU" dirty="0" smtClean="0"/>
              <a:t> сокурсника </a:t>
            </a:r>
            <a:r>
              <a:rPr lang="ru-RU" dirty="0"/>
              <a:t>о том, кем работают его папа, мама и хорошо ли они </a:t>
            </a:r>
            <a:r>
              <a:rPr lang="ru-RU" dirty="0" smtClean="0"/>
              <a:t>зарабатывают. Погода </a:t>
            </a:r>
            <a:r>
              <a:rPr lang="ru-RU" dirty="0"/>
              <a:t>– идеальная тема, которая всегда придет на помощь, если вы не знаете, с чего начать диалог. Ваше искреннее восхищение местными природными красотами также не оставит равнодушным ни одного настоящего англичанина</a:t>
            </a:r>
            <a:r>
              <a:rPr lang="ru-RU" dirty="0" smtClean="0"/>
              <a:t>.</a:t>
            </a:r>
            <a:br>
              <a:rPr lang="ru-RU" dirty="0" smtClean="0"/>
            </a:br>
            <a:endParaRPr lang="ru-RU" dirty="0" smtClean="0"/>
          </a:p>
          <a:p>
            <a:r>
              <a:rPr lang="ru-RU" dirty="0"/>
              <a:t>Британцы терпеть не могут непунктуальных людей. Как известно, точность – это вежливость королей. Постарайтесь об этом не забывать. Опаздывать здесь нельзя ни на ужин, ни, тем более, на деловую встречу. Опять же, многим иностранцам, например французам и итальянцам, привыкнуть к этому непросто. Зато немцам такой порядок по </a:t>
            </a:r>
            <a:r>
              <a:rPr lang="ru-RU" dirty="0" smtClean="0"/>
              <a:t>душе. Что </a:t>
            </a:r>
            <a:r>
              <a:rPr lang="ru-RU" dirty="0"/>
              <a:t>касается обеда, то подобная пунктуальность не случайна. В Великобритании бывает холодно, поэтому перед подачей еды на стол порой греют тарелки, да и саму еду готовят аккурат к определенному часу. Если вы опоздали, придется все греть, а это невкусно и влечет дополнительные расходы.</a:t>
            </a:r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25850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1630" y="0"/>
            <a:ext cx="7889731" cy="6660107"/>
          </a:xfrm>
        </p:spPr>
        <p:txBody>
          <a:bodyPr>
            <a:normAutofit fontScale="47500" lnSpcReduction="20000"/>
          </a:bodyPr>
          <a:lstStyle/>
          <a:p>
            <a:pPr fontAlgn="base"/>
            <a:r>
              <a:rPr lang="ru-RU" sz="2900" b="1" dirty="0"/>
              <a:t>Чайная церемония Великобритании.</a:t>
            </a:r>
            <a:endParaRPr lang="ru-RU" sz="2900" dirty="0"/>
          </a:p>
          <a:p>
            <a:pPr marL="0" indent="0" fontAlgn="base">
              <a:buNone/>
            </a:pPr>
            <a:r>
              <a:rPr lang="ru-RU" sz="2900" dirty="0"/>
              <a:t>Много обычаев связаны с культурой чаепития. Для британцев чайная церемония определяет стиль жизни, привычки и мировоззрение. Они трепетно относятся к приготовлению чая и могут выпить более 5 чашек в день. В любом доме чай подается в обязательном порядке. Причем каждый уважающий себя хозяин должен предложить несколько различных сортов чая, как минимум 8—10 на выбор. По традиции правилом хорошего тона считается располагать столик с чайными принадлежностями около камина. Следует обратить внимание и на то, что мелочи играют большую роль в данном мероприятии. Скатерть должна быть белого или синего цвета без всяких узоров или рисунков. У каждого гостя должен быть набор из вилки и ножа, чайной ложки, ситечка и подставки для него. Церемония чаепития начинается с подачи закусок, которые подают раньше, чем сам чай. Закуски самые разнообразные, начиная от хлеба с маслом и помидорами и заканчивая бисквитами, булочками, печеньями и, конечно же, сэндвичами. Обычно британцы пьют черный чай с молоком. Сначала принято наливать примерно четверть чашки молока, а затем разбавлять его предварительно заваренным чаем. Но для начала каждый участник чаепития должен определиться с сортом чая. Хозяйка по определенной технологии заваривает чай. Его пьют непременно горячим, но не обжигающим.</a:t>
            </a:r>
            <a:r>
              <a:rPr lang="ru-RU" dirty="0"/>
              <a:t/>
            </a:r>
            <a:br>
              <a:rPr lang="ru-RU" dirty="0"/>
            </a:br>
            <a:endParaRPr lang="ru-RU" sz="2900" dirty="0" smtClean="0"/>
          </a:p>
          <a:p>
            <a:pPr fontAlgn="base"/>
            <a:r>
              <a:rPr lang="ru-RU" sz="2900" b="1" dirty="0"/>
              <a:t>Хэллоуин — традиционный праздник Великобритании.</a:t>
            </a:r>
            <a:endParaRPr lang="ru-RU" sz="2900" dirty="0"/>
          </a:p>
          <a:p>
            <a:pPr marL="0" indent="0" fontAlgn="base">
              <a:buNone/>
            </a:pPr>
            <a:r>
              <a:rPr lang="ru-RU" sz="2900" dirty="0"/>
              <a:t>Этот праздник один из древнейших на нашей планете. Его празднование выпадает в ночь с 31 октября на 1 ноября в канун Дня всех святых. В Хэллоуине сплелись обычаи и кельтские традиции расхваливания темных духов и христианская традиция — поклонения святым. Праздник отличает страшными и ужасно пугающими костюмами людей, которые ходят от дома к дому и выпрашивают сладости. Тематикой костюмов чаще выступает всякая нечисть или сверхъестественные персонажи. Оборотни, ведьмы, вампиры главные представители этого праздника. Так же отличает этот праздник от других наличие в каждом доме, на каждом углу тыква в виде мордочки с треугольными глазами и открытым злым ртом. Помимо этого Хэллоуин связан с некоторыми специфическими играми и гаданиями. Например, девушки срезали с яблок кожуру, стараясь сделать ее как можно длиннее, и кидали ее через плечо. Считалась, что упавшая кожура принимала вид первой буквы имени суженного. Другой обычай основывался на поверье о Кровавой Мэри. Это гадание заключалось в том, что девушка должна была подняться в темном доме по лестнице спиной вперед и провести свечой перед зеркалом. После этого в зеркале якобы должно было показаться лицо будущего мужа, но если девушка увидела череп, это означало, что она не выйдет уже никогда замуж.</a:t>
            </a:r>
            <a:br>
              <a:rPr lang="ru-RU" sz="2900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1361" y="755359"/>
            <a:ext cx="3872935" cy="221985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7159" y="3698544"/>
            <a:ext cx="3488997" cy="2308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2569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1070" y="122831"/>
            <a:ext cx="2947916" cy="6496334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ru-RU" sz="2000" b="1" dirty="0"/>
              <a:t>Достопримечательности</a:t>
            </a:r>
          </a:p>
          <a:p>
            <a:pPr marL="0" indent="0" fontAlgn="base">
              <a:buNone/>
            </a:pPr>
            <a:r>
              <a:rPr lang="ru-RU" dirty="0" smtClean="0"/>
              <a:t>Биг-Бен.</a:t>
            </a:r>
          </a:p>
          <a:p>
            <a:pPr marL="0" indent="0" fontAlgn="base">
              <a:buNone/>
            </a:pPr>
            <a:r>
              <a:rPr lang="ru-RU" dirty="0" smtClean="0"/>
              <a:t>Самый </a:t>
            </a:r>
            <a:r>
              <a:rPr lang="ru-RU" dirty="0"/>
              <a:t>узнаваемый символ Лондона и Великобритании - знаменитая часовая башня в Вестминстерском дворце. Часы показывают точное время горожанам и гостям британской столицы с 31 мая 1859 года. Бой курантов слышен по всему городу даже в часы пик.</a:t>
            </a:r>
          </a:p>
          <a:p>
            <a:pPr marL="0" indent="0" fontAlgn="base">
              <a:buNone/>
            </a:pPr>
            <a:r>
              <a:rPr lang="ru-RU" dirty="0"/>
              <a:t>Биг-Беном принято называть и башню, и ее часы с колоколами - в совокупности, но изначально это имя было дано именно Большому Колоколу.</a:t>
            </a:r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0305" y="465625"/>
            <a:ext cx="7738280" cy="5810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9253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7938" y="4367282"/>
            <a:ext cx="10327942" cy="2720455"/>
          </a:xfrm>
        </p:spPr>
        <p:txBody>
          <a:bodyPr/>
          <a:lstStyle/>
          <a:p>
            <a:r>
              <a:rPr lang="ru-RU" dirty="0" err="1"/>
              <a:t>Тауэрский</a:t>
            </a:r>
            <a:r>
              <a:rPr lang="ru-RU" dirty="0"/>
              <a:t> мост</a:t>
            </a:r>
          </a:p>
          <a:p>
            <a:pPr marL="0" indent="0" fontAlgn="base">
              <a:buNone/>
            </a:pPr>
            <a:r>
              <a:rPr lang="ru-RU" dirty="0"/>
              <a:t>Знаменитый </a:t>
            </a:r>
            <a:r>
              <a:rPr lang="ru-RU" dirty="0" err="1"/>
              <a:t>Тауэрский</a:t>
            </a:r>
            <a:r>
              <a:rPr lang="ru-RU" dirty="0"/>
              <a:t> мост был открыт в 1984 году. Сейчас эта конструкция с двумя башнями является одним из самых узнаваемых символов Лондона. Длина моста, который одновременно является висячим и разводным, составляет 244 метра.</a:t>
            </a:r>
          </a:p>
          <a:p>
            <a:pPr marL="0" indent="0" fontAlgn="base">
              <a:buNone/>
            </a:pPr>
            <a:r>
              <a:rPr lang="ru-RU" dirty="0"/>
              <a:t>Благодаря необычной конструкции </a:t>
            </a:r>
            <a:r>
              <a:rPr lang="ru-RU" dirty="0" err="1"/>
              <a:t>Тауэрского</a:t>
            </a:r>
            <a:r>
              <a:rPr lang="ru-RU" dirty="0"/>
              <a:t> моста, пешеходы могут пересекать Темзу, даже когда центральный пролет находится в разведенном состоянии. Для этого им достаточно подняться по лестницам внутри башен в специальную галерею, соединяющую две части моста на высоте 44 метра.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7981" y="351513"/>
            <a:ext cx="7836177" cy="4015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2609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51427" y="450376"/>
            <a:ext cx="4817660" cy="5340825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Букингемский дворец</a:t>
            </a:r>
          </a:p>
          <a:p>
            <a:pPr marL="0" indent="0" fontAlgn="base">
              <a:buNone/>
            </a:pPr>
            <a:r>
              <a:rPr lang="ru-RU" dirty="0"/>
              <a:t>Официальная резиденция королевы Великобритании размещается в Букингемском дворце с 1837 года, когда на престол вступила Королева Виктория. Изначально же дворец строился для герцога Букингемского.</a:t>
            </a:r>
          </a:p>
          <a:p>
            <a:pPr marL="0" indent="0" fontAlgn="base">
              <a:buNone/>
            </a:pPr>
            <a:r>
              <a:rPr lang="ru-RU" dirty="0"/>
              <a:t>В дом, где живет королева, пускают туристов, ведь это помогает получить немалый доход. Правда, попасть туда можно только в августе и сентябре, когда королева уезжает на традиционные каникулы в Шотландию. Для осмотра в это время открыты 19 комнат. Их стены украшены сокровищами королевской коллекции – полотнами Рембрандта, Рубенса и </a:t>
            </a:r>
            <a:r>
              <a:rPr lang="ru-RU" dirty="0" err="1"/>
              <a:t>Каналетто</a:t>
            </a:r>
            <a:r>
              <a:rPr lang="ru-RU" dirty="0"/>
              <a:t>. Кроме того, каждый год во дворце организуют выставки. Расписание их обычно известно заранее.</a:t>
            </a:r>
          </a:p>
          <a:p>
            <a:pPr marL="0" indent="0" fontAlgn="base">
              <a:buNone/>
            </a:pPr>
            <a:r>
              <a:rPr lang="ru-RU" dirty="0"/>
              <a:t>Охраняют королеву гвардейская пехота и Королевский конно-гвардейский полк. Каждый день в 11.30 в теплые месяцы года (апрель-август) возле дворца происходит смена караула. В остальные месяцы церемония смены караула происходит через день.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577" y="126828"/>
            <a:ext cx="5020755" cy="335007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821" y="3638612"/>
            <a:ext cx="5803726" cy="3048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2006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4841" y="545910"/>
            <a:ext cx="11600597" cy="6312090"/>
          </a:xfrm>
        </p:spPr>
        <p:txBody>
          <a:bodyPr>
            <a:normAutofit fontScale="70000" lnSpcReduction="20000"/>
          </a:bodyPr>
          <a:lstStyle/>
          <a:p>
            <a:pPr fontAlgn="base"/>
            <a:r>
              <a:rPr lang="ru-RU" sz="2200" b="1" dirty="0"/>
              <a:t>Музыка Великобритании: история и современность</a:t>
            </a:r>
          </a:p>
          <a:p>
            <a:pPr marL="0" indent="0" fontAlgn="base">
              <a:buNone/>
            </a:pPr>
            <a:r>
              <a:rPr lang="ru-RU" sz="2200" dirty="0"/>
              <a:t>Во все времена в Англии большое внимание уделяли музыкальному образованию, развивая не только церковные, но и светские направления. Но в начале 17 века после переворота и прихода к власти пуритан множество музыкальных произведений было уничтожено в следствие их «греховного» характера — имеется ввиду отдаленность от церковной тематики. После восстановления власти монархии в середине 17 века начинается новый этап становления музыкального искусства — открывается множество </a:t>
            </a:r>
            <a:r>
              <a:rPr lang="ru-RU" sz="2200" dirty="0">
                <a:hlinkClick r:id="rId2" tooltip="Знаменитые театры Англии и их история"/>
              </a:rPr>
              <a:t>театров</a:t>
            </a:r>
            <a:r>
              <a:rPr lang="ru-RU" sz="2200" dirty="0"/>
              <a:t>, а на гастроли приглашают именитых иностранных артистов</a:t>
            </a:r>
            <a:r>
              <a:rPr lang="ru-RU" sz="2200" dirty="0" smtClean="0"/>
              <a:t>.</a:t>
            </a:r>
            <a:br>
              <a:rPr lang="ru-RU" sz="2200" dirty="0" smtClean="0"/>
            </a:b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> </a:t>
            </a:r>
            <a:r>
              <a:rPr lang="ru-RU" sz="2200" b="1" dirty="0" smtClean="0"/>
              <a:t>Классическое </a:t>
            </a:r>
            <a:r>
              <a:rPr lang="ru-RU" sz="2200" b="1" dirty="0"/>
              <a:t>направление</a:t>
            </a:r>
          </a:p>
          <a:p>
            <a:pPr marL="0" indent="0" fontAlgn="base">
              <a:buNone/>
            </a:pPr>
            <a:r>
              <a:rPr lang="ru-RU" sz="2200" dirty="0"/>
              <a:t>В мировую историю музыки Англия сделала весьма весомый вклад. Кроме духовной и церковной музыки, а также хоровых песнопений всегда была популярна опера. </a:t>
            </a:r>
            <a:r>
              <a:rPr lang="ru-RU" sz="2200" dirty="0" err="1"/>
              <a:t>Г.Ф.Геринг</a:t>
            </a:r>
            <a:r>
              <a:rPr lang="ru-RU" sz="2200" dirty="0"/>
              <a:t> оставил заметный след в истории оперного искусства — как мастера итальянской оперы и самобытного автора. В его произведениях часто можно заметить мотивы народных напевов и фольклорный колорит праздничных хоров.</a:t>
            </a:r>
          </a:p>
          <a:p>
            <a:pPr marL="0" indent="0" fontAlgn="base">
              <a:buNone/>
            </a:pPr>
            <a:r>
              <a:rPr lang="ru-RU" sz="2200" dirty="0"/>
              <a:t>Как еще одного известного музыканта нельзя не упомянуть </a:t>
            </a:r>
            <a:r>
              <a:rPr lang="ru-RU" sz="2200" dirty="0" err="1"/>
              <a:t>Э.Б.Бриттена</a:t>
            </a:r>
            <a:r>
              <a:rPr lang="ru-RU" sz="2200" dirty="0"/>
              <a:t>. Именно ему обязан своим становлением музыкальный театр в Англии. Как талантливый пианист, дирижер и композитор он гастролировал по всей Европе. Самые популярные его произведения относятся к камерной опере и основаны на популярных литературных сюжетах.</a:t>
            </a:r>
          </a:p>
          <a:p>
            <a:pPr fontAlgn="base"/>
            <a:r>
              <a:rPr lang="ru-RU" sz="2200" b="1" dirty="0"/>
              <a:t>Эстрада</a:t>
            </a:r>
          </a:p>
          <a:p>
            <a:pPr marL="0" indent="0" fontAlgn="base">
              <a:buNone/>
            </a:pPr>
            <a:r>
              <a:rPr lang="ru-RU" sz="2200" dirty="0"/>
              <a:t>Современная музыка Великобритании радует своим разнообразием и насыщенностью. При этом именно англичане оказали серьезное влияние на становление многих направлений.</a:t>
            </a:r>
          </a:p>
          <a:p>
            <a:pPr marL="0" indent="0" fontAlgn="base">
              <a:buNone/>
            </a:pPr>
            <a:r>
              <a:rPr lang="ru-RU" sz="2200" dirty="0"/>
              <a:t>Прообразом популярных сейчас групп стали легендарные «</a:t>
            </a:r>
            <a:r>
              <a:rPr lang="ru-RU" sz="2200" dirty="0" err="1"/>
              <a:t>The</a:t>
            </a:r>
            <a:r>
              <a:rPr lang="ru-RU" sz="2200" dirty="0"/>
              <a:t> </a:t>
            </a:r>
            <a:r>
              <a:rPr lang="ru-RU" sz="2200" dirty="0" err="1"/>
              <a:t>Beatles</a:t>
            </a:r>
            <a:r>
              <a:rPr lang="ru-RU" sz="2200" dirty="0"/>
              <a:t>» — четверо музыкантов, которые в 60х годах прошлого века произвели фурор среди консервативных англичан. Именно они впервые использовали приемы </a:t>
            </a:r>
            <a:r>
              <a:rPr lang="ru-RU" sz="2200" dirty="0" err="1"/>
              <a:t>одноголосья</a:t>
            </a:r>
            <a:r>
              <a:rPr lang="ru-RU" sz="2200" dirty="0"/>
              <a:t>, ритмичности и другие элементы эстрадной музыки.</a:t>
            </a:r>
          </a:p>
          <a:p>
            <a:pPr marL="0" indent="0" fontAlgn="base">
              <a:buNone/>
            </a:pPr>
            <a:r>
              <a:rPr lang="ru-RU" sz="2200" dirty="0"/>
              <a:t>«</a:t>
            </a:r>
            <a:r>
              <a:rPr lang="ru-RU" sz="2200" dirty="0" err="1"/>
              <a:t>Queen</a:t>
            </a:r>
            <a:r>
              <a:rPr lang="ru-RU" sz="2200" dirty="0"/>
              <a:t>» — самая популярная группа 70х годов, которая исполняла песни в стиле рок. До сих пор можно услышать не только оригиналы, но и </a:t>
            </a:r>
            <a:r>
              <a:rPr lang="ru-RU" sz="2200" dirty="0" err="1"/>
              <a:t>кавер</a:t>
            </a:r>
            <a:r>
              <a:rPr lang="ru-RU" sz="2200" dirty="0"/>
              <a:t>-версии на песни «</a:t>
            </a:r>
            <a:r>
              <a:rPr lang="ru-RU" sz="2200" dirty="0" err="1"/>
              <a:t>The</a:t>
            </a:r>
            <a:r>
              <a:rPr lang="ru-RU" sz="2200" dirty="0"/>
              <a:t> </a:t>
            </a:r>
            <a:r>
              <a:rPr lang="ru-RU" sz="2200" dirty="0" err="1"/>
              <a:t>Show</a:t>
            </a:r>
            <a:r>
              <a:rPr lang="ru-RU" sz="2200" dirty="0"/>
              <a:t> </a:t>
            </a:r>
            <a:r>
              <a:rPr lang="ru-RU" sz="2200" dirty="0" err="1"/>
              <a:t>must</a:t>
            </a:r>
            <a:r>
              <a:rPr lang="ru-RU" sz="2200" dirty="0"/>
              <a:t> </a:t>
            </a:r>
            <a:r>
              <a:rPr lang="ru-RU" sz="2200" dirty="0" err="1"/>
              <a:t>go</a:t>
            </a:r>
            <a:r>
              <a:rPr lang="ru-RU" sz="2200" dirty="0"/>
              <a:t> </a:t>
            </a:r>
            <a:r>
              <a:rPr lang="ru-RU" sz="2200" dirty="0" err="1"/>
              <a:t>on</a:t>
            </a:r>
            <a:r>
              <a:rPr lang="ru-RU" sz="2200" dirty="0"/>
              <a:t>», «</a:t>
            </a:r>
            <a:r>
              <a:rPr lang="ru-RU" sz="2200" dirty="0" err="1"/>
              <a:t>We</a:t>
            </a:r>
            <a:r>
              <a:rPr lang="ru-RU" sz="2200" dirty="0"/>
              <a:t> </a:t>
            </a:r>
            <a:r>
              <a:rPr lang="ru-RU" sz="2200" dirty="0" err="1"/>
              <a:t>will</a:t>
            </a:r>
            <a:r>
              <a:rPr lang="ru-RU" sz="2200" dirty="0"/>
              <a:t> </a:t>
            </a:r>
            <a:r>
              <a:rPr lang="ru-RU" sz="2200" dirty="0" err="1"/>
              <a:t>rock</a:t>
            </a:r>
            <a:r>
              <a:rPr lang="ru-RU" sz="2200" dirty="0"/>
              <a:t> </a:t>
            </a:r>
            <a:r>
              <a:rPr lang="ru-RU" sz="2200" dirty="0" err="1"/>
              <a:t>you</a:t>
            </a:r>
            <a:r>
              <a:rPr lang="ru-RU" sz="2200" dirty="0"/>
              <a:t>», «</a:t>
            </a:r>
            <a:r>
              <a:rPr lang="ru-RU" sz="2200" dirty="0" err="1"/>
              <a:t>We</a:t>
            </a:r>
            <a:r>
              <a:rPr lang="ru-RU" sz="2200" dirty="0"/>
              <a:t> </a:t>
            </a:r>
            <a:r>
              <a:rPr lang="ru-RU" sz="2200" dirty="0" err="1"/>
              <a:t>are</a:t>
            </a:r>
            <a:r>
              <a:rPr lang="ru-RU" sz="2200" dirty="0"/>
              <a:t> </a:t>
            </a:r>
            <a:r>
              <a:rPr lang="ru-RU" sz="2200" dirty="0" err="1"/>
              <a:t>the</a:t>
            </a:r>
            <a:r>
              <a:rPr lang="ru-RU" sz="2200" dirty="0"/>
              <a:t> </a:t>
            </a:r>
            <a:r>
              <a:rPr lang="ru-RU" sz="2200" dirty="0" err="1"/>
              <a:t>champions</a:t>
            </a:r>
            <a:r>
              <a:rPr lang="ru-RU" sz="2200" dirty="0"/>
              <a:t>» и прочие.</a:t>
            </a:r>
          </a:p>
          <a:p>
            <a:pPr marL="0" indent="0" fontAlgn="base">
              <a:buNone/>
            </a:pPr>
            <a:r>
              <a:rPr lang="ru-RU" sz="2200" dirty="0"/>
              <a:t>«</a:t>
            </a:r>
            <a:r>
              <a:rPr lang="ru-RU" sz="2200" dirty="0" err="1"/>
              <a:t>Pink</a:t>
            </a:r>
            <a:r>
              <a:rPr lang="ru-RU" sz="2200" dirty="0"/>
              <a:t> </a:t>
            </a:r>
            <a:r>
              <a:rPr lang="ru-RU" sz="2200" dirty="0" err="1"/>
              <a:t>Floyd</a:t>
            </a:r>
            <a:r>
              <a:rPr lang="ru-RU" sz="2200" dirty="0"/>
              <a:t>» — еще одна популярная английская группа, которая оказала значительное влияние на рок-музыку. Среди песен можно встретить не только традиционные вариации этого направления, но также поп, блюз и другие новаторские направления, добиваясь оригинальности звучания. Особо стоит отметить и тексты песен, которые отличаются глубоким философским смыслом и злободневностью тематики.</a:t>
            </a:r>
          </a:p>
          <a:p>
            <a:pPr marL="0" indent="0" fontAlgn="base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91183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ебеса">
  <a:themeElements>
    <a:clrScheme name="Бегущая строка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Небеса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Небеса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61DDDE80-2DFA-4F2A-B66F-72059846BD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226</TotalTime>
  <Words>490</Words>
  <Application>Microsoft Office PowerPoint</Application>
  <PresentationFormat>Широкоэкранный</PresentationFormat>
  <Paragraphs>35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Constantia</vt:lpstr>
      <vt:lpstr>Trebuchet EA</vt:lpstr>
      <vt:lpstr>Небеса</vt:lpstr>
      <vt:lpstr>Великобритания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Великобритания</dc:title>
  <dc:creator>user</dc:creator>
  <cp:lastModifiedBy>user</cp:lastModifiedBy>
  <cp:revision>10</cp:revision>
  <dcterms:created xsi:type="dcterms:W3CDTF">2017-10-29T12:32:08Z</dcterms:created>
  <dcterms:modified xsi:type="dcterms:W3CDTF">2017-10-30T03:58:51Z</dcterms:modified>
</cp:coreProperties>
</file>