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7" r:id="rId2"/>
    <p:sldId id="259" r:id="rId3"/>
    <p:sldId id="261" r:id="rId4"/>
    <p:sldId id="272" r:id="rId5"/>
    <p:sldId id="274" r:id="rId6"/>
    <p:sldId id="273" r:id="rId7"/>
    <p:sldId id="275" r:id="rId8"/>
    <p:sldId id="269" r:id="rId9"/>
    <p:sldId id="262" r:id="rId10"/>
    <p:sldId id="263" r:id="rId11"/>
    <p:sldId id="264" r:id="rId12"/>
    <p:sldId id="265" r:id="rId13"/>
    <p:sldId id="266" r:id="rId14"/>
    <p:sldId id="267" r:id="rId15"/>
    <p:sldId id="268" r:id="rId16"/>
    <p:sldId id="270" r:id="rId17"/>
    <p:sldId id="271" r:id="rId18"/>
    <p:sldId id="276" r:id="rId1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71" autoAdjust="0"/>
  </p:normalViewPr>
  <p:slideViewPr>
    <p:cSldViewPr>
      <p:cViewPr varScale="1">
        <p:scale>
          <a:sx n="70" d="100"/>
          <a:sy n="70" d="100"/>
        </p:scale>
        <p:origin x="-714"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56" d="100"/>
          <a:sy n="56" d="100"/>
        </p:scale>
        <p:origin x="-2838"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435A42D-A006-4C11-9AE6-263011B1DEE8}" type="datetimeFigureOut">
              <a:rPr lang="ru-RU" smtClean="0"/>
              <a:t>29.10.2017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4B0648A-87B0-478B-B749-142084218134}" type="slidenum">
              <a:rPr lang="ru-RU" smtClean="0"/>
              <a:t>‹#›</a:t>
            </a:fld>
            <a:endParaRPr lang="ru-RU"/>
          </a:p>
        </p:txBody>
      </p:sp>
    </p:spTree>
    <p:extLst>
      <p:ext uri="{BB962C8B-B14F-4D97-AF65-F5344CB8AC3E}">
        <p14:creationId xmlns:p14="http://schemas.microsoft.com/office/powerpoint/2010/main" val="67017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4B0648A-87B0-478B-B749-142084218134}" type="slidenum">
              <a:rPr lang="ru-RU" smtClean="0"/>
              <a:t>1</a:t>
            </a:fld>
            <a:endParaRPr lang="ru-RU"/>
          </a:p>
        </p:txBody>
      </p:sp>
    </p:spTree>
    <p:extLst>
      <p:ext uri="{BB962C8B-B14F-4D97-AF65-F5344CB8AC3E}">
        <p14:creationId xmlns:p14="http://schemas.microsoft.com/office/powerpoint/2010/main" val="20516987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4B0648A-87B0-478B-B749-142084218134}" type="slidenum">
              <a:rPr lang="ru-RU" smtClean="0"/>
              <a:t>2</a:t>
            </a:fld>
            <a:endParaRPr lang="ru-RU"/>
          </a:p>
        </p:txBody>
      </p:sp>
    </p:spTree>
    <p:extLst>
      <p:ext uri="{BB962C8B-B14F-4D97-AF65-F5344CB8AC3E}">
        <p14:creationId xmlns:p14="http://schemas.microsoft.com/office/powerpoint/2010/main" val="36485228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4B0648A-87B0-478B-B749-142084218134}" type="slidenum">
              <a:rPr lang="ru-RU" smtClean="0"/>
              <a:t>3</a:t>
            </a:fld>
            <a:endParaRPr lang="ru-RU"/>
          </a:p>
        </p:txBody>
      </p:sp>
    </p:spTree>
    <p:extLst>
      <p:ext uri="{BB962C8B-B14F-4D97-AF65-F5344CB8AC3E}">
        <p14:creationId xmlns:p14="http://schemas.microsoft.com/office/powerpoint/2010/main" val="2531008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4B0648A-87B0-478B-B749-142084218134}" type="slidenum">
              <a:rPr lang="ru-RU" smtClean="0"/>
              <a:t>9</a:t>
            </a:fld>
            <a:endParaRPr lang="ru-RU"/>
          </a:p>
        </p:txBody>
      </p:sp>
    </p:spTree>
    <p:extLst>
      <p:ext uri="{BB962C8B-B14F-4D97-AF65-F5344CB8AC3E}">
        <p14:creationId xmlns:p14="http://schemas.microsoft.com/office/powerpoint/2010/main" val="4735191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F6E3CF96-8BC4-46AB-8088-9F62830855E5}" type="datetimeFigureOut">
              <a:rPr lang="ru-RU" smtClean="0"/>
              <a:t>29.10.2017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1F79ED5-456F-438D-A30C-43544113B521}" type="slidenum">
              <a:rPr lang="ru-RU" smtClean="0"/>
              <a:t>‹#›</a:t>
            </a:fld>
            <a:endParaRPr lang="ru-RU"/>
          </a:p>
        </p:txBody>
      </p:sp>
    </p:spTree>
    <p:extLst>
      <p:ext uri="{BB962C8B-B14F-4D97-AF65-F5344CB8AC3E}">
        <p14:creationId xmlns:p14="http://schemas.microsoft.com/office/powerpoint/2010/main" val="39209414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6E3CF96-8BC4-46AB-8088-9F62830855E5}" type="datetimeFigureOut">
              <a:rPr lang="ru-RU" smtClean="0"/>
              <a:t>29.10.2017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1F79ED5-456F-438D-A30C-43544113B521}" type="slidenum">
              <a:rPr lang="ru-RU" smtClean="0"/>
              <a:t>‹#›</a:t>
            </a:fld>
            <a:endParaRPr lang="ru-RU"/>
          </a:p>
        </p:txBody>
      </p:sp>
    </p:spTree>
    <p:extLst>
      <p:ext uri="{BB962C8B-B14F-4D97-AF65-F5344CB8AC3E}">
        <p14:creationId xmlns:p14="http://schemas.microsoft.com/office/powerpoint/2010/main" val="30645380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F6E3CF96-8BC4-46AB-8088-9F62830855E5}" type="datetimeFigureOut">
              <a:rPr lang="ru-RU" smtClean="0"/>
              <a:t>29.10.2017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1F79ED5-456F-438D-A30C-43544113B521}" type="slidenum">
              <a:rPr lang="ru-RU" smtClean="0"/>
              <a:t>‹#›</a:t>
            </a:fld>
            <a:endParaRPr lang="ru-RU"/>
          </a:p>
        </p:txBody>
      </p:sp>
    </p:spTree>
    <p:extLst>
      <p:ext uri="{BB962C8B-B14F-4D97-AF65-F5344CB8AC3E}">
        <p14:creationId xmlns:p14="http://schemas.microsoft.com/office/powerpoint/2010/main" val="991167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F6E3CF96-8BC4-46AB-8088-9F62830855E5}" type="datetimeFigureOut">
              <a:rPr lang="ru-RU" smtClean="0"/>
              <a:t>29.10.2017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1F79ED5-456F-438D-A30C-43544113B521}" type="slidenum">
              <a:rPr lang="ru-RU" smtClean="0"/>
              <a:t>‹#›</a:t>
            </a:fld>
            <a:endParaRPr lang="ru-RU"/>
          </a:p>
        </p:txBody>
      </p:sp>
    </p:spTree>
    <p:extLst>
      <p:ext uri="{BB962C8B-B14F-4D97-AF65-F5344CB8AC3E}">
        <p14:creationId xmlns:p14="http://schemas.microsoft.com/office/powerpoint/2010/main" val="2642976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F6E3CF96-8BC4-46AB-8088-9F62830855E5}" type="datetimeFigureOut">
              <a:rPr lang="ru-RU" smtClean="0"/>
              <a:t>29.10.2017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1F79ED5-456F-438D-A30C-43544113B521}" type="slidenum">
              <a:rPr lang="ru-RU" smtClean="0"/>
              <a:t>‹#›</a:t>
            </a:fld>
            <a:endParaRPr lang="ru-RU"/>
          </a:p>
        </p:txBody>
      </p:sp>
    </p:spTree>
    <p:extLst>
      <p:ext uri="{BB962C8B-B14F-4D97-AF65-F5344CB8AC3E}">
        <p14:creationId xmlns:p14="http://schemas.microsoft.com/office/powerpoint/2010/main" val="13420816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F6E3CF96-8BC4-46AB-8088-9F62830855E5}" type="datetimeFigureOut">
              <a:rPr lang="ru-RU" smtClean="0"/>
              <a:t>29.10.2017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1F79ED5-456F-438D-A30C-43544113B521}" type="slidenum">
              <a:rPr lang="ru-RU" smtClean="0"/>
              <a:t>‹#›</a:t>
            </a:fld>
            <a:endParaRPr lang="ru-RU"/>
          </a:p>
        </p:txBody>
      </p:sp>
    </p:spTree>
    <p:extLst>
      <p:ext uri="{BB962C8B-B14F-4D97-AF65-F5344CB8AC3E}">
        <p14:creationId xmlns:p14="http://schemas.microsoft.com/office/powerpoint/2010/main" val="39157572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6E3CF96-8BC4-46AB-8088-9F62830855E5}" type="datetimeFigureOut">
              <a:rPr lang="ru-RU" smtClean="0"/>
              <a:t>29.10.2017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1F79ED5-456F-438D-A30C-43544113B521}" type="slidenum">
              <a:rPr lang="ru-RU" smtClean="0"/>
              <a:t>‹#›</a:t>
            </a:fld>
            <a:endParaRPr lang="ru-RU"/>
          </a:p>
        </p:txBody>
      </p:sp>
    </p:spTree>
    <p:extLst>
      <p:ext uri="{BB962C8B-B14F-4D97-AF65-F5344CB8AC3E}">
        <p14:creationId xmlns:p14="http://schemas.microsoft.com/office/powerpoint/2010/main" val="18340781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F6E3CF96-8BC4-46AB-8088-9F62830855E5}" type="datetimeFigureOut">
              <a:rPr lang="ru-RU" smtClean="0"/>
              <a:t>29.10.2017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1F79ED5-456F-438D-A30C-43544113B521}" type="slidenum">
              <a:rPr lang="ru-RU" smtClean="0"/>
              <a:t>‹#›</a:t>
            </a:fld>
            <a:endParaRPr lang="ru-RU"/>
          </a:p>
        </p:txBody>
      </p:sp>
    </p:spTree>
    <p:extLst>
      <p:ext uri="{BB962C8B-B14F-4D97-AF65-F5344CB8AC3E}">
        <p14:creationId xmlns:p14="http://schemas.microsoft.com/office/powerpoint/2010/main" val="35376721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F6E3CF96-8BC4-46AB-8088-9F62830855E5}" type="datetimeFigureOut">
              <a:rPr lang="ru-RU" smtClean="0"/>
              <a:t>29.10.2017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1F79ED5-456F-438D-A30C-43544113B521}" type="slidenum">
              <a:rPr lang="ru-RU" smtClean="0"/>
              <a:t>‹#›</a:t>
            </a:fld>
            <a:endParaRPr lang="ru-RU"/>
          </a:p>
        </p:txBody>
      </p:sp>
    </p:spTree>
    <p:extLst>
      <p:ext uri="{BB962C8B-B14F-4D97-AF65-F5344CB8AC3E}">
        <p14:creationId xmlns:p14="http://schemas.microsoft.com/office/powerpoint/2010/main" val="42389205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6E3CF96-8BC4-46AB-8088-9F62830855E5}" type="datetimeFigureOut">
              <a:rPr lang="ru-RU" smtClean="0"/>
              <a:t>29.10.2017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1F79ED5-456F-438D-A30C-43544113B521}" type="slidenum">
              <a:rPr lang="ru-RU" smtClean="0"/>
              <a:t>‹#›</a:t>
            </a:fld>
            <a:endParaRPr lang="ru-RU"/>
          </a:p>
        </p:txBody>
      </p:sp>
    </p:spTree>
    <p:extLst>
      <p:ext uri="{BB962C8B-B14F-4D97-AF65-F5344CB8AC3E}">
        <p14:creationId xmlns:p14="http://schemas.microsoft.com/office/powerpoint/2010/main" val="3759687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6E3CF96-8BC4-46AB-8088-9F62830855E5}" type="datetimeFigureOut">
              <a:rPr lang="ru-RU" smtClean="0"/>
              <a:t>29.10.2017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1F79ED5-456F-438D-A30C-43544113B521}" type="slidenum">
              <a:rPr lang="ru-RU" smtClean="0"/>
              <a:t>‹#›</a:t>
            </a:fld>
            <a:endParaRPr lang="ru-RU"/>
          </a:p>
        </p:txBody>
      </p:sp>
    </p:spTree>
    <p:extLst>
      <p:ext uri="{BB962C8B-B14F-4D97-AF65-F5344CB8AC3E}">
        <p14:creationId xmlns:p14="http://schemas.microsoft.com/office/powerpoint/2010/main" val="10506295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E3CF96-8BC4-46AB-8088-9F62830855E5}" type="datetimeFigureOut">
              <a:rPr lang="ru-RU" smtClean="0"/>
              <a:t>29.10.2017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F79ED5-456F-438D-A30C-43544113B521}" type="slidenum">
              <a:rPr lang="ru-RU" smtClean="0"/>
              <a:t>‹#›</a:t>
            </a:fld>
            <a:endParaRPr lang="ru-RU"/>
          </a:p>
        </p:txBody>
      </p:sp>
    </p:spTree>
    <p:extLst>
      <p:ext uri="{BB962C8B-B14F-4D97-AF65-F5344CB8AC3E}">
        <p14:creationId xmlns:p14="http://schemas.microsoft.com/office/powerpoint/2010/main" val="15228105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g"/><Relationship Id="rId7"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 Id="rId5" Type="http://schemas.openxmlformats.org/officeDocument/2006/relationships/image" Target="../media/image21.jpg"/><Relationship Id="rId4" Type="http://schemas.openxmlformats.org/officeDocument/2006/relationships/image" Target="../media/image2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12500" r="12500"/>
          <a:stretch>
            <a:fillRect/>
          </a:stretch>
        </p:blipFill>
        <p:spPr>
          <a:xfrm>
            <a:off x="0" y="0"/>
            <a:ext cx="9144000" cy="7245424"/>
          </a:xfrm>
        </p:spPr>
      </p:pic>
      <p:sp>
        <p:nvSpPr>
          <p:cNvPr id="2" name="Заголовок 1"/>
          <p:cNvSpPr>
            <a:spLocks noGrp="1"/>
          </p:cNvSpPr>
          <p:nvPr>
            <p:ph type="title"/>
          </p:nvPr>
        </p:nvSpPr>
        <p:spPr>
          <a:xfrm>
            <a:off x="1115616" y="1124744"/>
            <a:ext cx="6552728" cy="1224136"/>
          </a:xfrm>
        </p:spPr>
        <p:txBody>
          <a:bodyPr>
            <a:noAutofit/>
          </a:bodyPr>
          <a:lstStyle/>
          <a:p>
            <a:r>
              <a:rPr lang="ru-RU" sz="9600" dirty="0" smtClean="0">
                <a:solidFill>
                  <a:schemeClr val="tx2">
                    <a:lumMod val="60000"/>
                    <a:lumOff val="40000"/>
                  </a:schemeClr>
                </a:solidFill>
              </a:rPr>
              <a:t> </a:t>
            </a:r>
            <a:r>
              <a:rPr lang="ru-RU" sz="9600" dirty="0" smtClean="0">
                <a:solidFill>
                  <a:schemeClr val="tx2">
                    <a:lumMod val="50000"/>
                  </a:schemeClr>
                </a:solidFill>
              </a:rPr>
              <a:t>Шотландия</a:t>
            </a:r>
            <a:endParaRPr lang="ru-RU" sz="9600" dirty="0">
              <a:solidFill>
                <a:schemeClr val="tx2">
                  <a:lumMod val="50000"/>
                </a:schemeClr>
              </a:solidFill>
            </a:endParaRPr>
          </a:p>
        </p:txBody>
      </p:sp>
      <p:sp>
        <p:nvSpPr>
          <p:cNvPr id="4" name="Текст 3"/>
          <p:cNvSpPr>
            <a:spLocks noGrp="1"/>
          </p:cNvSpPr>
          <p:nvPr>
            <p:ph type="body" sz="half" idx="2"/>
          </p:nvPr>
        </p:nvSpPr>
        <p:spPr>
          <a:xfrm>
            <a:off x="7812360" y="5445224"/>
            <a:ext cx="72008" cy="72008"/>
          </a:xfrm>
        </p:spPr>
        <p:txBody>
          <a:bodyPr>
            <a:normAutofit fontScale="25000" lnSpcReduction="20000"/>
          </a:bodyPr>
          <a:lstStyle/>
          <a:p>
            <a:endParaRPr lang="ru-RU" dirty="0"/>
          </a:p>
        </p:txBody>
      </p:sp>
    </p:spTree>
    <p:extLst>
      <p:ext uri="{BB962C8B-B14F-4D97-AF65-F5344CB8AC3E}">
        <p14:creationId xmlns:p14="http://schemas.microsoft.com/office/powerpoint/2010/main" val="7414938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alpha val="83000"/>
          </a:schemeClr>
        </a:solid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623895" y="-8950"/>
            <a:ext cx="4520105" cy="5949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0" y="0"/>
            <a:ext cx="4788024" cy="6741368"/>
          </a:xfrm>
        </p:spPr>
        <p:txBody>
          <a:bodyPr>
            <a:noAutofit/>
          </a:bodyPr>
          <a:lstStyle/>
          <a:p>
            <a:pPr algn="l"/>
            <a:r>
              <a:rPr lang="ru-RU" sz="3200" b="1" i="1" dirty="0" smtClean="0">
                <a:solidFill>
                  <a:schemeClr val="bg1"/>
                </a:solidFill>
              </a:rPr>
              <a:t>Шотландия Площадь</a:t>
            </a:r>
            <a:r>
              <a:rPr lang="ru-RU" sz="3200" dirty="0" smtClean="0">
                <a:solidFill>
                  <a:schemeClr val="bg1"/>
                </a:solidFill>
              </a:rPr>
              <a:t>:             </a:t>
            </a:r>
            <a:r>
              <a:rPr lang="ru-RU" sz="2400" dirty="0" smtClean="0">
                <a:solidFill>
                  <a:schemeClr val="tx1">
                    <a:lumMod val="95000"/>
                    <a:lumOff val="5000"/>
                  </a:schemeClr>
                </a:solidFill>
              </a:rPr>
              <a:t>78 772кв.км.</a:t>
            </a:r>
            <a:br>
              <a:rPr lang="ru-RU" sz="2400" dirty="0" smtClean="0">
                <a:solidFill>
                  <a:schemeClr val="tx1">
                    <a:lumMod val="95000"/>
                    <a:lumOff val="5000"/>
                  </a:schemeClr>
                </a:solidFill>
              </a:rPr>
            </a:br>
            <a:r>
              <a:rPr lang="ru-RU" sz="3200" b="1" i="1" dirty="0" smtClean="0">
                <a:solidFill>
                  <a:schemeClr val="bg1"/>
                </a:solidFill>
              </a:rPr>
              <a:t>Население</a:t>
            </a:r>
            <a:r>
              <a:rPr lang="ru-RU" sz="2800" dirty="0" smtClean="0">
                <a:solidFill>
                  <a:schemeClr val="bg1"/>
                </a:solidFill>
              </a:rPr>
              <a:t>:        </a:t>
            </a:r>
            <a:r>
              <a:rPr lang="ru-RU" sz="2400" dirty="0" smtClean="0">
                <a:solidFill>
                  <a:schemeClr val="bg1"/>
                </a:solidFill>
              </a:rPr>
              <a:t>                            </a:t>
            </a:r>
            <a:r>
              <a:rPr lang="ru-RU" sz="2400" dirty="0" smtClean="0">
                <a:solidFill>
                  <a:schemeClr val="tx1">
                    <a:lumMod val="95000"/>
                    <a:lumOff val="5000"/>
                  </a:schemeClr>
                </a:solidFill>
              </a:rPr>
              <a:t>5 млн. чел.                               </a:t>
            </a:r>
            <a:r>
              <a:rPr lang="ru-RU" sz="2800" b="1" i="1" dirty="0" smtClean="0">
                <a:solidFill>
                  <a:schemeClr val="bg1"/>
                </a:solidFill>
              </a:rPr>
              <a:t>Столица</a:t>
            </a:r>
            <a:r>
              <a:rPr lang="ru-RU" sz="2800" dirty="0" smtClean="0">
                <a:solidFill>
                  <a:schemeClr val="bg1"/>
                </a:solidFill>
              </a:rPr>
              <a:t>:                                </a:t>
            </a:r>
            <a:r>
              <a:rPr lang="ru-RU" sz="2400" dirty="0" smtClean="0">
                <a:solidFill>
                  <a:schemeClr val="tx1">
                    <a:lumMod val="95000"/>
                    <a:lumOff val="5000"/>
                  </a:schemeClr>
                </a:solidFill>
              </a:rPr>
              <a:t>Эдинбург                                                   </a:t>
            </a:r>
            <a:r>
              <a:rPr lang="ru-RU" sz="2800" b="1" i="1" dirty="0" smtClean="0">
                <a:solidFill>
                  <a:schemeClr val="bg1"/>
                </a:solidFill>
              </a:rPr>
              <a:t>Народы</a:t>
            </a:r>
            <a:r>
              <a:rPr lang="ru-RU" sz="2800" dirty="0" smtClean="0">
                <a:solidFill>
                  <a:schemeClr val="bg1"/>
                </a:solidFill>
              </a:rPr>
              <a:t>:  </a:t>
            </a:r>
            <a:r>
              <a:rPr lang="ru-RU" sz="2400" dirty="0" smtClean="0">
                <a:solidFill>
                  <a:schemeClr val="bg1"/>
                </a:solidFill>
              </a:rPr>
              <a:t>                                                   </a:t>
            </a:r>
            <a:r>
              <a:rPr lang="ru-RU" sz="2400" dirty="0" smtClean="0">
                <a:solidFill>
                  <a:schemeClr val="tx1">
                    <a:lumMod val="95000"/>
                    <a:lumOff val="5000"/>
                  </a:schemeClr>
                </a:solidFill>
              </a:rPr>
              <a:t>кельты, англо- саксы                                       </a:t>
            </a:r>
            <a:r>
              <a:rPr lang="ru-RU" sz="2800" b="1" i="1" dirty="0" smtClean="0">
                <a:solidFill>
                  <a:schemeClr val="bg1"/>
                </a:solidFill>
              </a:rPr>
              <a:t>Язык</a:t>
            </a:r>
            <a:r>
              <a:rPr lang="ru-RU" sz="2800" dirty="0" smtClean="0">
                <a:solidFill>
                  <a:schemeClr val="bg1"/>
                </a:solidFill>
              </a:rPr>
              <a:t>:                                                     </a:t>
            </a:r>
            <a:r>
              <a:rPr lang="ru-RU" sz="2400" dirty="0" smtClean="0">
                <a:solidFill>
                  <a:schemeClr val="tx1">
                    <a:lumMod val="95000"/>
                    <a:lumOff val="5000"/>
                  </a:schemeClr>
                </a:solidFill>
              </a:rPr>
              <a:t>английский, гаэльский                                                        </a:t>
            </a:r>
            <a:r>
              <a:rPr lang="ru-RU" sz="3200" b="1" i="1" dirty="0" smtClean="0">
                <a:solidFill>
                  <a:schemeClr val="bg1"/>
                </a:solidFill>
              </a:rPr>
              <a:t>Религия</a:t>
            </a:r>
            <a:r>
              <a:rPr lang="ru-RU" sz="2800" dirty="0" smtClean="0">
                <a:solidFill>
                  <a:schemeClr val="bg1"/>
                </a:solidFill>
              </a:rPr>
              <a:t>:                                         </a:t>
            </a:r>
            <a:r>
              <a:rPr lang="ru-RU" sz="2400" dirty="0" smtClean="0">
                <a:solidFill>
                  <a:schemeClr val="tx1">
                    <a:lumMod val="95000"/>
                    <a:lumOff val="5000"/>
                  </a:schemeClr>
                </a:solidFill>
              </a:rPr>
              <a:t>протестантские церкви Шотландии, англиканство, католицизм                           </a:t>
            </a:r>
            <a:r>
              <a:rPr lang="ru-RU" sz="2600" b="1" i="1" dirty="0" smtClean="0">
                <a:solidFill>
                  <a:schemeClr val="bg1"/>
                </a:solidFill>
              </a:rPr>
              <a:t>Государственное устройство: </a:t>
            </a:r>
            <a:r>
              <a:rPr lang="ru-RU" sz="2400" dirty="0" smtClean="0">
                <a:solidFill>
                  <a:schemeClr val="tx1">
                    <a:lumMod val="95000"/>
                    <a:lumOff val="5000"/>
                  </a:schemeClr>
                </a:solidFill>
              </a:rPr>
              <a:t>парламентская демократия </a:t>
            </a:r>
            <a:r>
              <a:rPr lang="ru-RU" sz="2800" b="1" i="1" dirty="0" smtClean="0">
                <a:solidFill>
                  <a:schemeClr val="bg1"/>
                </a:solidFill>
              </a:rPr>
              <a:t>Главные партнеры</a:t>
            </a:r>
            <a:r>
              <a:rPr lang="ru-RU" sz="2800" dirty="0" smtClean="0">
                <a:solidFill>
                  <a:schemeClr val="bg1"/>
                </a:solidFill>
              </a:rPr>
              <a:t>: </a:t>
            </a:r>
            <a:r>
              <a:rPr lang="ru-RU" sz="2400" dirty="0" smtClean="0">
                <a:solidFill>
                  <a:schemeClr val="tx1">
                    <a:lumMod val="95000"/>
                    <a:lumOff val="5000"/>
                  </a:schemeClr>
                </a:solidFill>
              </a:rPr>
              <a:t>ЕС и США</a:t>
            </a:r>
            <a:r>
              <a:rPr lang="ru-RU" sz="2800" dirty="0" smtClean="0">
                <a:solidFill>
                  <a:schemeClr val="tx1">
                    <a:lumMod val="95000"/>
                    <a:lumOff val="5000"/>
                  </a:schemeClr>
                </a:solidFill>
              </a:rPr>
              <a:t>  </a:t>
            </a:r>
            <a:endParaRPr lang="ru-RU" sz="2800" dirty="0">
              <a:solidFill>
                <a:schemeClr val="tx1">
                  <a:lumMod val="95000"/>
                  <a:lumOff val="5000"/>
                </a:schemeClr>
              </a:solidFill>
            </a:endParaRPr>
          </a:p>
        </p:txBody>
      </p:sp>
    </p:spTree>
    <p:extLst>
      <p:ext uri="{BB962C8B-B14F-4D97-AF65-F5344CB8AC3E}">
        <p14:creationId xmlns:p14="http://schemas.microsoft.com/office/powerpoint/2010/main" val="19819351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alpha val="83000"/>
          </a:schemeClr>
        </a:solidFill>
        <a:effectLst/>
      </p:bgPr>
    </p:bg>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4139952" cy="6858000"/>
          </a:xfrm>
        </p:spPr>
      </p:pic>
      <p:sp>
        <p:nvSpPr>
          <p:cNvPr id="2" name="Заголовок 1"/>
          <p:cNvSpPr>
            <a:spLocks noGrp="1"/>
          </p:cNvSpPr>
          <p:nvPr>
            <p:ph type="title"/>
          </p:nvPr>
        </p:nvSpPr>
        <p:spPr>
          <a:xfrm>
            <a:off x="4139952" y="0"/>
            <a:ext cx="5004048" cy="6858000"/>
          </a:xfrm>
        </p:spPr>
        <p:txBody>
          <a:bodyPr>
            <a:normAutofit fontScale="90000"/>
          </a:bodyPr>
          <a:lstStyle/>
          <a:p>
            <a:r>
              <a:rPr lang="ru-RU" b="0" i="0" dirty="0" smtClean="0">
                <a:solidFill>
                  <a:srgbClr val="444444"/>
                </a:solidFill>
                <a:effectLst/>
                <a:latin typeface="Open Sans"/>
              </a:rPr>
              <a:t> </a:t>
            </a:r>
            <a:r>
              <a:rPr lang="ru-RU" sz="2700" b="1" i="0" dirty="0" err="1" smtClean="0">
                <a:solidFill>
                  <a:schemeClr val="tx1">
                    <a:lumMod val="95000"/>
                    <a:lumOff val="5000"/>
                  </a:schemeClr>
                </a:solidFill>
                <a:effectLst/>
                <a:latin typeface="Open Sans"/>
              </a:rPr>
              <a:t>Scotland</a:t>
            </a:r>
            <a:r>
              <a:rPr lang="ru-RU" sz="2700" b="0" i="0" dirty="0" smtClean="0">
                <a:solidFill>
                  <a:schemeClr val="tx1">
                    <a:lumMod val="95000"/>
                    <a:lumOff val="5000"/>
                  </a:schemeClr>
                </a:solidFill>
                <a:effectLst/>
                <a:latin typeface="Open Sans"/>
              </a:rPr>
              <a:t> – « страна </a:t>
            </a:r>
            <a:r>
              <a:rPr lang="ru-RU" sz="2700" b="0" i="0" dirty="0" err="1" smtClean="0">
                <a:solidFill>
                  <a:schemeClr val="tx1">
                    <a:lumMod val="95000"/>
                    <a:lumOff val="5000"/>
                  </a:schemeClr>
                </a:solidFill>
                <a:effectLst/>
                <a:latin typeface="Open Sans"/>
              </a:rPr>
              <a:t>скоттов</a:t>
            </a:r>
            <a:r>
              <a:rPr lang="ru-RU" sz="2700" b="0" i="0" dirty="0" smtClean="0">
                <a:solidFill>
                  <a:schemeClr val="tx1">
                    <a:lumMod val="95000"/>
                    <a:lumOff val="5000"/>
                  </a:schemeClr>
                </a:solidFill>
                <a:effectLst/>
                <a:latin typeface="Open Sans"/>
              </a:rPr>
              <a:t>». Но первыми освоили эти места люди, которые называли себя </a:t>
            </a:r>
            <a:r>
              <a:rPr lang="ru-RU" sz="2700" b="0" i="0" dirty="0" err="1" smtClean="0">
                <a:solidFill>
                  <a:schemeClr val="tx1">
                    <a:lumMod val="95000"/>
                    <a:lumOff val="5000"/>
                  </a:schemeClr>
                </a:solidFill>
                <a:effectLst/>
                <a:latin typeface="Open Sans"/>
              </a:rPr>
              <a:t>каледонцами</a:t>
            </a:r>
            <a:r>
              <a:rPr lang="ru-RU" sz="2700" b="0" i="0" dirty="0" smtClean="0">
                <a:solidFill>
                  <a:schemeClr val="tx1">
                    <a:lumMod val="95000"/>
                    <a:lumOff val="5000"/>
                  </a:schemeClr>
                </a:solidFill>
                <a:effectLst/>
                <a:latin typeface="Open Sans"/>
              </a:rPr>
              <a:t>. Римляне звали их пиктами («раскрашенные люди») за то, что те любили украшать себя татуировками. Позже на землю пиктов вторглись воинственные племена. Чтобы «дикари» не захватили Британию, римляне оградились от них земляными укреплениями-валами. А сами племена назвали «</a:t>
            </a:r>
            <a:r>
              <a:rPr lang="ru-RU" sz="2700" b="0" i="0" dirty="0" err="1" smtClean="0">
                <a:solidFill>
                  <a:schemeClr val="tx1">
                    <a:lumMod val="95000"/>
                    <a:lumOff val="5000"/>
                  </a:schemeClr>
                </a:solidFill>
                <a:effectLst/>
                <a:latin typeface="Open Sans"/>
              </a:rPr>
              <a:t>скоттами</a:t>
            </a:r>
            <a:r>
              <a:rPr lang="ru-RU" sz="2700" b="0" i="0" dirty="0" smtClean="0">
                <a:solidFill>
                  <a:schemeClr val="tx1">
                    <a:lumMod val="95000"/>
                    <a:lumOff val="5000"/>
                  </a:schemeClr>
                </a:solidFill>
                <a:effectLst/>
                <a:latin typeface="Open Sans"/>
              </a:rPr>
              <a:t>», то есть «людьми, живущими за рвом».</a:t>
            </a:r>
            <a:endParaRPr lang="ru-RU" sz="2700" dirty="0">
              <a:solidFill>
                <a:schemeClr val="tx1">
                  <a:lumMod val="95000"/>
                  <a:lumOff val="5000"/>
                </a:schemeClr>
              </a:solidFill>
            </a:endParaRPr>
          </a:p>
        </p:txBody>
      </p:sp>
    </p:spTree>
    <p:extLst>
      <p:ext uri="{BB962C8B-B14F-4D97-AF65-F5344CB8AC3E}">
        <p14:creationId xmlns:p14="http://schemas.microsoft.com/office/powerpoint/2010/main" val="16411515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5" name="Рисунок 4"/>
          <p:cNvPicPr>
            <a:picLocks noGrp="1" noChangeAspect="1"/>
          </p:cNvPicPr>
          <p:nvPr>
            <p:ph type="pic" idx="1"/>
          </p:nvPr>
        </p:nvPicPr>
        <p:blipFill>
          <a:blip r:embed="rId2">
            <a:extLst>
              <a:ext uri="{28A0092B-C50C-407E-A947-70E740481C1C}">
                <a14:useLocalDpi xmlns:a14="http://schemas.microsoft.com/office/drawing/2010/main" val="0"/>
              </a:ext>
            </a:extLst>
          </a:blip>
          <a:srcRect l="8292" r="8292"/>
          <a:stretch>
            <a:fillRect/>
          </a:stretch>
        </p:blipFill>
        <p:spPr>
          <a:xfrm>
            <a:off x="-28673" y="-7914"/>
            <a:ext cx="9172673" cy="6879505"/>
          </a:xfrm>
        </p:spPr>
      </p:pic>
      <p:sp>
        <p:nvSpPr>
          <p:cNvPr id="4" name="Текст 3"/>
          <p:cNvSpPr>
            <a:spLocks noGrp="1"/>
          </p:cNvSpPr>
          <p:nvPr>
            <p:ph type="body" sz="half" idx="2"/>
          </p:nvPr>
        </p:nvSpPr>
        <p:spPr>
          <a:xfrm>
            <a:off x="575048" y="2996952"/>
            <a:ext cx="8568952" cy="2304256"/>
          </a:xfrm>
        </p:spPr>
        <p:txBody>
          <a:bodyPr>
            <a:noAutofit/>
          </a:bodyPr>
          <a:lstStyle/>
          <a:p>
            <a:r>
              <a:rPr lang="ru-RU" sz="2400" b="1" dirty="0" smtClean="0"/>
              <a:t>Шотландия приблизительно в два раза меньше Англии. Примерно две трети страны покрыты горами и вересковыми пустошами. Географически страну можно разделить на три части: южные нагорья, центральные низменности и северные высокогорья с островами. Шотландия приблизительно в два раза меньше Англии. Примерно две трети страны покрыты горами и вересковыми пустошами. Географически страну можно разделить на три части: южные нагорья, центральные низменности и северные высокогорья с островами. </a:t>
            </a:r>
            <a:endParaRPr lang="ru-RU" sz="2400" b="1" dirty="0"/>
          </a:p>
        </p:txBody>
      </p:sp>
    </p:spTree>
    <p:extLst>
      <p:ext uri="{BB962C8B-B14F-4D97-AF65-F5344CB8AC3E}">
        <p14:creationId xmlns:p14="http://schemas.microsoft.com/office/powerpoint/2010/main" val="37073315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alpha val="83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564904"/>
            <a:ext cx="8373616" cy="1143000"/>
          </a:xfrm>
        </p:spPr>
        <p:txBody>
          <a:bodyPr/>
          <a:lstStyle/>
          <a:p>
            <a:r>
              <a:rPr lang="ru-RU" b="1" i="1" dirty="0" smtClean="0">
                <a:solidFill>
                  <a:schemeClr val="tx2">
                    <a:lumMod val="50000"/>
                  </a:schemeClr>
                </a:solidFill>
              </a:rPr>
              <a:t>Интересные места Шотландии</a:t>
            </a:r>
            <a:endParaRPr lang="ru-RU" b="1" i="1" dirty="0">
              <a:solidFill>
                <a:schemeClr val="tx2">
                  <a:lumMod val="50000"/>
                </a:schemeClr>
              </a:solidFill>
            </a:endParaRPr>
          </a:p>
        </p:txBody>
      </p:sp>
    </p:spTree>
    <p:extLst>
      <p:ext uri="{BB962C8B-B14F-4D97-AF65-F5344CB8AC3E}">
        <p14:creationId xmlns:p14="http://schemas.microsoft.com/office/powerpoint/2010/main" val="41708912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5" name="Рисунок 4"/>
          <p:cNvPicPr>
            <a:picLocks noGrp="1" noChangeAspect="1"/>
          </p:cNvPicPr>
          <p:nvPr>
            <p:ph type="pic" idx="1"/>
          </p:nvPr>
        </p:nvPicPr>
        <p:blipFill>
          <a:blip r:embed="rId2">
            <a:extLst>
              <a:ext uri="{28A0092B-C50C-407E-A947-70E740481C1C}">
                <a14:useLocalDpi xmlns:a14="http://schemas.microsoft.com/office/drawing/2010/main" val="0"/>
              </a:ext>
            </a:extLst>
          </a:blip>
          <a:srcRect l="5729" r="5729"/>
          <a:stretch>
            <a:fillRect/>
          </a:stretch>
        </p:blipFill>
        <p:spPr>
          <a:xfrm>
            <a:off x="14735" y="-2742"/>
            <a:ext cx="9147656" cy="6860742"/>
          </a:xfrm>
        </p:spPr>
      </p:pic>
      <p:sp>
        <p:nvSpPr>
          <p:cNvPr id="4" name="Текст 3"/>
          <p:cNvSpPr>
            <a:spLocks noGrp="1"/>
          </p:cNvSpPr>
          <p:nvPr>
            <p:ph type="body" sz="half" idx="2"/>
          </p:nvPr>
        </p:nvSpPr>
        <p:spPr>
          <a:xfrm>
            <a:off x="0" y="332656"/>
            <a:ext cx="9144000" cy="3240360"/>
          </a:xfrm>
        </p:spPr>
        <p:txBody>
          <a:bodyPr>
            <a:noAutofit/>
          </a:bodyPr>
          <a:lstStyle/>
          <a:p>
            <a:r>
              <a:rPr lang="ru-RU" sz="2800" dirty="0" smtClean="0"/>
              <a:t> </a:t>
            </a:r>
            <a:r>
              <a:rPr lang="ru-RU" sz="2800" b="1" dirty="0" smtClean="0">
                <a:solidFill>
                  <a:schemeClr val="tx2">
                    <a:lumMod val="50000"/>
                  </a:schemeClr>
                </a:solidFill>
              </a:rPr>
              <a:t>Спокойный остров </a:t>
            </a:r>
            <a:r>
              <a:rPr lang="ru-RU" sz="2800" b="1" dirty="0" err="1" smtClean="0">
                <a:solidFill>
                  <a:schemeClr val="tx2">
                    <a:lumMod val="50000"/>
                  </a:schemeClr>
                </a:solidFill>
              </a:rPr>
              <a:t>Скай</a:t>
            </a:r>
            <a:r>
              <a:rPr lang="ru-RU" sz="2800" b="1" dirty="0" smtClean="0">
                <a:solidFill>
                  <a:schemeClr val="tx2">
                    <a:lumMod val="50000"/>
                  </a:schemeClr>
                </a:solidFill>
              </a:rPr>
              <a:t> является частью Гебридских островов, расположенных к северу-востоку от шотландского побережья. Здесь волны беспокойной Атлантики с силой разбиваются о скалистые берега, высокие утесы и просторные песчаные пляжи. В центре острова возвышаются мощные горы и протягиваются болотистые пустоши, посреди которых рассыпаны крохотные озерца и живописные деревушки. Мечта романтиков!</a:t>
            </a:r>
            <a:endParaRPr lang="ru-RU" sz="2800" b="1" dirty="0">
              <a:solidFill>
                <a:schemeClr val="tx2">
                  <a:lumMod val="50000"/>
                </a:schemeClr>
              </a:solidFill>
            </a:endParaRPr>
          </a:p>
        </p:txBody>
      </p:sp>
    </p:spTree>
    <p:extLst>
      <p:ext uri="{BB962C8B-B14F-4D97-AF65-F5344CB8AC3E}">
        <p14:creationId xmlns:p14="http://schemas.microsoft.com/office/powerpoint/2010/main" val="16775383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5" name="Рисунок 4"/>
          <p:cNvPicPr>
            <a:picLocks noGrp="1" noChangeAspect="1"/>
          </p:cNvPicPr>
          <p:nvPr>
            <p:ph type="pic" idx="1"/>
          </p:nvPr>
        </p:nvPicPr>
        <p:blipFill>
          <a:blip r:embed="rId2">
            <a:extLst>
              <a:ext uri="{28A0092B-C50C-407E-A947-70E740481C1C}">
                <a14:useLocalDpi xmlns:a14="http://schemas.microsoft.com/office/drawing/2010/main" val="0"/>
              </a:ext>
            </a:extLst>
          </a:blip>
          <a:srcRect l="2812" r="2812"/>
          <a:stretch>
            <a:fillRect/>
          </a:stretch>
        </p:blipFill>
        <p:spPr>
          <a:xfrm>
            <a:off x="-1678" y="0"/>
            <a:ext cx="9144000" cy="6860741"/>
          </a:xfrm>
        </p:spPr>
      </p:pic>
      <p:sp>
        <p:nvSpPr>
          <p:cNvPr id="4" name="Текст 3"/>
          <p:cNvSpPr>
            <a:spLocks noGrp="1"/>
          </p:cNvSpPr>
          <p:nvPr>
            <p:ph type="body" sz="half" idx="2"/>
          </p:nvPr>
        </p:nvSpPr>
        <p:spPr>
          <a:xfrm>
            <a:off x="-32100" y="1916832"/>
            <a:ext cx="9144000" cy="2599184"/>
          </a:xfrm>
        </p:spPr>
        <p:txBody>
          <a:bodyPr>
            <a:noAutofit/>
          </a:bodyPr>
          <a:lstStyle/>
          <a:p>
            <a:r>
              <a:rPr lang="ru-RU" sz="2400" b="1" dirty="0" smtClean="0">
                <a:solidFill>
                  <a:schemeClr val="bg1"/>
                </a:solidFill>
              </a:rPr>
              <a:t>На крошечном скалистом острове во фьорде Лох-</a:t>
            </a:r>
            <a:r>
              <a:rPr lang="ru-RU" sz="2400" b="1" dirty="0" err="1" smtClean="0">
                <a:solidFill>
                  <a:schemeClr val="bg1"/>
                </a:solidFill>
              </a:rPr>
              <a:t>Дуйх</a:t>
            </a:r>
            <a:r>
              <a:rPr lang="ru-RU" sz="2400" b="1" dirty="0" smtClean="0">
                <a:solidFill>
                  <a:schemeClr val="bg1"/>
                </a:solidFill>
              </a:rPr>
              <a:t> возвышается, пожалуй, самый фотографируемый замок Шотландии. Замок </a:t>
            </a:r>
            <a:r>
              <a:rPr lang="ru-RU" sz="2400" b="1" dirty="0" err="1" smtClean="0">
                <a:solidFill>
                  <a:schemeClr val="bg1"/>
                </a:solidFill>
              </a:rPr>
              <a:t>Эйлен-Донан</a:t>
            </a:r>
            <a:r>
              <a:rPr lang="ru-RU" sz="2400" b="1" dirty="0" smtClean="0">
                <a:solidFill>
                  <a:schemeClr val="bg1"/>
                </a:solidFill>
              </a:rPr>
              <a:t> можно назвать визитной карточкой страны – он то и дело встречается то на открытках, то на календарях, то в телевизионной рекламе, то в фильмах. Замок славится своими живописными видами, вересковым медом и интересной историей. Первые упоминания о нем датируются еще 13 веком. Правда, само по себе здание замка – относительный </a:t>
            </a:r>
            <a:r>
              <a:rPr lang="ru-RU" sz="2400" b="1" dirty="0" err="1" smtClean="0">
                <a:solidFill>
                  <a:schemeClr val="bg1"/>
                </a:solidFill>
              </a:rPr>
              <a:t>новодел</a:t>
            </a:r>
            <a:r>
              <a:rPr lang="ru-RU" sz="2400" b="1" dirty="0" smtClean="0">
                <a:solidFill>
                  <a:schemeClr val="bg1"/>
                </a:solidFill>
              </a:rPr>
              <a:t>: он подвергся капитальной реставрации в 20 веке. Впрочем, это не мешает замку оставаться окутанным целым ореолом легенд и располагать парочкой собственных призраков: испанским солдатом с отсеченной головой под мышкой и загадочной леди Мэри.</a:t>
            </a:r>
            <a:endParaRPr lang="ru-RU" sz="2400" b="1" dirty="0">
              <a:solidFill>
                <a:schemeClr val="bg1"/>
              </a:solidFill>
            </a:endParaRPr>
          </a:p>
        </p:txBody>
      </p:sp>
    </p:spTree>
    <p:extLst>
      <p:ext uri="{BB962C8B-B14F-4D97-AF65-F5344CB8AC3E}">
        <p14:creationId xmlns:p14="http://schemas.microsoft.com/office/powerpoint/2010/main" val="23521222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Grp="1" noChangeAspect="1"/>
          </p:cNvPicPr>
          <p:nvPr>
            <p:ph type="pic" idx="1"/>
          </p:nvPr>
        </p:nvPicPr>
        <p:blipFill>
          <a:blip r:embed="rId2">
            <a:extLst>
              <a:ext uri="{28A0092B-C50C-407E-A947-70E740481C1C}">
                <a14:useLocalDpi xmlns:a14="http://schemas.microsoft.com/office/drawing/2010/main" val="0"/>
              </a:ext>
            </a:extLst>
          </a:blip>
          <a:srcRect l="5582" r="5582"/>
          <a:stretch>
            <a:fillRect/>
          </a:stretch>
        </p:blipFill>
        <p:spPr>
          <a:xfrm>
            <a:off x="29905" y="4411"/>
            <a:ext cx="9143999" cy="6853589"/>
          </a:xfrm>
        </p:spPr>
      </p:pic>
      <p:sp>
        <p:nvSpPr>
          <p:cNvPr id="4" name="Текст 3"/>
          <p:cNvSpPr>
            <a:spLocks noGrp="1"/>
          </p:cNvSpPr>
          <p:nvPr>
            <p:ph type="body" sz="half" idx="2"/>
          </p:nvPr>
        </p:nvSpPr>
        <p:spPr>
          <a:xfrm>
            <a:off x="1907704" y="620688"/>
            <a:ext cx="5414392" cy="804862"/>
          </a:xfrm>
        </p:spPr>
        <p:txBody>
          <a:bodyPr>
            <a:noAutofit/>
          </a:bodyPr>
          <a:lstStyle/>
          <a:p>
            <a:r>
              <a:rPr lang="ru-RU" sz="5400" b="1" dirty="0" smtClean="0">
                <a:solidFill>
                  <a:schemeClr val="tx2">
                    <a:lumMod val="50000"/>
                  </a:schemeClr>
                </a:solidFill>
              </a:rPr>
              <a:t>  Озеро Лох-Несс </a:t>
            </a:r>
            <a:endParaRPr lang="ru-RU" sz="5400" b="1" dirty="0">
              <a:solidFill>
                <a:schemeClr val="tx2">
                  <a:lumMod val="50000"/>
                </a:schemeClr>
              </a:solidFill>
            </a:endParaRPr>
          </a:p>
        </p:txBody>
      </p:sp>
      <p:sp>
        <p:nvSpPr>
          <p:cNvPr id="6" name="Заголовок 1"/>
          <p:cNvSpPr>
            <a:spLocks noGrp="1"/>
          </p:cNvSpPr>
          <p:nvPr>
            <p:ph type="title"/>
          </p:nvPr>
        </p:nvSpPr>
        <p:spPr>
          <a:xfrm>
            <a:off x="971600" y="3717032"/>
            <a:ext cx="7200800" cy="1800200"/>
          </a:xfrm>
        </p:spPr>
        <p:txBody>
          <a:bodyPr>
            <a:normAutofit fontScale="90000"/>
          </a:bodyPr>
          <a:lstStyle/>
          <a:p>
            <a:r>
              <a:rPr lang="ru-RU" sz="4000" dirty="0" err="1" smtClean="0">
                <a:solidFill>
                  <a:schemeClr val="bg1"/>
                </a:solidFill>
              </a:rPr>
              <a:t>Лох-Не́сс</a:t>
            </a:r>
            <a:r>
              <a:rPr lang="ru-RU" sz="4000" dirty="0" smtClean="0">
                <a:solidFill>
                  <a:schemeClr val="bg1"/>
                </a:solidFill>
              </a:rPr>
              <a:t> — большое глубокое пресноводное озеро в Шотландии, растянувшееся на 36 км к юго-западу от </a:t>
            </a:r>
            <a:r>
              <a:rPr lang="ru-RU" sz="4000" dirty="0" err="1" smtClean="0">
                <a:solidFill>
                  <a:schemeClr val="bg1"/>
                </a:solidFill>
              </a:rPr>
              <a:t>Инвернесса</a:t>
            </a:r>
            <a:r>
              <a:rPr lang="ru-RU" sz="4000" dirty="0" smtClean="0">
                <a:solidFill>
                  <a:schemeClr val="bg1"/>
                </a:solidFill>
              </a:rPr>
              <a:t>. Озеро широко известно в мире благодаря легенде о Лох-</a:t>
            </a:r>
            <a:r>
              <a:rPr lang="ru-RU" sz="4000" dirty="0" err="1" smtClean="0">
                <a:solidFill>
                  <a:schemeClr val="bg1"/>
                </a:solidFill>
              </a:rPr>
              <a:t>Несском</a:t>
            </a:r>
            <a:r>
              <a:rPr lang="ru-RU" sz="4000" dirty="0" smtClean="0">
                <a:solidFill>
                  <a:schemeClr val="bg1"/>
                </a:solidFill>
              </a:rPr>
              <a:t> чудовище</a:t>
            </a:r>
            <a:r>
              <a:rPr lang="ru-RU" dirty="0" smtClean="0">
                <a:solidFill>
                  <a:schemeClr val="bg1"/>
                </a:solidFill>
              </a:rPr>
              <a:t>.</a:t>
            </a:r>
            <a:endParaRPr lang="ru-RU" dirty="0">
              <a:solidFill>
                <a:schemeClr val="bg1"/>
              </a:solidFill>
            </a:endParaRPr>
          </a:p>
        </p:txBody>
      </p:sp>
    </p:spTree>
    <p:extLst>
      <p:ext uri="{BB962C8B-B14F-4D97-AF65-F5344CB8AC3E}">
        <p14:creationId xmlns:p14="http://schemas.microsoft.com/office/powerpoint/2010/main" val="32225208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alpha val="83000"/>
          </a:schemeClr>
        </a:solidFill>
        <a:effectLst/>
      </p:bgPr>
    </p:bg>
    <p:spTree>
      <p:nvGrpSpPr>
        <p:cNvPr id="1" name=""/>
        <p:cNvGrpSpPr/>
        <p:nvPr/>
      </p:nvGrpSpPr>
      <p:grpSpPr>
        <a:xfrm>
          <a:off x="0" y="0"/>
          <a:ext cx="0" cy="0"/>
          <a:chOff x="0" y="0"/>
          <a:chExt cx="0" cy="0"/>
        </a:xfrm>
      </p:grpSpPr>
      <p:pic>
        <p:nvPicPr>
          <p:cNvPr id="5" name="Объект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23528" y="260648"/>
            <a:ext cx="2232248" cy="1941748"/>
          </a:xfrm>
        </p:spPr>
      </p:pic>
      <p:sp>
        <p:nvSpPr>
          <p:cNvPr id="4" name="Текст 3"/>
          <p:cNvSpPr>
            <a:spLocks noGrp="1"/>
          </p:cNvSpPr>
          <p:nvPr>
            <p:ph type="body" sz="half" idx="2"/>
          </p:nvPr>
        </p:nvSpPr>
        <p:spPr>
          <a:xfrm>
            <a:off x="457200" y="4725144"/>
            <a:ext cx="7427168" cy="1401019"/>
          </a:xfrm>
        </p:spPr>
        <p:txBody>
          <a:bodyPr>
            <a:normAutofit fontScale="92500"/>
          </a:bodyPr>
          <a:lstStyle/>
          <a:p>
            <a:r>
              <a:rPr lang="ru-RU" sz="6000" dirty="0" smtClean="0">
                <a:solidFill>
                  <a:schemeClr val="tx2">
                    <a:lumMod val="50000"/>
                  </a:schemeClr>
                </a:solidFill>
              </a:rPr>
              <a:t>    Символы Шотландии</a:t>
            </a:r>
            <a:endParaRPr lang="ru-RU" sz="6000" dirty="0">
              <a:solidFill>
                <a:schemeClr val="tx2">
                  <a:lumMod val="50000"/>
                </a:schemeClr>
              </a:solidFill>
            </a:endParaRPr>
          </a:p>
        </p:txBody>
      </p:sp>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297042" y="286292"/>
            <a:ext cx="2267744" cy="1944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6372200" y="292562"/>
            <a:ext cx="2232248" cy="19379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323528" y="2564904"/>
            <a:ext cx="2267744" cy="173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3332538" y="2572370"/>
            <a:ext cx="2232248" cy="173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9" name="Picture 7"/>
          <p:cNvPicPr>
            <a:picLocks noChangeAspect="1" noChangeArrowheads="1"/>
          </p:cNvPicPr>
          <p:nvPr/>
        </p:nvPicPr>
        <p:blipFill>
          <a:blip r:embed="rId8" cstate="print">
            <a:extLst>
              <a:ext uri="{28A0092B-C50C-407E-A947-70E740481C1C}">
                <a14:useLocalDpi xmlns:a14="http://schemas.microsoft.com/office/drawing/2010/main" val="0"/>
              </a:ext>
            </a:extLst>
          </a:blip>
          <a:stretch>
            <a:fillRect/>
          </a:stretch>
        </p:blipFill>
        <p:spPr bwMode="auto">
          <a:xfrm>
            <a:off x="6378773" y="2579836"/>
            <a:ext cx="2225675" cy="1725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09564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alpha val="83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91680" y="3645024"/>
            <a:ext cx="5486400" cy="576064"/>
          </a:xfrm>
        </p:spPr>
        <p:txBody>
          <a:bodyPr>
            <a:normAutofit fontScale="90000"/>
          </a:bodyPr>
          <a:lstStyle/>
          <a:p>
            <a:r>
              <a:rPr lang="ru-RU" dirty="0" smtClean="0"/>
              <a:t>                                   </a:t>
            </a:r>
            <a:r>
              <a:rPr lang="ru-RU" sz="4000" dirty="0" smtClean="0">
                <a:solidFill>
                  <a:schemeClr val="tx2">
                    <a:lumMod val="50000"/>
                  </a:schemeClr>
                </a:solidFill>
              </a:rPr>
              <a:t>Волынка</a:t>
            </a:r>
            <a:endParaRPr lang="ru-RU" sz="4000" dirty="0">
              <a:solidFill>
                <a:schemeClr val="tx2">
                  <a:lumMod val="50000"/>
                </a:schemeClr>
              </a:solidFill>
            </a:endParaRPr>
          </a:p>
        </p:txBody>
      </p:sp>
      <p:pic>
        <p:nvPicPr>
          <p:cNvPr id="5" name="Рисунок 4"/>
          <p:cNvPicPr>
            <a:picLocks noGrp="1" noChangeAspect="1"/>
          </p:cNvPicPr>
          <p:nvPr>
            <p:ph type="pic" idx="1"/>
          </p:nvPr>
        </p:nvPicPr>
        <p:blipFill>
          <a:blip r:embed="rId2">
            <a:extLst>
              <a:ext uri="{28A0092B-C50C-407E-A947-70E740481C1C}">
                <a14:useLocalDpi xmlns:a14="http://schemas.microsoft.com/office/drawing/2010/main" val="0"/>
              </a:ext>
            </a:extLst>
          </a:blip>
          <a:srcRect t="8256" b="8256"/>
          <a:stretch>
            <a:fillRect/>
          </a:stretch>
        </p:blipFill>
        <p:spPr>
          <a:xfrm>
            <a:off x="0" y="2894"/>
            <a:ext cx="9144000" cy="3498113"/>
          </a:xfrm>
        </p:spPr>
      </p:pic>
      <p:sp>
        <p:nvSpPr>
          <p:cNvPr id="4" name="Текст 3"/>
          <p:cNvSpPr>
            <a:spLocks noGrp="1"/>
          </p:cNvSpPr>
          <p:nvPr>
            <p:ph type="body" sz="half" idx="2"/>
          </p:nvPr>
        </p:nvSpPr>
        <p:spPr>
          <a:xfrm>
            <a:off x="179512" y="4725144"/>
            <a:ext cx="8856984" cy="2016224"/>
          </a:xfrm>
        </p:spPr>
        <p:txBody>
          <a:bodyPr>
            <a:normAutofit/>
          </a:bodyPr>
          <a:lstStyle/>
          <a:p>
            <a:r>
              <a:rPr lang="ru-RU" dirty="0" smtClean="0"/>
              <a:t> </a:t>
            </a:r>
            <a:r>
              <a:rPr lang="ru-RU" sz="2800" dirty="0" smtClean="0"/>
              <a:t>Когда шотландец вспоминает о своей Родине, то ему на ум приходят печальные вересковые пустоши, развалины замков и заунывная мелодия волынки. Известно, что на волынке умел играть римский император Нерон. </a:t>
            </a:r>
            <a:endParaRPr lang="ru-RU" sz="2800" dirty="0"/>
          </a:p>
        </p:txBody>
      </p:sp>
    </p:spTree>
    <p:extLst>
      <p:ext uri="{BB962C8B-B14F-4D97-AF65-F5344CB8AC3E}">
        <p14:creationId xmlns:p14="http://schemas.microsoft.com/office/powerpoint/2010/main" val="42764502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alpha val="83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35696" y="3573016"/>
            <a:ext cx="5486400" cy="566738"/>
          </a:xfrm>
        </p:spPr>
        <p:txBody>
          <a:bodyPr>
            <a:noAutofit/>
          </a:bodyPr>
          <a:lstStyle/>
          <a:p>
            <a:r>
              <a:rPr lang="ru-RU" sz="4000" dirty="0" smtClean="0"/>
              <a:t>       </a:t>
            </a:r>
            <a:r>
              <a:rPr lang="ru-RU" sz="4000" dirty="0" smtClean="0">
                <a:solidFill>
                  <a:schemeClr val="tx2">
                    <a:lumMod val="50000"/>
                  </a:schemeClr>
                </a:solidFill>
              </a:rPr>
              <a:t>Флаг Шотландии</a:t>
            </a:r>
            <a:endParaRPr lang="ru-RU" sz="4000" dirty="0">
              <a:solidFill>
                <a:schemeClr val="tx2">
                  <a:lumMod val="50000"/>
                </a:schemeClr>
              </a:solidFill>
            </a:endParaRPr>
          </a:p>
        </p:txBody>
      </p:sp>
      <p:pic>
        <p:nvPicPr>
          <p:cNvPr id="5" name="Рисунок 4"/>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5542" r="5542"/>
          <a:stretch>
            <a:fillRect/>
          </a:stretch>
        </p:blipFill>
        <p:spPr>
          <a:xfrm>
            <a:off x="-19757" y="0"/>
            <a:ext cx="9144000" cy="3429000"/>
          </a:xfrm>
        </p:spPr>
      </p:pic>
      <p:sp>
        <p:nvSpPr>
          <p:cNvPr id="4" name="Текст 3"/>
          <p:cNvSpPr>
            <a:spLocks noGrp="1"/>
          </p:cNvSpPr>
          <p:nvPr>
            <p:ph type="body" sz="half" idx="2"/>
          </p:nvPr>
        </p:nvSpPr>
        <p:spPr>
          <a:xfrm>
            <a:off x="0" y="4293096"/>
            <a:ext cx="9144000" cy="2564904"/>
          </a:xfrm>
        </p:spPr>
        <p:txBody>
          <a:bodyPr>
            <a:normAutofit fontScale="92500" lnSpcReduction="20000"/>
          </a:bodyPr>
          <a:lstStyle/>
          <a:p>
            <a:r>
              <a:rPr lang="ru-RU" sz="2400" dirty="0" smtClean="0"/>
              <a:t> </a:t>
            </a:r>
            <a:r>
              <a:rPr lang="ru-RU" sz="3000" dirty="0" smtClean="0"/>
              <a:t>Представляет собой две перекрещенные по диагонали белые полосы на голубом фоне. Это известный крест святого </a:t>
            </a:r>
            <a:r>
              <a:rPr lang="ru-RU" sz="3000" dirty="0" err="1" smtClean="0"/>
              <a:t>Андрея.о</a:t>
            </a:r>
            <a:r>
              <a:rPr lang="ru-RU" sz="3000" dirty="0" smtClean="0"/>
              <a:t> дин из первых учеников Иисуса Христа является покровителем Шотландии. По совместительству покровительствует русскому флоту. Негласно помогает рыбакам. Самая первая и высшая награда России - орден его имени.</a:t>
            </a:r>
            <a:endParaRPr lang="ru-RU" sz="3000" dirty="0"/>
          </a:p>
        </p:txBody>
      </p:sp>
    </p:spTree>
    <p:extLst>
      <p:ext uri="{BB962C8B-B14F-4D97-AF65-F5344CB8AC3E}">
        <p14:creationId xmlns:p14="http://schemas.microsoft.com/office/powerpoint/2010/main" val="36336088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alpha val="83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077072"/>
            <a:ext cx="5486400" cy="504056"/>
          </a:xfrm>
        </p:spPr>
        <p:txBody>
          <a:bodyPr>
            <a:noAutofit/>
          </a:bodyPr>
          <a:lstStyle/>
          <a:p>
            <a:r>
              <a:rPr lang="ru-RU" sz="4000" dirty="0" smtClean="0">
                <a:solidFill>
                  <a:schemeClr val="tx2">
                    <a:lumMod val="50000"/>
                  </a:schemeClr>
                </a:solidFill>
              </a:rPr>
              <a:t>         Герб Шотландии</a:t>
            </a:r>
            <a:endParaRPr lang="ru-RU" sz="4000" dirty="0">
              <a:solidFill>
                <a:schemeClr val="tx2">
                  <a:lumMod val="50000"/>
                </a:schemeClr>
              </a:solidFill>
            </a:endParaRPr>
          </a:p>
        </p:txBody>
      </p:sp>
      <p:sp>
        <p:nvSpPr>
          <p:cNvPr id="4" name="Текст 3"/>
          <p:cNvSpPr>
            <a:spLocks noGrp="1"/>
          </p:cNvSpPr>
          <p:nvPr>
            <p:ph type="body" sz="half" idx="2"/>
          </p:nvPr>
        </p:nvSpPr>
        <p:spPr>
          <a:xfrm>
            <a:off x="107504" y="4509120"/>
            <a:ext cx="7278688" cy="943000"/>
          </a:xfrm>
        </p:spPr>
        <p:txBody>
          <a:bodyPr>
            <a:noAutofit/>
          </a:bodyPr>
          <a:lstStyle/>
          <a:p>
            <a:r>
              <a:rPr lang="ru-RU" sz="2400" dirty="0" smtClean="0"/>
              <a:t>Герб Шотландии и королевский штандарт изображают красного геральдического льва на жёлтом поле в окружении красной двойной рамки из лилий . Во многие исторические шотландские гербы традиционно входил единорог (часто в виде </a:t>
            </a:r>
            <a:r>
              <a:rPr lang="ru-RU" sz="2400" dirty="0" err="1" smtClean="0"/>
              <a:t>щитодержателя</a:t>
            </a:r>
            <a:r>
              <a:rPr lang="ru-RU" sz="2400" dirty="0" smtClean="0"/>
              <a:t> )</a:t>
            </a:r>
            <a:endParaRPr lang="ru-RU" sz="2400" dirty="0"/>
          </a:p>
        </p:txBody>
      </p:sp>
      <p:pic>
        <p:nvPicPr>
          <p:cNvPr id="7" name="Рисунок 6"/>
          <p:cNvPicPr>
            <a:picLocks noGrp="1" noChangeAspect="1"/>
          </p:cNvPicPr>
          <p:nvPr>
            <p:ph type="pic" idx="1"/>
          </p:nvPr>
        </p:nvPicPr>
        <p:blipFill>
          <a:blip r:embed="rId2">
            <a:extLst>
              <a:ext uri="{28A0092B-C50C-407E-A947-70E740481C1C}">
                <a14:useLocalDpi xmlns:a14="http://schemas.microsoft.com/office/drawing/2010/main" val="0"/>
              </a:ext>
            </a:extLst>
          </a:blip>
          <a:srcRect t="14172" b="14172"/>
          <a:stretch>
            <a:fillRect/>
          </a:stretch>
        </p:blipFill>
        <p:spPr>
          <a:xfrm>
            <a:off x="0" y="1"/>
            <a:ext cx="9143999" cy="3933055"/>
          </a:xfrm>
        </p:spPr>
      </p:pic>
    </p:spTree>
    <p:extLst>
      <p:ext uri="{BB962C8B-B14F-4D97-AF65-F5344CB8AC3E}">
        <p14:creationId xmlns:p14="http://schemas.microsoft.com/office/powerpoint/2010/main" val="42534830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alpha val="83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79712" y="4046984"/>
            <a:ext cx="5486400" cy="648072"/>
          </a:xfrm>
        </p:spPr>
        <p:txBody>
          <a:bodyPr>
            <a:noAutofit/>
          </a:bodyPr>
          <a:lstStyle/>
          <a:p>
            <a:r>
              <a:rPr lang="ru-RU" sz="4000" dirty="0" smtClean="0">
                <a:solidFill>
                  <a:schemeClr val="tx2">
                    <a:lumMod val="50000"/>
                  </a:schemeClr>
                </a:solidFill>
              </a:rPr>
              <a:t>     Цветок чертополоха</a:t>
            </a:r>
            <a:endParaRPr lang="ru-RU" sz="4000" dirty="0">
              <a:solidFill>
                <a:schemeClr val="tx2">
                  <a:lumMod val="50000"/>
                </a:schemeClr>
              </a:solidFill>
            </a:endParaRPr>
          </a:p>
        </p:txBody>
      </p:sp>
      <p:sp>
        <p:nvSpPr>
          <p:cNvPr id="4" name="Текст 3"/>
          <p:cNvSpPr>
            <a:spLocks noGrp="1"/>
          </p:cNvSpPr>
          <p:nvPr>
            <p:ph type="body" sz="half" idx="2"/>
          </p:nvPr>
        </p:nvSpPr>
        <p:spPr>
          <a:xfrm>
            <a:off x="0" y="4725144"/>
            <a:ext cx="9144000" cy="2132856"/>
          </a:xfrm>
        </p:spPr>
        <p:txBody>
          <a:bodyPr>
            <a:noAutofit/>
          </a:bodyPr>
          <a:lstStyle/>
          <a:p>
            <a:r>
              <a:rPr lang="ru-RU" sz="2300" dirty="0" smtClean="0"/>
              <a:t> </a:t>
            </a:r>
            <a:endParaRPr lang="ru-RU" sz="2300" dirty="0"/>
          </a:p>
        </p:txBody>
      </p:sp>
      <p:pic>
        <p:nvPicPr>
          <p:cNvPr id="7" name="Рисунок 6"/>
          <p:cNvPicPr>
            <a:picLocks noGrp="1" noChangeAspect="1"/>
          </p:cNvPicPr>
          <p:nvPr>
            <p:ph type="pic" idx="1"/>
          </p:nvPr>
        </p:nvPicPr>
        <p:blipFill>
          <a:blip r:embed="rId2">
            <a:extLst>
              <a:ext uri="{28A0092B-C50C-407E-A947-70E740481C1C}">
                <a14:useLocalDpi xmlns:a14="http://schemas.microsoft.com/office/drawing/2010/main" val="0"/>
              </a:ext>
            </a:extLst>
          </a:blip>
          <a:srcRect l="5625" r="5625"/>
          <a:stretch>
            <a:fillRect/>
          </a:stretch>
        </p:blipFill>
        <p:spPr>
          <a:xfrm>
            <a:off x="0" y="0"/>
            <a:ext cx="9144000" cy="3933056"/>
          </a:xfrm>
        </p:spPr>
      </p:pic>
      <p:sp>
        <p:nvSpPr>
          <p:cNvPr id="8" name="Прямоугольник 7"/>
          <p:cNvSpPr/>
          <p:nvPr/>
        </p:nvSpPr>
        <p:spPr>
          <a:xfrm>
            <a:off x="0" y="4725960"/>
            <a:ext cx="9144000" cy="2215991"/>
          </a:xfrm>
          <a:prstGeom prst="rect">
            <a:avLst/>
          </a:prstGeom>
        </p:spPr>
        <p:txBody>
          <a:bodyPr wrap="square">
            <a:spAutoFit/>
          </a:bodyPr>
          <a:lstStyle/>
          <a:p>
            <a:r>
              <a:rPr lang="ru-RU" sz="2300" dirty="0" smtClean="0"/>
              <a:t>Чертополох – красивый и колючий цветок – национальный символ Шотландии. Им украшают буквально все в этой стране, например, монеты, флаги, гербы и футболки, особой популярностью пользуются сувениры и бижутерия с чертополохом. Это растение вызывает восхищение и любовь жителей Шотландии, за что получил от них название «Шотландская роза».</a:t>
            </a:r>
            <a:endParaRPr lang="ru-RU" sz="2300" dirty="0"/>
          </a:p>
        </p:txBody>
      </p:sp>
    </p:spTree>
    <p:extLst>
      <p:ext uri="{BB962C8B-B14F-4D97-AF65-F5344CB8AC3E}">
        <p14:creationId xmlns:p14="http://schemas.microsoft.com/office/powerpoint/2010/main" val="11600471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alpha val="83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005064"/>
            <a:ext cx="5486400" cy="504056"/>
          </a:xfrm>
        </p:spPr>
        <p:txBody>
          <a:bodyPr>
            <a:noAutofit/>
          </a:bodyPr>
          <a:lstStyle/>
          <a:p>
            <a:r>
              <a:rPr lang="ru-RU" sz="4000" dirty="0" smtClean="0">
                <a:solidFill>
                  <a:schemeClr val="tx2">
                    <a:lumMod val="50000"/>
                  </a:schemeClr>
                </a:solidFill>
              </a:rPr>
              <a:t>                  Килт </a:t>
            </a:r>
            <a:endParaRPr lang="ru-RU" sz="4000" dirty="0">
              <a:solidFill>
                <a:schemeClr val="tx2">
                  <a:lumMod val="50000"/>
                </a:schemeClr>
              </a:solidFill>
            </a:endParaRPr>
          </a:p>
        </p:txBody>
      </p:sp>
      <p:pic>
        <p:nvPicPr>
          <p:cNvPr id="5" name="Рисунок 4"/>
          <p:cNvPicPr>
            <a:picLocks noGrp="1" noChangeAspect="1"/>
          </p:cNvPicPr>
          <p:nvPr>
            <p:ph type="pic" idx="1"/>
          </p:nvPr>
        </p:nvPicPr>
        <p:blipFill>
          <a:blip r:embed="rId2">
            <a:extLst>
              <a:ext uri="{28A0092B-C50C-407E-A947-70E740481C1C}">
                <a14:useLocalDpi xmlns:a14="http://schemas.microsoft.com/office/drawing/2010/main" val="0"/>
              </a:ext>
            </a:extLst>
          </a:blip>
          <a:srcRect t="12500" b="12500"/>
          <a:stretch>
            <a:fillRect/>
          </a:stretch>
        </p:blipFill>
        <p:spPr>
          <a:xfrm>
            <a:off x="0" y="-2741"/>
            <a:ext cx="9144000" cy="3863789"/>
          </a:xfrm>
        </p:spPr>
      </p:pic>
      <p:sp>
        <p:nvSpPr>
          <p:cNvPr id="4" name="Текст 3"/>
          <p:cNvSpPr>
            <a:spLocks noGrp="1"/>
          </p:cNvSpPr>
          <p:nvPr>
            <p:ph type="body" sz="half" idx="2"/>
          </p:nvPr>
        </p:nvSpPr>
        <p:spPr>
          <a:xfrm>
            <a:off x="0" y="4437112"/>
            <a:ext cx="9144000" cy="2088232"/>
          </a:xfrm>
        </p:spPr>
        <p:txBody>
          <a:bodyPr>
            <a:noAutofit/>
          </a:bodyPr>
          <a:lstStyle/>
          <a:p>
            <a:r>
              <a:rPr lang="ru-RU" sz="2700" dirty="0" smtClean="0"/>
              <a:t>Отличительным признаком принадлежности к тому или иному клану у шотландцев является килт (юбка) с характерным для каждого клана рисунком тартана - специальной ткани в клетку, называемой «шотландкой». Является непременным предметом национального костюма.</a:t>
            </a:r>
            <a:endParaRPr lang="ru-RU" sz="2700" dirty="0"/>
          </a:p>
        </p:txBody>
      </p:sp>
    </p:spTree>
    <p:extLst>
      <p:ext uri="{BB962C8B-B14F-4D97-AF65-F5344CB8AC3E}">
        <p14:creationId xmlns:p14="http://schemas.microsoft.com/office/powerpoint/2010/main" val="7470181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alpha val="83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63688" y="4437112"/>
            <a:ext cx="5486400" cy="432048"/>
          </a:xfrm>
        </p:spPr>
        <p:txBody>
          <a:bodyPr>
            <a:noAutofit/>
          </a:bodyPr>
          <a:lstStyle/>
          <a:p>
            <a:r>
              <a:rPr lang="ru-RU" sz="4000" dirty="0" smtClean="0">
                <a:solidFill>
                  <a:schemeClr val="tx2">
                    <a:lumMod val="50000"/>
                  </a:schemeClr>
                </a:solidFill>
              </a:rPr>
              <a:t>                Виски </a:t>
            </a:r>
            <a:endParaRPr lang="ru-RU" sz="4000" dirty="0">
              <a:solidFill>
                <a:schemeClr val="tx2">
                  <a:lumMod val="50000"/>
                </a:schemeClr>
              </a:solidFill>
            </a:endParaRPr>
          </a:p>
        </p:txBody>
      </p:sp>
      <p:sp>
        <p:nvSpPr>
          <p:cNvPr id="4" name="Текст 3"/>
          <p:cNvSpPr>
            <a:spLocks noGrp="1"/>
          </p:cNvSpPr>
          <p:nvPr>
            <p:ph type="body" sz="half" idx="2"/>
          </p:nvPr>
        </p:nvSpPr>
        <p:spPr>
          <a:xfrm>
            <a:off x="107504" y="4797152"/>
            <a:ext cx="9036496" cy="2060848"/>
          </a:xfrm>
        </p:spPr>
        <p:txBody>
          <a:bodyPr>
            <a:normAutofit lnSpcReduction="10000"/>
          </a:bodyPr>
          <a:lstStyle/>
          <a:p>
            <a:r>
              <a:rPr lang="ru-RU" sz="2300" dirty="0" err="1" smtClean="0"/>
              <a:t>Cлово</a:t>
            </a:r>
            <a:r>
              <a:rPr lang="ru-RU" sz="2300" dirty="0" smtClean="0"/>
              <a:t> берёт своё начало от галльского слова «</a:t>
            </a:r>
            <a:r>
              <a:rPr lang="ru-RU" sz="2300" dirty="0" err="1" smtClean="0"/>
              <a:t>uisge</a:t>
            </a:r>
            <a:r>
              <a:rPr lang="ru-RU" sz="2300" dirty="0" smtClean="0"/>
              <a:t>», которое является частью выражения «</a:t>
            </a:r>
            <a:r>
              <a:rPr lang="ru-RU" sz="2300" dirty="0" err="1" smtClean="0"/>
              <a:t>uisge</a:t>
            </a:r>
            <a:r>
              <a:rPr lang="ru-RU" sz="2300" dirty="0" smtClean="0"/>
              <a:t> </a:t>
            </a:r>
            <a:r>
              <a:rPr lang="ru-RU" sz="2300" dirty="0" err="1" smtClean="0"/>
              <a:t>Beatha</a:t>
            </a:r>
            <a:r>
              <a:rPr lang="ru-RU" sz="2300" dirty="0" smtClean="0"/>
              <a:t>», что означает «вода жизни» (</a:t>
            </a:r>
            <a:r>
              <a:rPr lang="ru-RU" sz="2300" dirty="0" err="1" smtClean="0"/>
              <a:t>water</a:t>
            </a:r>
            <a:r>
              <a:rPr lang="ru-RU" sz="2300" dirty="0"/>
              <a:t> </a:t>
            </a:r>
            <a:r>
              <a:rPr lang="ru-RU" sz="2300" dirty="0" err="1" smtClean="0"/>
              <a:t>of</a:t>
            </a:r>
            <a:r>
              <a:rPr lang="ru-RU" sz="2300" dirty="0" smtClean="0"/>
              <a:t> </a:t>
            </a:r>
            <a:r>
              <a:rPr lang="ru-RU" sz="2300" dirty="0" err="1" smtClean="0"/>
              <a:t>life</a:t>
            </a:r>
            <a:r>
              <a:rPr lang="ru-RU" sz="2300" dirty="0" smtClean="0"/>
              <a:t>). Оно вошло в обиход с 18 века. По традиции считается, что секрет дистилляции (процесс получения спиртовых продуктов путём перегонки) пришёл в Шотландию из Ирландии. Датой основания шотландского виски считается 1494-й год. </a:t>
            </a:r>
            <a:endParaRPr lang="ru-RU" sz="2300" dirty="0"/>
          </a:p>
        </p:txBody>
      </p:sp>
      <p:pic>
        <p:nvPicPr>
          <p:cNvPr id="7" name="Рисунок 6"/>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5600" r="5600"/>
          <a:stretch>
            <a:fillRect/>
          </a:stretch>
        </p:blipFill>
        <p:spPr>
          <a:xfrm>
            <a:off x="0" y="1"/>
            <a:ext cx="9144000" cy="4293096"/>
          </a:xfrm>
        </p:spPr>
      </p:pic>
    </p:spTree>
    <p:extLst>
      <p:ext uri="{BB962C8B-B14F-4D97-AF65-F5344CB8AC3E}">
        <p14:creationId xmlns:p14="http://schemas.microsoft.com/office/powerpoint/2010/main" val="23550246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alpha val="83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4365104"/>
            <a:ext cx="7848872" cy="648072"/>
          </a:xfrm>
        </p:spPr>
        <p:txBody>
          <a:bodyPr>
            <a:noAutofit/>
          </a:bodyPr>
          <a:lstStyle/>
          <a:p>
            <a:r>
              <a:rPr lang="ru-RU" sz="4000" dirty="0" smtClean="0">
                <a:solidFill>
                  <a:schemeClr val="tx2">
                    <a:lumMod val="50000"/>
                  </a:schemeClr>
                </a:solidFill>
              </a:rPr>
              <a:t>   Национальное блюдо «</a:t>
            </a:r>
            <a:r>
              <a:rPr lang="ru-RU" sz="4000" dirty="0" err="1" smtClean="0">
                <a:solidFill>
                  <a:schemeClr val="tx2">
                    <a:lumMod val="50000"/>
                  </a:schemeClr>
                </a:solidFill>
              </a:rPr>
              <a:t>Хаггис</a:t>
            </a:r>
            <a:r>
              <a:rPr lang="ru-RU" sz="4000" dirty="0" smtClean="0">
                <a:solidFill>
                  <a:schemeClr val="tx2">
                    <a:lumMod val="50000"/>
                  </a:schemeClr>
                </a:solidFill>
              </a:rPr>
              <a:t>»</a:t>
            </a:r>
            <a:endParaRPr lang="ru-RU" sz="4000" dirty="0">
              <a:solidFill>
                <a:schemeClr val="tx2">
                  <a:lumMod val="50000"/>
                </a:schemeClr>
              </a:solidFill>
            </a:endParaRPr>
          </a:p>
        </p:txBody>
      </p:sp>
      <p:pic>
        <p:nvPicPr>
          <p:cNvPr id="5" name="Рисунок 4"/>
          <p:cNvPicPr>
            <a:picLocks noGrp="1" noChangeAspect="1"/>
          </p:cNvPicPr>
          <p:nvPr>
            <p:ph type="pic" idx="1"/>
          </p:nvPr>
        </p:nvPicPr>
        <p:blipFill>
          <a:blip r:embed="rId2">
            <a:extLst>
              <a:ext uri="{28A0092B-C50C-407E-A947-70E740481C1C}">
                <a14:useLocalDpi xmlns:a14="http://schemas.microsoft.com/office/drawing/2010/main" val="0"/>
              </a:ext>
            </a:extLst>
          </a:blip>
          <a:srcRect l="3222" r="3222"/>
          <a:stretch>
            <a:fillRect/>
          </a:stretch>
        </p:blipFill>
        <p:spPr>
          <a:xfrm>
            <a:off x="0" y="1"/>
            <a:ext cx="9144000" cy="4149080"/>
          </a:xfrm>
        </p:spPr>
      </p:pic>
      <p:sp>
        <p:nvSpPr>
          <p:cNvPr id="4" name="Текст 3"/>
          <p:cNvSpPr>
            <a:spLocks noGrp="1"/>
          </p:cNvSpPr>
          <p:nvPr>
            <p:ph type="body" sz="half" idx="2"/>
          </p:nvPr>
        </p:nvSpPr>
        <p:spPr>
          <a:xfrm>
            <a:off x="0" y="5367338"/>
            <a:ext cx="9144000" cy="804862"/>
          </a:xfrm>
        </p:spPr>
        <p:txBody>
          <a:bodyPr>
            <a:normAutofit fontScale="92500" lnSpcReduction="20000"/>
          </a:bodyPr>
          <a:lstStyle/>
          <a:p>
            <a:r>
              <a:rPr lang="ru-RU" sz="3000" dirty="0" smtClean="0"/>
              <a:t>   </a:t>
            </a:r>
            <a:r>
              <a:rPr lang="ru-RU" sz="3000" dirty="0" err="1" smtClean="0"/>
              <a:t>Хаггис</a:t>
            </a:r>
            <a:r>
              <a:rPr lang="ru-RU" sz="3000" dirty="0" smtClean="0"/>
              <a:t> - это блюдо из овечьей требухи с ячменем и с различными специями в овечьем или бараньем желудке</a:t>
            </a:r>
            <a:r>
              <a:rPr lang="ru-RU" dirty="0" smtClean="0"/>
              <a:t>.</a:t>
            </a:r>
            <a:endParaRPr lang="ru-RU" dirty="0"/>
          </a:p>
        </p:txBody>
      </p:sp>
    </p:spTree>
    <p:extLst>
      <p:ext uri="{BB962C8B-B14F-4D97-AF65-F5344CB8AC3E}">
        <p14:creationId xmlns:p14="http://schemas.microsoft.com/office/powerpoint/2010/main" val="16604028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alpha val="83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solidFill>
                  <a:schemeClr val="tx2">
                    <a:lumMod val="50000"/>
                  </a:schemeClr>
                </a:solidFill>
              </a:rPr>
              <a:t>Замки в Шотландии</a:t>
            </a:r>
            <a:endParaRPr lang="ru-RU" dirty="0">
              <a:solidFill>
                <a:schemeClr val="tx2">
                  <a:lumMod val="50000"/>
                </a:schemeClr>
              </a:solidFill>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512" y="1442054"/>
            <a:ext cx="3686538" cy="2448272"/>
          </a:xfrm>
        </p:spPr>
      </p:pic>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266158" y="1442054"/>
            <a:ext cx="3528392" cy="2398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79512" y="4293096"/>
            <a:ext cx="3619495" cy="230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2" name="Picture 6"/>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4266158" y="4293096"/>
            <a:ext cx="3528392" cy="230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157816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alpha val="83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3068960"/>
            <a:ext cx="8229600" cy="1143000"/>
          </a:xfrm>
        </p:spPr>
        <p:txBody>
          <a:bodyPr>
            <a:normAutofit fontScale="90000"/>
          </a:bodyPr>
          <a:lstStyle/>
          <a:p>
            <a:r>
              <a:rPr lang="ru-RU" sz="6000" dirty="0" smtClean="0">
                <a:solidFill>
                  <a:schemeClr val="tx2">
                    <a:lumMod val="75000"/>
                  </a:schemeClr>
                </a:solidFill>
              </a:rPr>
              <a:t>   Спасибо за внимание !!!</a:t>
            </a:r>
            <a:endParaRPr lang="ru-RU" sz="6000" dirty="0">
              <a:solidFill>
                <a:schemeClr val="tx2">
                  <a:lumMod val="75000"/>
                </a:schemeClr>
              </a:solidFill>
            </a:endParaRPr>
          </a:p>
        </p:txBody>
      </p:sp>
    </p:spTree>
    <p:extLst>
      <p:ext uri="{BB962C8B-B14F-4D97-AF65-F5344CB8AC3E}">
        <p14:creationId xmlns:p14="http://schemas.microsoft.com/office/powerpoint/2010/main" val="32453911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463</TotalTime>
  <Words>625</Words>
  <Application>Microsoft Office PowerPoint</Application>
  <PresentationFormat>Экран (4:3)</PresentationFormat>
  <Paragraphs>31</Paragraphs>
  <Slides>18</Slides>
  <Notes>4</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Тема Office</vt:lpstr>
      <vt:lpstr> Шотландия</vt:lpstr>
      <vt:lpstr>Шотландия Площадь:             78 772кв.км. Население:                                    5 млн. чел.                               Столица:                                Эдинбург                                                   Народы:                                                     кельты, англо- саксы                                       Язык:                                                     английский, гаэльский                                                        Религия:                                         протестантские церкви Шотландии, англиканство, католицизм                           Государственное устройство: парламентская демократия Главные партнеры: ЕС и США  </vt:lpstr>
      <vt:lpstr> Scotland – « страна скоттов». Но первыми освоили эти места люди, которые называли себя каледонцами. Римляне звали их пиктами («раскрашенные люди») за то, что те любили украшать себя татуировками. Позже на землю пиктов вторглись воинственные племена. Чтобы «дикари» не захватили Британию, римляне оградились от них земляными укреплениями-валами. А сами племена назвали «скоттами», то есть «людьми, живущими за рвом».</vt:lpstr>
      <vt:lpstr>Презентация PowerPoint</vt:lpstr>
      <vt:lpstr>Интересные места Шотландии</vt:lpstr>
      <vt:lpstr>Презентация PowerPoint</vt:lpstr>
      <vt:lpstr>Презентация PowerPoint</vt:lpstr>
      <vt:lpstr>Лох-Не́сс — большое глубокое пресноводное озеро в Шотландии, растянувшееся на 36 км к юго-западу от Инвернесса. Озеро широко известно в мире благодаря легенде о Лох-Несском чудовище.</vt:lpstr>
      <vt:lpstr>Презентация PowerPoint</vt:lpstr>
      <vt:lpstr>                                   Волынка</vt:lpstr>
      <vt:lpstr>       Флаг Шотландии</vt:lpstr>
      <vt:lpstr>         Герб Шотландии</vt:lpstr>
      <vt:lpstr>     Цветок чертополоха</vt:lpstr>
      <vt:lpstr>                  Килт </vt:lpstr>
      <vt:lpstr>                Виски </vt:lpstr>
      <vt:lpstr>   Национальное блюдо «Хаггис»</vt:lpstr>
      <vt:lpstr>Замки в Шотландии</vt:lpstr>
      <vt:lpstr>   Спасибо за внимание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adm</dc:creator>
  <cp:lastModifiedBy>adm</cp:lastModifiedBy>
  <cp:revision>22</cp:revision>
  <dcterms:created xsi:type="dcterms:W3CDTF">2017-10-29T12:24:14Z</dcterms:created>
  <dcterms:modified xsi:type="dcterms:W3CDTF">2017-10-29T20:08:12Z</dcterms:modified>
</cp:coreProperties>
</file>