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</p:sldMasterIdLst>
  <p:sldIdLst>
    <p:sldId id="257" r:id="rId3"/>
    <p:sldId id="261" r:id="rId4"/>
    <p:sldId id="280" r:id="rId5"/>
    <p:sldId id="281" r:id="rId6"/>
    <p:sldId id="262" r:id="rId7"/>
    <p:sldId id="272" r:id="rId8"/>
    <p:sldId id="275" r:id="rId9"/>
    <p:sldId id="264" r:id="rId10"/>
    <p:sldId id="271" r:id="rId11"/>
    <p:sldId id="278" r:id="rId12"/>
    <p:sldId id="267" r:id="rId13"/>
    <p:sldId id="279" r:id="rId14"/>
    <p:sldId id="273" r:id="rId15"/>
    <p:sldId id="26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53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6132447"/>
            <a:ext cx="8534400" cy="304798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 anchorCtr="0">
            <a:noAutofit/>
          </a:bodyPr>
          <a:lstStyle>
            <a:lvl1pPr marL="0" indent="0" algn="ctr">
              <a:buNone/>
              <a:defRPr lang="en-US" sz="1400" dirty="0"/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Город, год</a:t>
            </a:r>
            <a:endParaRPr lang="en-US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C6CA32B-2499-438F-B568-AFFC1EBE23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550" y="1629000"/>
            <a:ext cx="61089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598826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6132447"/>
            <a:ext cx="8534400" cy="304798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 anchorCtr="0">
            <a:noAutofit/>
          </a:bodyPr>
          <a:lstStyle>
            <a:lvl1pPr marL="0" indent="0" algn="ctr">
              <a:buNone/>
              <a:defRPr lang="en-US" sz="1400" dirty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/>
              <a:t>Город, год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1828800" y="3428463"/>
            <a:ext cx="8534400" cy="1104339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algn="ctr">
              <a:defRPr lang="en-US" dirty="0"/>
            </a:lvl1pPr>
          </a:lstStyle>
          <a:p>
            <a:r>
              <a:rPr lang="ru-RU" dirty="0"/>
              <a:t>Основной вариант титульного слайда</a:t>
            </a:r>
            <a:endParaRPr lang="en-US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828800" y="4849607"/>
            <a:ext cx="8534400" cy="769441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marL="0" indent="0" algn="ctr">
              <a:buFontTx/>
              <a:buNone/>
              <a:defRPr lang="en-US" sz="1800" dirty="0">
                <a:solidFill>
                  <a:schemeClr val="bg1"/>
                </a:solidFill>
              </a:defRPr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ru-RU" dirty="0"/>
              <a:t>Имя и контактные данные автора</a:t>
            </a:r>
            <a:endParaRPr lang="en-US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7E05E0-185C-407E-BC9C-6299F49E3D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1550" y="0"/>
            <a:ext cx="6108900" cy="36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09806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9591" y="1329895"/>
            <a:ext cx="7953917" cy="1985292"/>
          </a:xfrm>
        </p:spPr>
        <p:txBody>
          <a:bodyPr anchor="b"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Второй вариант титульного слайда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1020929" y="3429000"/>
            <a:ext cx="7954433" cy="2203450"/>
          </a:xfrm>
        </p:spPr>
        <p:txBody>
          <a:bodyPr>
            <a:normAutofit/>
          </a:bodyPr>
          <a:lstStyle>
            <a:lvl1pPr marL="0" indent="0" algn="l">
              <a:buFontTx/>
              <a:buNone/>
              <a:defRPr lang="en-US" dirty="0"/>
            </a:lvl1pPr>
            <a:lvl2pPr marL="457200" indent="0" algn="l">
              <a:buFontTx/>
              <a:buNone/>
              <a:defRPr/>
            </a:lvl2pPr>
            <a:lvl3pPr marL="914400" indent="0" algn="l">
              <a:buFontTx/>
              <a:buNone/>
              <a:defRPr/>
            </a:lvl3pPr>
            <a:lvl4pPr marL="1371600" indent="0" algn="l">
              <a:buFontTx/>
              <a:buNone/>
              <a:defRPr/>
            </a:lvl4pPr>
            <a:lvl5pPr marL="1828800" indent="0" algn="l">
              <a:buFontTx/>
              <a:buNone/>
              <a:defRPr/>
            </a:lvl5pPr>
          </a:lstStyle>
          <a:p>
            <a:pPr lvl="0"/>
            <a:r>
              <a:rPr lang="ru-RU" dirty="0"/>
              <a:t>Имя и контактные данные автора</a:t>
            </a:r>
            <a:endParaRPr lang="en-US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E3A9EDA-9A7F-4B84-AC2A-94D1376042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86921" y="1621969"/>
            <a:ext cx="3005079" cy="52360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CDE9940-50C8-4ADD-95BB-EE97E03E5C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56721" cy="1329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488298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791396"/>
            <a:ext cx="12192000" cy="6066604"/>
          </a:xfrm>
        </p:spPr>
        <p:txBody>
          <a:bodyPr anchor="ctr"/>
          <a:lstStyle>
            <a:lvl1pPr algn="ctr">
              <a:defRPr lang="en-US" dirty="0"/>
            </a:lvl1pPr>
          </a:lstStyle>
          <a:p>
            <a:r>
              <a:rPr lang="ru-RU" dirty="0"/>
              <a:t>Добавьте свой готовый фон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90853" y="1236510"/>
            <a:ext cx="3617659" cy="2192491"/>
          </a:xfrm>
        </p:spPr>
        <p:txBody>
          <a:bodyPr anchor="t" anchorCtr="0"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Третий вариант титульного слайда</a:t>
            </a:r>
            <a:endParaRPr 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EBEC25B7-C3B9-437E-A4F9-DF0A8A8B6DB9}"/>
              </a:ext>
            </a:extLst>
          </p:cNvPr>
          <p:cNvSpPr/>
          <p:nvPr/>
        </p:nvSpPr>
        <p:spPr bwMode="auto">
          <a:xfrm>
            <a:off x="0" y="0"/>
            <a:ext cx="12192000" cy="7913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183B911A-2292-447A-BAB1-5860E09C012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983288" y="614363"/>
            <a:ext cx="6208712" cy="360362"/>
          </a:xfr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 algn="r">
              <a:buNone/>
              <a:defRPr sz="1600"/>
            </a:lvl1pPr>
            <a:lvl5pPr marL="1828800" indent="0">
              <a:buNone/>
              <a:defRPr/>
            </a:lvl5pPr>
          </a:lstStyle>
          <a:p>
            <a:r>
              <a:rPr lang="ru-RU" dirty="0"/>
              <a:t>Имя и контактные данные автора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F345E18-D99B-4DA0-B73A-13C75DE9FF5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302"/>
            <a:ext cx="158831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502307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Финал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 hasCustomPrompt="1"/>
          </p:nvPr>
        </p:nvSpPr>
        <p:spPr>
          <a:xfrm>
            <a:off x="609600" y="2680372"/>
            <a:ext cx="10972800" cy="827311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>
            <a:lvl1pPr algn="ctr">
              <a:defRPr lang="en-US" dirty="0"/>
            </a:lvl1pPr>
          </a:lstStyle>
          <a:p>
            <a:r>
              <a:rPr lang="ru-RU" dirty="0"/>
              <a:t>Спасибо за внимание!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3716939"/>
            <a:ext cx="10972800" cy="792162"/>
          </a:xfrm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/>
          <a:lstStyle>
            <a:lvl1pPr marL="0" indent="0" algn="ctr">
              <a:buFontTx/>
              <a:buNone/>
              <a:defRPr lang="en-US" dirty="0"/>
            </a:lvl1pPr>
            <a:lvl2pPr marL="457200" indent="0" algn="ctr">
              <a:buFontTx/>
              <a:buNone/>
              <a:defRPr>
                <a:solidFill>
                  <a:srgbClr val="FFFFFF"/>
                </a:solidFill>
              </a:defRPr>
            </a:lvl2pPr>
            <a:lvl3pPr marL="914400" indent="0" algn="ctr">
              <a:buFontTx/>
              <a:buNone/>
              <a:defRPr>
                <a:solidFill>
                  <a:srgbClr val="FFFFFF"/>
                </a:solidFill>
              </a:defRPr>
            </a:lvl3pPr>
            <a:lvl4pPr marL="1371600" indent="0" algn="ctr">
              <a:buFontTx/>
              <a:buNone/>
              <a:defRPr>
                <a:solidFill>
                  <a:srgbClr val="FFFFFF"/>
                </a:solidFill>
              </a:defRPr>
            </a:lvl4pPr>
            <a:lvl5pPr marL="1828800" indent="0" algn="ctr">
              <a:buFontTx/>
              <a:buNone/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ru-RU" dirty="0"/>
              <a:t>Имя и контактные данные автора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999F50-E2C2-40FA-A165-9505847343D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816" y="0"/>
            <a:ext cx="4548368" cy="268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772917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2328177"/>
            <a:ext cx="8365245" cy="3797986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ru-RU" dirty="0"/>
            </a:lvl1pPr>
            <a:lvl3pPr>
              <a:defRPr lang="ru-RU" sz="2000" dirty="0"/>
            </a:lvl3pPr>
            <a:lvl4pPr>
              <a:defRPr lang="ru-RU" sz="1800" dirty="0"/>
            </a:lvl4pPr>
            <a:lvl5pPr>
              <a:defRPr lang="ru-RU" sz="1600" dirty="0"/>
            </a:lvl5pPr>
            <a:lvl6pPr>
              <a:defRPr lang="en-US" sz="1400" dirty="0"/>
            </a:lvl6pPr>
          </a:lstStyle>
          <a:p>
            <a:pPr lvl="0"/>
            <a:r>
              <a:rPr lang="ru-RU" dirty="0"/>
              <a:t>Изложите здесь основные тезисы раздела</a:t>
            </a:r>
          </a:p>
          <a:p>
            <a:pPr lvl="2"/>
            <a:r>
              <a:rPr lang="ru-RU" dirty="0"/>
              <a:t>Второй уровень</a:t>
            </a:r>
          </a:p>
          <a:p>
            <a:pPr lvl="3"/>
            <a:r>
              <a:rPr lang="ru-RU" dirty="0"/>
              <a:t>Третий уровень</a:t>
            </a:r>
          </a:p>
          <a:p>
            <a:pPr lvl="4"/>
            <a:r>
              <a:rPr lang="ru-RU" dirty="0"/>
              <a:t>Четвертый уровень</a:t>
            </a:r>
          </a:p>
          <a:p>
            <a:pPr lvl="5"/>
            <a:r>
              <a:rPr lang="ru-RU" dirty="0"/>
              <a:t>Пятый уровень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/>
            </a:lvl1pPr>
          </a:lstStyle>
          <a:p>
            <a:r>
              <a:rPr lang="ru-RU" dirty="0"/>
              <a:t>Название раздела</a:t>
            </a:r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036890F-EE2F-4D90-9923-5FF680BE392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2" t="17541" r="75247" b="22118"/>
          <a:stretch/>
        </p:blipFill>
        <p:spPr>
          <a:xfrm>
            <a:off x="10284823" y="1995908"/>
            <a:ext cx="1907177" cy="45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10027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дна колон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2346583"/>
            <a:ext cx="10972800" cy="3779581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27FF9E19-4F63-434C-A72B-1678B98481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3383467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2346583"/>
            <a:ext cx="5384800" cy="3779581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2346583"/>
            <a:ext cx="5384800" cy="3779581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5977A830-3C0C-425D-9789-28287FA653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3679048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лонка + 2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599" y="2346583"/>
            <a:ext cx="6691184" cy="39240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sz="240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40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200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7545917" y="2346325"/>
            <a:ext cx="4036483" cy="1885950"/>
          </a:xfrm>
          <a:custGeom>
            <a:avLst/>
            <a:gdLst/>
            <a:ahLst/>
            <a:cxnLst/>
            <a:rect l="l" t="t" r="r" b="b"/>
            <a:pathLst>
              <a:path w="3027362" h="1885950">
                <a:moveTo>
                  <a:pt x="0" y="0"/>
                </a:moveTo>
                <a:lnTo>
                  <a:pt x="3027362" y="0"/>
                </a:lnTo>
                <a:lnTo>
                  <a:pt x="3027362" y="1063625"/>
                </a:lnTo>
                <a:lnTo>
                  <a:pt x="3026362" y="1063625"/>
                </a:lnTo>
                <a:lnTo>
                  <a:pt x="3023015" y="1129917"/>
                </a:lnTo>
                <a:cubicBezTo>
                  <a:pt x="2982765" y="1526260"/>
                  <a:pt x="2667672" y="1841353"/>
                  <a:pt x="2271329" y="1881603"/>
                </a:cubicBezTo>
                <a:lnTo>
                  <a:pt x="2205037" y="1884951"/>
                </a:lnTo>
                <a:lnTo>
                  <a:pt x="2205037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0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7545917" y="4384675"/>
            <a:ext cx="4036483" cy="1885950"/>
          </a:xfrm>
          <a:custGeom>
            <a:avLst/>
            <a:gdLst/>
            <a:ahLst/>
            <a:cxnLst/>
            <a:rect l="l" t="t" r="r" b="b"/>
            <a:pathLst>
              <a:path w="3027362" h="1885950">
                <a:moveTo>
                  <a:pt x="0" y="0"/>
                </a:moveTo>
                <a:lnTo>
                  <a:pt x="3027362" y="0"/>
                </a:lnTo>
                <a:lnTo>
                  <a:pt x="3027362" y="1063625"/>
                </a:lnTo>
                <a:lnTo>
                  <a:pt x="3026362" y="1063625"/>
                </a:lnTo>
                <a:lnTo>
                  <a:pt x="3023015" y="1129917"/>
                </a:lnTo>
                <a:cubicBezTo>
                  <a:pt x="2982765" y="1526260"/>
                  <a:pt x="2667672" y="1841353"/>
                  <a:pt x="2271329" y="1881603"/>
                </a:cubicBezTo>
                <a:lnTo>
                  <a:pt x="2205037" y="1884951"/>
                </a:lnTo>
                <a:lnTo>
                  <a:pt x="2205037" y="1885950"/>
                </a:lnTo>
                <a:lnTo>
                  <a:pt x="0" y="1885950"/>
                </a:lnTo>
                <a:close/>
              </a:path>
            </a:pathLst>
          </a:custGeom>
          <a:ln>
            <a:noFill/>
          </a:ln>
        </p:spPr>
        <p:txBody>
          <a:bodyPr/>
          <a:lstStyle/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664"/>
            <a:ext cx="10972800" cy="827087"/>
          </a:xfrm>
        </p:spPr>
        <p:txBody>
          <a:bodyPr/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6642808-6014-4E9D-A689-5F3962E4EE0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56866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 картин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6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09601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368198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9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130557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0" name="Picture Placeholder 10"/>
          <p:cNvSpPr>
            <a:spLocks noGrp="1"/>
          </p:cNvSpPr>
          <p:nvPr>
            <p:ph type="pic" sz="quarter" idx="17"/>
          </p:nvPr>
        </p:nvSpPr>
        <p:spPr>
          <a:xfrm>
            <a:off x="609601" y="443211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1" name="Picture Placeholder 10"/>
          <p:cNvSpPr>
            <a:spLocks noGrp="1"/>
          </p:cNvSpPr>
          <p:nvPr>
            <p:ph type="pic" sz="quarter" idx="18"/>
          </p:nvPr>
        </p:nvSpPr>
        <p:spPr>
          <a:xfrm>
            <a:off x="4368198" y="443211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2" name="Picture Placeholder 10"/>
          <p:cNvSpPr>
            <a:spLocks noGrp="1"/>
          </p:cNvSpPr>
          <p:nvPr>
            <p:ph type="pic" sz="quarter" idx="19"/>
          </p:nvPr>
        </p:nvSpPr>
        <p:spPr>
          <a:xfrm>
            <a:off x="8130557" y="443211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1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4367758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7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8114274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8" name="Text Placeholder 24"/>
          <p:cNvSpPr>
            <a:spLocks noGrp="1"/>
          </p:cNvSpPr>
          <p:nvPr>
            <p:ph type="body" sz="quarter" idx="23" hasCustomPrompt="1"/>
          </p:nvPr>
        </p:nvSpPr>
        <p:spPr>
          <a:xfrm>
            <a:off x="609601" y="5963684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9" name="Text Placeholder 24"/>
          <p:cNvSpPr>
            <a:spLocks noGrp="1"/>
          </p:cNvSpPr>
          <p:nvPr>
            <p:ph type="body" sz="quarter" idx="24" hasCustomPrompt="1"/>
          </p:nvPr>
        </p:nvSpPr>
        <p:spPr>
          <a:xfrm>
            <a:off x="4367758" y="5963684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25" hasCustomPrompt="1"/>
          </p:nvPr>
        </p:nvSpPr>
        <p:spPr>
          <a:xfrm>
            <a:off x="8114274" y="5963684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B6081FD-8BEF-4F9D-A583-CF2427473C64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2997978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фото + 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609601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5"/>
          </p:nvPr>
        </p:nvSpPr>
        <p:spPr>
          <a:xfrm>
            <a:off x="4368198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6"/>
          </p:nvPr>
        </p:nvSpPr>
        <p:spPr>
          <a:xfrm>
            <a:off x="8130557" y="2346325"/>
            <a:ext cx="3451844" cy="1417408"/>
          </a:xfrm>
          <a:prstGeom prst="round1Rect">
            <a:avLst>
              <a:gd name="adj" fmla="val 37649"/>
            </a:avLst>
          </a:pr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13" name="Text Placeholder 24"/>
          <p:cNvSpPr>
            <a:spLocks noGrp="1"/>
          </p:cNvSpPr>
          <p:nvPr>
            <p:ph type="body" sz="quarter" idx="20" hasCustomPrompt="1"/>
          </p:nvPr>
        </p:nvSpPr>
        <p:spPr>
          <a:xfrm>
            <a:off x="609601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14" name="Text Placeholder 24"/>
          <p:cNvSpPr>
            <a:spLocks noGrp="1"/>
          </p:cNvSpPr>
          <p:nvPr>
            <p:ph type="body" sz="quarter" idx="21" hasCustomPrompt="1"/>
          </p:nvPr>
        </p:nvSpPr>
        <p:spPr>
          <a:xfrm>
            <a:off x="4367758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15" name="Text Placeholder 24"/>
          <p:cNvSpPr>
            <a:spLocks noGrp="1"/>
          </p:cNvSpPr>
          <p:nvPr>
            <p:ph type="body" sz="quarter" idx="22" hasCustomPrompt="1"/>
          </p:nvPr>
        </p:nvSpPr>
        <p:spPr>
          <a:xfrm>
            <a:off x="8114274" y="3865563"/>
            <a:ext cx="3452284" cy="358775"/>
          </a:xfrm>
        </p:spPr>
        <p:txBody>
          <a:bodyPr>
            <a:noAutofit/>
          </a:bodyPr>
          <a:lstStyle>
            <a:lvl1pPr marL="0" indent="0">
              <a:buFont typeface="Arial"/>
              <a:buNone/>
              <a:defRPr lang="en-US" sz="1600" dirty="0"/>
            </a:lvl1pPr>
          </a:lstStyle>
          <a:p>
            <a:pPr lvl="0"/>
            <a:r>
              <a:rPr lang="ru-RU" dirty="0"/>
              <a:t>Подпись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600" y="4426297"/>
            <a:ext cx="5384800" cy="1699866"/>
          </a:xfrm>
        </p:spPr>
        <p:txBody>
          <a:bodyPr>
            <a:no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lang="ru-RU" sz="2000" dirty="0" smtClean="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800" dirty="0" smtClean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600" dirty="0" smtClean="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400" dirty="0" smtClean="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en-US" sz="1200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0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97600" y="4426297"/>
            <a:ext cx="5384800" cy="1699866"/>
          </a:xfrm>
        </p:spPr>
        <p:txBody>
          <a:bodyPr>
            <a:no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lang="ru-RU" sz="2000" dirty="0" smtClean="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800" dirty="0" smtClean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600" dirty="0" smtClean="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sz="1400" dirty="0" smtClean="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en-US" sz="1200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3C7FC180-4598-4BB8-A507-6E58FC222615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70213790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 колонка + 1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09600" y="1236510"/>
            <a:ext cx="10972800" cy="827311"/>
          </a:xfrm>
        </p:spPr>
        <p:txBody>
          <a:bodyPr>
            <a:normAutofit/>
          </a:bodyPr>
          <a:lstStyle>
            <a:lvl1pPr>
              <a:defRPr lang="en-US" dirty="0"/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609599" y="2346583"/>
            <a:ext cx="6691184" cy="3924043"/>
          </a:xfrm>
        </p:spPr>
        <p:txBody>
          <a:bodyPr/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 lang="ru-RU" dirty="0" smtClean="0"/>
            </a:lvl1pPr>
            <a:lvl2pPr marL="742950" marR="0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dirty="0" smtClean="0"/>
            </a:lvl2pPr>
            <a:lvl3pPr marL="11430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dirty="0" smtClean="0"/>
            </a:lvl3pPr>
            <a:lvl4pPr marL="16002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ru-RU" dirty="0" smtClean="0"/>
            </a:lvl4pPr>
            <a:lvl5pPr marL="2057400" marR="0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 lang="en-US" dirty="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Pct val="100000"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Первый уровень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Второй уровень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Третий уровень</a:t>
            </a:r>
          </a:p>
          <a:p>
            <a:pPr marL="1600200" marR="0" lvl="3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Четвертый уровень</a:t>
            </a:r>
          </a:p>
          <a:p>
            <a:pPr marL="2057400" marR="0" lvl="4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629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Пятый уровень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00629B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7545918" y="2360173"/>
            <a:ext cx="4048753" cy="3892048"/>
          </a:xfrm>
          <a:custGeom>
            <a:avLst/>
            <a:gdLst>
              <a:gd name="connsiteX0" fmla="*/ 0 w 3027362"/>
              <a:gd name="connsiteY0" fmla="*/ 0 h 1885950"/>
              <a:gd name="connsiteX1" fmla="*/ 2528981 w 3027362"/>
              <a:gd name="connsiteY1" fmla="*/ 0 h 1885950"/>
              <a:gd name="connsiteX2" fmla="*/ 3027362 w 3027362"/>
              <a:gd name="connsiteY2" fmla="*/ 498381 h 1885950"/>
              <a:gd name="connsiteX3" fmla="*/ 3027362 w 3027362"/>
              <a:gd name="connsiteY3" fmla="*/ 1885950 h 1885950"/>
              <a:gd name="connsiteX4" fmla="*/ 0 w 3027362"/>
              <a:gd name="connsiteY4" fmla="*/ 1885950 h 1885950"/>
              <a:gd name="connsiteX5" fmla="*/ 0 w 3027362"/>
              <a:gd name="connsiteY5" fmla="*/ 0 h 1885950"/>
              <a:gd name="connsiteX0" fmla="*/ 0 w 3036565"/>
              <a:gd name="connsiteY0" fmla="*/ 0 h 3892048"/>
              <a:gd name="connsiteX1" fmla="*/ 2528981 w 3036565"/>
              <a:gd name="connsiteY1" fmla="*/ 0 h 3892048"/>
              <a:gd name="connsiteX2" fmla="*/ 3027362 w 3036565"/>
              <a:gd name="connsiteY2" fmla="*/ 498381 h 3892048"/>
              <a:gd name="connsiteX3" fmla="*/ 3036565 w 3036565"/>
              <a:gd name="connsiteY3" fmla="*/ 3892048 h 3892048"/>
              <a:gd name="connsiteX4" fmla="*/ 0 w 3036565"/>
              <a:gd name="connsiteY4" fmla="*/ 1885950 h 3892048"/>
              <a:gd name="connsiteX5" fmla="*/ 0 w 3036565"/>
              <a:gd name="connsiteY5" fmla="*/ 0 h 3892048"/>
              <a:gd name="connsiteX0" fmla="*/ 0 w 3036565"/>
              <a:gd name="connsiteY0" fmla="*/ 0 h 3892048"/>
              <a:gd name="connsiteX1" fmla="*/ 2528981 w 3036565"/>
              <a:gd name="connsiteY1" fmla="*/ 0 h 3892048"/>
              <a:gd name="connsiteX2" fmla="*/ 3027362 w 3036565"/>
              <a:gd name="connsiteY2" fmla="*/ 498381 h 3892048"/>
              <a:gd name="connsiteX3" fmla="*/ 3036565 w 3036565"/>
              <a:gd name="connsiteY3" fmla="*/ 3892048 h 3892048"/>
              <a:gd name="connsiteX4" fmla="*/ 9203 w 3036565"/>
              <a:gd name="connsiteY4" fmla="*/ 3892047 h 3892048"/>
              <a:gd name="connsiteX5" fmla="*/ 0 w 3036565"/>
              <a:gd name="connsiteY5" fmla="*/ 0 h 389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036565" h="3892048">
                <a:moveTo>
                  <a:pt x="0" y="0"/>
                </a:moveTo>
                <a:lnTo>
                  <a:pt x="2528981" y="0"/>
                </a:lnTo>
                <a:cubicBezTo>
                  <a:pt x="2804229" y="0"/>
                  <a:pt x="3027362" y="223133"/>
                  <a:pt x="3027362" y="498381"/>
                </a:cubicBezTo>
                <a:cubicBezTo>
                  <a:pt x="3030430" y="1629603"/>
                  <a:pt x="3033497" y="2760826"/>
                  <a:pt x="3036565" y="3892048"/>
                </a:cubicBezTo>
                <a:lnTo>
                  <a:pt x="9203" y="3892047"/>
                </a:lnTo>
                <a:cubicBezTo>
                  <a:pt x="6135" y="2594698"/>
                  <a:pt x="3068" y="1297349"/>
                  <a:pt x="0" y="0"/>
                </a:cubicBezTo>
                <a:close/>
              </a:path>
            </a:pathLst>
          </a:custGeom>
          <a:ln>
            <a:noFill/>
          </a:ln>
        </p:spPr>
        <p:txBody>
          <a:bodyPr/>
          <a:lstStyle>
            <a:lvl1pPr>
              <a:defRPr lang="en-US"/>
            </a:lvl1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4301478B-169C-4961-8CC3-DA1C00B9ECA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203091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ижний колонтитул 1">
            <a:extLst>
              <a:ext uri="{FF2B5EF4-FFF2-40B4-BE49-F238E27FC236}">
                <a16:creationId xmlns:a16="http://schemas.microsoft.com/office/drawing/2014/main" id="{880122E0-6DB1-466D-8784-05370A669A6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/>
              <a:t>Название раздела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824956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9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59931"/>
            <a:ext cx="10972800" cy="3866233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5374357" y="439284"/>
            <a:ext cx="62080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ru-RU" smtClean="0">
                <a:solidFill>
                  <a:schemeClr val="accent3"/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086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ransition spd="slow">
    <p:randomBar dir="vert"/>
  </p:transition>
  <p:txStyles>
    <p:titleStyle>
      <a:lvl1pPr algn="l" defTabSz="457200" rtl="0" eaLnBrk="1" latinLnBrk="0" hangingPunct="1">
        <a:spcBef>
          <a:spcPct val="0"/>
        </a:spcBef>
        <a:buNone/>
        <a:defRPr lang="en-US" sz="3600" b="1" i="0" kern="120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lang="ru-RU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 bwMode="auto">
          <a:xfrm>
            <a:off x="0" y="0"/>
            <a:ext cx="12192000" cy="791396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normalizeH="0" baseline="0" dirty="0" err="1">
              <a:ln>
                <a:noFill/>
              </a:ln>
              <a:solidFill>
                <a:schemeClr val="bg1"/>
              </a:solidFill>
              <a:effectLst/>
              <a:latin typeface="Verdana" pitchFamily="34" charset="0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236510"/>
            <a:ext cx="10972800" cy="8273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259931"/>
            <a:ext cx="10972800" cy="38662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Первый уровень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" name="Footer Placeholder 3">
            <a:extLst>
              <a:ext uri="{FF2B5EF4-FFF2-40B4-BE49-F238E27FC236}">
                <a16:creationId xmlns:a16="http://schemas.microsoft.com/office/drawing/2014/main" id="{C66355F7-4A85-495B-983E-B57FC436A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83957" y="614279"/>
            <a:ext cx="6208043" cy="360000"/>
          </a:xfrm>
          <a:prstGeom prst="rect">
            <a:avLst/>
          </a:prstGeom>
          <a:solidFill>
            <a:schemeClr val="accent2"/>
          </a:solidFill>
        </p:spPr>
        <p:txBody>
          <a:bodyPr vert="horz" lIns="91440" tIns="45720" rIns="91440" bIns="45720" rtlCol="0" anchor="ctr"/>
          <a:lstStyle>
            <a:lvl1pPr algn="r">
              <a:defRPr lang="ru-RU" dirty="0" smtClean="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Название раздела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897E2B-A4DB-47EA-8AD9-E3902EF87B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2302"/>
            <a:ext cx="1588314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067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</p:sldLayoutIdLst>
  <p:transition spd="slow">
    <p:randomBar dir="vert"/>
  </p:transition>
  <p:hf sldNum="0" hdr="0" dt="0"/>
  <p:txStyles>
    <p:titleStyle>
      <a:lvl1pPr algn="l" defTabSz="457200" rtl="0" eaLnBrk="1" latinLnBrk="0" hangingPunct="1">
        <a:spcBef>
          <a:spcPct val="0"/>
        </a:spcBef>
        <a:buNone/>
        <a:defRPr lang="en-US" sz="3200" b="1" i="0" kern="1200" baseline="0" dirty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 typeface="Wingdings" panose="05000000000000000000" pitchFamily="2" charset="2"/>
        <a:buChar char="§"/>
        <a:defRPr lang="ru-RU" sz="24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20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ru-RU" sz="16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Wingdings" panose="05000000000000000000" pitchFamily="2" charset="2"/>
        <a:buChar char="§"/>
        <a:defRPr lang="en-US" sz="14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5.xml"/><Relationship Id="rId2" Type="http://schemas.openxmlformats.org/officeDocument/2006/relationships/slide" Target="slide3.xml"/><Relationship Id="rId1" Type="http://schemas.openxmlformats.org/officeDocument/2006/relationships/slideLayout" Target="../slideLayouts/slideLayout6.xml"/><Relationship Id="rId5" Type="http://schemas.openxmlformats.org/officeDocument/2006/relationships/slide" Target="slide12.xml"/><Relationship Id="rId4" Type="http://schemas.openxmlformats.org/officeDocument/2006/relationships/slide" Target="slide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>
            <a:extLst>
              <a:ext uri="{FF2B5EF4-FFF2-40B4-BE49-F238E27FC236}">
                <a16:creationId xmlns:a16="http://schemas.microsoft.com/office/drawing/2014/main" id="{507DD099-C8A4-40E7-B6C9-96179AA61B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 smtClean="0"/>
              <a:t>Лянтор</a:t>
            </a:r>
            <a:r>
              <a:rPr lang="ru-RU" dirty="0" smtClean="0"/>
              <a:t>, 2019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930A6DD-F6EF-4394-8A73-31BF76F52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СОЗДАНИЕ АНИМАЦИОННОГО ФИЛЬМА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DD11689-CFAD-4021-83A4-07781A4C19F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ru-RU" dirty="0"/>
              <a:t>Шацков </a:t>
            </a:r>
            <a:r>
              <a:rPr lang="ru-RU" dirty="0" smtClean="0"/>
              <a:t>Кирилл Вячеславович, ЛНТ, </a:t>
            </a:r>
            <a:r>
              <a:rPr lang="ru-RU" dirty="0"/>
              <a:t>Специальность 15.02.01 </a:t>
            </a:r>
            <a:r>
              <a:rPr lang="ru-RU" b="1" dirty="0"/>
              <a:t>Автоматизация технологических процессов и производств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58832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5ABBF962-6D6A-4DB5-B538-0C139AE47B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92367" y="1976485"/>
            <a:ext cx="10433539" cy="2220378"/>
          </a:xfrm>
        </p:spPr>
        <p:txBody>
          <a:bodyPr>
            <a:normAutofit/>
          </a:bodyPr>
          <a:lstStyle/>
          <a:p>
            <a:r>
              <a:rPr lang="ru-RU" dirty="0" smtClean="0">
                <a:hlinkClick r:id="rId2" action="ppaction://hlinksldjump"/>
              </a:rPr>
              <a:t>Введение</a:t>
            </a:r>
            <a:endParaRPr lang="en-US" dirty="0" smtClean="0">
              <a:hlinkClick r:id="rId2" action="ppaction://hlinksldjump"/>
            </a:endParaRPr>
          </a:p>
          <a:p>
            <a:r>
              <a:rPr lang="ru-RU" dirty="0" smtClean="0">
                <a:hlinkClick r:id="rId2" action="ppaction://hlinksldjump"/>
              </a:rPr>
              <a:t>Цель проекта</a:t>
            </a:r>
            <a:endParaRPr lang="ru-RU" dirty="0" smtClean="0"/>
          </a:p>
          <a:p>
            <a:r>
              <a:rPr lang="ru-RU" dirty="0" smtClean="0">
                <a:hlinkClick r:id="rId3" action="ppaction://hlinksldjump"/>
              </a:rPr>
              <a:t>Этапы создания проекта</a:t>
            </a:r>
            <a:endParaRPr lang="ru-RU" dirty="0" smtClean="0"/>
          </a:p>
          <a:p>
            <a:r>
              <a:rPr lang="ru-RU" dirty="0" smtClean="0">
                <a:hlinkClick r:id="rId4" action="ppaction://hlinksldjump"/>
              </a:rPr>
              <a:t>Выводы</a:t>
            </a:r>
            <a:endParaRPr lang="ru-RU" dirty="0" smtClean="0"/>
          </a:p>
          <a:p>
            <a:r>
              <a:rPr lang="ru-RU" dirty="0" smtClean="0">
                <a:hlinkClick r:id="rId5" action="ppaction://hlinksldjump"/>
              </a:rPr>
              <a:t>Заключение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830268-4673-4C8B-A39E-75D43E74DBAC}"/>
              </a:ext>
            </a:extLst>
          </p:cNvPr>
          <p:cNvSpPr txBox="1">
            <a:spLocks/>
          </p:cNvSpPr>
          <p:nvPr/>
        </p:nvSpPr>
        <p:spPr>
          <a:xfrm>
            <a:off x="6056889" y="794279"/>
            <a:ext cx="6208043" cy="36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Оглавление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3511061" y="5556738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4495800" y="5556738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5492262" y="5556738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страиваемая 8">
            <a:hlinkClick r:id="" action="ppaction://hlinkshowjump?jump=endshow" highlightClick="1"/>
          </p:cNvPr>
          <p:cNvSpPr/>
          <p:nvPr/>
        </p:nvSpPr>
        <p:spPr>
          <a:xfrm>
            <a:off x="6488723" y="5556738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81306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C61F369-A862-4CAC-BC1F-2221CDB81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346583"/>
            <a:ext cx="10972800" cy="3186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С момента  выхода первых мультфильмов прошло более 100 лет, но их популярность не угасает. Сегодня просмотр мультфильмов, наверное, самое распространенное занятие  детей  с самого раннего их возраста. Известный психолог - </a:t>
            </a:r>
            <a:r>
              <a:rPr lang="ru-RU" dirty="0" err="1"/>
              <a:t>Скобельцина</a:t>
            </a:r>
            <a:r>
              <a:rPr lang="ru-RU" dirty="0"/>
              <a:t> Ксения Николаевна, пишет о том, что от 20 до 40 %  свободного времени дети дошкольного возраста проводят у телевизора или компьютера, при этом их главным видом деятельности в этот момент является просмотр мультфильмов. </a:t>
            </a: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830268-4673-4C8B-A39E-75D43E74DB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3458308" y="5662246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4443046" y="5662246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5439508" y="5662246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hlinkshowjump?jump=endshow" highlightClick="1"/>
          </p:cNvPr>
          <p:cNvSpPr/>
          <p:nvPr/>
        </p:nvSpPr>
        <p:spPr>
          <a:xfrm>
            <a:off x="6435969" y="5662246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632502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Именно мультфильмы сегодня формируют представления детей об окружающем мире, из них они узнают об отношениях между людьми и правилах поведения в обществе. Дети стараются подражать любимым персонажам. </a:t>
            </a:r>
            <a:endParaRPr lang="ru-RU" dirty="0" smtClean="0"/>
          </a:p>
          <a:p>
            <a:r>
              <a:rPr lang="ru-RU" dirty="0"/>
              <a:t>Правда, зачастую эти персонажи, особенно зарубежной мультипликационной индустрии, не только внешний вид имеют ужасающий, но и поведение!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ru-RU" dirty="0" smtClean="0"/>
              <a:t>Введение</a:t>
            </a:r>
            <a:endParaRPr lang="ru-RU" dirty="0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3458308" y="5662246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4443046" y="5662246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5439508" y="5662246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hlinkshowjump?jump=endshow" highlightClick="1"/>
          </p:cNvPr>
          <p:cNvSpPr/>
          <p:nvPr/>
        </p:nvSpPr>
        <p:spPr>
          <a:xfrm>
            <a:off x="6435969" y="5662246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02801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C61F369-A862-4CAC-BC1F-2221CDB81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2346583"/>
            <a:ext cx="10972800" cy="3186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Для достижения поставленной цели решаются следующие задачи:</a:t>
            </a:r>
          </a:p>
          <a:p>
            <a:pPr lvl="0"/>
            <a:r>
              <a:rPr lang="ru-RU" dirty="0"/>
              <a:t>изучить типологию мультфильмов;</a:t>
            </a:r>
          </a:p>
          <a:p>
            <a:pPr lvl="0"/>
            <a:r>
              <a:rPr lang="ru-RU" dirty="0"/>
              <a:t>составить алгоритм действия при создании мультфильма</a:t>
            </a:r>
            <a:r>
              <a:rPr lang="ru-RU" b="1" dirty="0"/>
              <a:t>;</a:t>
            </a:r>
            <a:endParaRPr lang="ru-RU" dirty="0"/>
          </a:p>
          <a:p>
            <a:pPr lvl="0"/>
            <a:r>
              <a:rPr lang="ru-RU" dirty="0"/>
              <a:t>создать мультфильм, применив эффекты анимации для оживления персонажа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9D74A9A6-353B-419F-B3FC-1BB51CB27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i="1" dirty="0"/>
              <a:t>С</a:t>
            </a:r>
            <a:r>
              <a:rPr lang="ru-RU" i="1" dirty="0" smtClean="0"/>
              <a:t>оздание мультипликационного фильма.</a:t>
            </a: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830268-4673-4C8B-A39E-75D43E74DB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ru-RU" dirty="0" smtClean="0"/>
              <a:t>Цель проекта</a:t>
            </a:r>
            <a:endParaRPr lang="ru-RU" dirty="0"/>
          </a:p>
        </p:txBody>
      </p:sp>
      <p:sp>
        <p:nvSpPr>
          <p:cNvPr id="5" name="Управляющая кнопка: назад 4">
            <a:hlinkClick r:id="" action="ppaction://hlinkshowjump?jump=previousslide" highlightClick="1"/>
          </p:cNvPr>
          <p:cNvSpPr/>
          <p:nvPr/>
        </p:nvSpPr>
        <p:spPr>
          <a:xfrm>
            <a:off x="3458308" y="5662246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домой 5">
            <a:hlinkClick r:id="" action="ppaction://hlinkshowjump?jump=firstslide" highlightClick="1"/>
          </p:cNvPr>
          <p:cNvSpPr/>
          <p:nvPr/>
        </p:nvSpPr>
        <p:spPr>
          <a:xfrm>
            <a:off x="4443046" y="5662246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алее 6">
            <a:hlinkClick r:id="" action="ppaction://hlinkshowjump?jump=nextslide" highlightClick="1"/>
          </p:cNvPr>
          <p:cNvSpPr/>
          <p:nvPr/>
        </p:nvSpPr>
        <p:spPr>
          <a:xfrm>
            <a:off x="5439508" y="5662246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настраиваемая 7">
            <a:hlinkClick r:id="" action="ppaction://hlinkshowjump?jump=endshow" highlightClick="1"/>
          </p:cNvPr>
          <p:cNvSpPr/>
          <p:nvPr/>
        </p:nvSpPr>
        <p:spPr>
          <a:xfrm>
            <a:off x="6435969" y="5662246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893266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7C61F369-A862-4CAC-BC1F-2221CDB81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277815"/>
            <a:ext cx="10972800" cy="4255477"/>
          </a:xfrm>
        </p:spPr>
        <p:txBody>
          <a:bodyPr>
            <a:normAutofit/>
          </a:bodyPr>
          <a:lstStyle/>
          <a:p>
            <a:pPr marL="457200" lvl="0" indent="-457200">
              <a:buAutoNum type="arabicPeriod"/>
            </a:pPr>
            <a:r>
              <a:rPr lang="ru-RU" sz="3200" dirty="0" smtClean="0"/>
              <a:t>Сначала </a:t>
            </a:r>
            <a:r>
              <a:rPr lang="ru-RU" sz="3200" dirty="0"/>
              <a:t>я изучил разные интернет-источники и узнал, что такое </a:t>
            </a:r>
            <a:r>
              <a:rPr lang="ru-RU" sz="3200" dirty="0" smtClean="0"/>
              <a:t>мультипликация.</a:t>
            </a:r>
          </a:p>
          <a:p>
            <a:pPr marL="457200" lvl="0" indent="-457200">
              <a:buAutoNum type="arabicPeriod"/>
            </a:pPr>
            <a:r>
              <a:rPr lang="ru-RU" sz="3200" dirty="0" smtClean="0"/>
              <a:t>Потом </a:t>
            </a:r>
            <a:r>
              <a:rPr lang="ru-RU" sz="3200" dirty="0"/>
              <a:t>я продумал сценарий моего будущего мультипликационного фильма, определил какими будут герои и декорации.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830268-4673-4C8B-A39E-75D43E74DBA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ctr"/>
            <a:r>
              <a:rPr lang="ru-RU" dirty="0"/>
              <a:t>Этапы создания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3141785" y="5474677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4126523" y="5474677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5122985" y="5474677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страиваемая 8">
            <a:hlinkClick r:id="" action="ppaction://hlinkshowjump?jump=endshow" highlightClick="1"/>
          </p:cNvPr>
          <p:cNvSpPr/>
          <p:nvPr/>
        </p:nvSpPr>
        <p:spPr>
          <a:xfrm>
            <a:off x="6119446" y="5474677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05967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423ED96-8012-47C4-A56C-080D0CEBA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8214" y="1385291"/>
            <a:ext cx="6691184" cy="392404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dirty="0"/>
              <a:t>3. Выбрал нужные мне программы</a:t>
            </a:r>
            <a:r>
              <a:rPr lang="en-US" dirty="0" smtClean="0"/>
              <a:t>:</a:t>
            </a:r>
            <a:endParaRPr lang="en-US" b="1" dirty="0"/>
          </a:p>
          <a:p>
            <a:pPr lvl="0"/>
            <a:r>
              <a:rPr lang="ru-RU" dirty="0" smtClean="0"/>
              <a:t>GIF </a:t>
            </a:r>
            <a:r>
              <a:rPr lang="ru-RU" dirty="0" err="1"/>
              <a:t>Movie</a:t>
            </a:r>
            <a:r>
              <a:rPr lang="ru-RU" dirty="0"/>
              <a:t> </a:t>
            </a:r>
            <a:r>
              <a:rPr lang="ru-RU" dirty="0" err="1"/>
              <a:t>Gear</a:t>
            </a:r>
            <a:r>
              <a:rPr lang="ru-RU" dirty="0"/>
              <a:t> - простая и компактная программа для создания анимированных GIF-файлов. Используя GIF </a:t>
            </a:r>
            <a:r>
              <a:rPr lang="ru-RU" dirty="0" err="1"/>
              <a:t>Movie</a:t>
            </a:r>
            <a:r>
              <a:rPr lang="ru-RU" dirty="0"/>
              <a:t> </a:t>
            </a:r>
            <a:r>
              <a:rPr lang="ru-RU" dirty="0" err="1"/>
              <a:t>Gear</a:t>
            </a:r>
            <a:r>
              <a:rPr lang="ru-RU" dirty="0"/>
              <a:t> можно масштабировать графику для создания нужных по размеру GIF-файлов, или можно создавать анимированные баннеры стандартных </a:t>
            </a:r>
            <a:r>
              <a:rPr lang="ru-RU" dirty="0" smtClean="0"/>
              <a:t>размеров</a:t>
            </a:r>
            <a:r>
              <a:rPr lang="ru-RU" dirty="0"/>
              <a:t>.</a:t>
            </a:r>
          </a:p>
          <a:p>
            <a:pPr marL="0" lvl="0" indent="0">
              <a:buNone/>
            </a:pPr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09773A-BF9B-4D94-955F-B4261F8910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 создания проекта</a:t>
            </a:r>
            <a:endParaRPr lang="ru-RU" dirty="0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3247293" y="5744307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4232031" y="5744307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5228493" y="5744307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страиваемая 10">
            <a:hlinkClick r:id="" action="ppaction://hlinkshowjump?jump=endshow" highlightClick="1"/>
          </p:cNvPr>
          <p:cNvSpPr/>
          <p:nvPr/>
        </p:nvSpPr>
        <p:spPr>
          <a:xfrm>
            <a:off x="6224954" y="5744307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4" b="8474"/>
          <a:stretch>
            <a:fillRect/>
          </a:stretch>
        </p:blipFill>
        <p:spPr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258166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423ED96-8012-47C4-A56C-080D0CEBA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406770"/>
            <a:ext cx="6691184" cy="3716216"/>
          </a:xfrm>
        </p:spPr>
        <p:txBody>
          <a:bodyPr>
            <a:normAutofit lnSpcReduction="10000"/>
          </a:bodyPr>
          <a:lstStyle/>
          <a:p>
            <a:r>
              <a:rPr lang="ru-RU" dirty="0" err="1" smtClean="0"/>
              <a:t>Toontastic</a:t>
            </a:r>
            <a:r>
              <a:rPr lang="ru-RU" dirty="0" smtClean="0"/>
              <a:t> </a:t>
            </a:r>
            <a:r>
              <a:rPr lang="ru-RU" dirty="0"/>
              <a:t>3D - это игровое приложение, которое дает возможность создавать собственные анимационные мультфильмы</a:t>
            </a:r>
            <a:r>
              <a:rPr lang="ru-RU" dirty="0" smtClean="0"/>
              <a:t>;</a:t>
            </a:r>
            <a:endParaRPr lang="en-US" dirty="0" smtClean="0"/>
          </a:p>
          <a:p>
            <a:pPr lvl="0"/>
            <a:r>
              <a:rPr lang="ru-RU" dirty="0"/>
              <a:t>Программа </a:t>
            </a:r>
            <a:r>
              <a:rPr lang="ru-RU" dirty="0" err="1"/>
              <a:t>iClone</a:t>
            </a:r>
            <a:r>
              <a:rPr lang="ru-RU" dirty="0"/>
              <a:t> – идеальный инструмент для создания трехмерной анимации при использовании цифровых актеров, поместив их в определенную среду, оформленную необходимыми визуальными эффектами. </a:t>
            </a:r>
          </a:p>
          <a:p>
            <a:endParaRPr lang="ru-RU" b="1" dirty="0" smtClean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09773A-BF9B-4D94-955F-B4261F8910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r>
              <a:rPr lang="ru-RU" dirty="0"/>
              <a:t>Этапы создания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2860430" y="5685692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3845168" y="5685692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4841630" y="5685692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страиваемая 10">
            <a:hlinkClick r:id="" action="ppaction://hlinkshowjump?jump=endshow" highlightClick="1"/>
          </p:cNvPr>
          <p:cNvSpPr/>
          <p:nvPr/>
        </p:nvSpPr>
        <p:spPr>
          <a:xfrm>
            <a:off x="5838091" y="5685692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pic>
        <p:nvPicPr>
          <p:cNvPr id="1026" name="Picture 2" descr="C:\Users\Семья\Pictures\toontastic-3d-1.0.5-2.png"/>
          <p:cNvPicPr>
            <a:picLocks noGrp="1" noChangeAspect="1" noChangeArrowheads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4" b="8474"/>
          <a:stretch>
            <a:fillRect/>
          </a:stretch>
        </p:blipFill>
        <p:spPr bwMode="auto">
          <a:xfrm>
            <a:off x="7604125" y="1654175"/>
            <a:ext cx="4037013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4" b="8474"/>
          <a:stretch>
            <a:fillRect/>
          </a:stretch>
        </p:blipFill>
        <p:spPr>
          <a:xfrm>
            <a:off x="7622116" y="3616323"/>
            <a:ext cx="4036483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0319599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423ED96-8012-47C4-A56C-080D0CEBA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8214" y="1385291"/>
            <a:ext cx="6691184" cy="392404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dirty="0" smtClean="0"/>
              <a:t>Программа </a:t>
            </a:r>
            <a:r>
              <a:rPr lang="ru-RU" dirty="0" err="1"/>
              <a:t>Sony</a:t>
            </a:r>
            <a:r>
              <a:rPr lang="ru-RU" dirty="0"/>
              <a:t> </a:t>
            </a:r>
            <a:r>
              <a:rPr lang="ru-RU" dirty="0" err="1"/>
              <a:t>Vegas</a:t>
            </a:r>
            <a:r>
              <a:rPr lang="ru-RU" dirty="0"/>
              <a:t> - один из самых совершенных инструментов для видео и аудио монтажа. </a:t>
            </a:r>
            <a:r>
              <a:rPr lang="ru-RU" dirty="0" err="1"/>
              <a:t>Sony</a:t>
            </a:r>
            <a:r>
              <a:rPr lang="ru-RU" dirty="0"/>
              <a:t> </a:t>
            </a:r>
            <a:r>
              <a:rPr lang="ru-RU" dirty="0" err="1"/>
              <a:t>Vegas</a:t>
            </a:r>
            <a:r>
              <a:rPr lang="ru-RU" dirty="0"/>
              <a:t> предлагает огромное число видео и аудио дорожек, каждая из которых имеет свою пару, продвинутые инструменты для сочинения музыки. Удобный и интуитивно понятный интерфейс программы сочетается с огромным функциональным </a:t>
            </a:r>
            <a:r>
              <a:rPr lang="ru-RU" dirty="0" smtClean="0"/>
              <a:t>запасом</a:t>
            </a:r>
            <a:r>
              <a:rPr lang="ru-RU" dirty="0"/>
              <a:t>.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09773A-BF9B-4D94-955F-B4261F8910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 создания проекта</a:t>
            </a:r>
            <a:endParaRPr lang="ru-RU" dirty="0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3247293" y="5744307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4232031" y="5744307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5228493" y="5744307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страиваемая 10">
            <a:hlinkClick r:id="" action="ppaction://hlinkshowjump?jump=endshow" highlightClick="1"/>
          </p:cNvPr>
          <p:cNvSpPr/>
          <p:nvPr/>
        </p:nvSpPr>
        <p:spPr>
          <a:xfrm>
            <a:off x="6224954" y="5744307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pic>
        <p:nvPicPr>
          <p:cNvPr id="5" name="Рисунок 4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4" b="8474"/>
          <a:stretch>
            <a:fillRect/>
          </a:stretch>
        </p:blipFill>
        <p:spPr>
          <a:xfrm>
            <a:off x="7666893" y="1431925"/>
            <a:ext cx="4036483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74" b="8474"/>
          <a:stretch>
            <a:fillRect/>
          </a:stretch>
        </p:blipFill>
        <p:spPr>
          <a:xfrm>
            <a:off x="7666893" y="3394075"/>
            <a:ext cx="4036483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250419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8423ED96-8012-47C4-A56C-080D0CEBAA1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406770"/>
            <a:ext cx="6691184" cy="3716216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AudaCity</a:t>
            </a:r>
            <a:r>
              <a:rPr lang="ru-RU" sz="3200" dirty="0" smtClean="0"/>
              <a:t> </a:t>
            </a:r>
            <a:r>
              <a:rPr lang="ru-RU" sz="3200" dirty="0"/>
              <a:t>- </a:t>
            </a:r>
            <a:r>
              <a:rPr lang="en-US" sz="3200" dirty="0"/>
              <a:t>c</a:t>
            </a:r>
            <a:r>
              <a:rPr lang="ru-RU" sz="3200" dirty="0" err="1"/>
              <a:t>вободный</a:t>
            </a:r>
            <a:r>
              <a:rPr lang="ru-RU" sz="3200" dirty="0"/>
              <a:t> </a:t>
            </a:r>
            <a:r>
              <a:rPr lang="ru-RU" sz="3200" dirty="0" err="1"/>
              <a:t>многоплатформенный</a:t>
            </a:r>
            <a:r>
              <a:rPr lang="ru-RU" sz="3200" dirty="0"/>
              <a:t> </a:t>
            </a:r>
            <a:r>
              <a:rPr lang="ru-RU" sz="3200" dirty="0" err="1"/>
              <a:t>аудиоредактор</a:t>
            </a:r>
            <a:r>
              <a:rPr lang="ru-RU" sz="3200" dirty="0"/>
              <a:t> звуковых файлов, ориентированный на работу с несколькими дорожками. 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09773A-BF9B-4D94-955F-B4261F89103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r>
              <a:rPr lang="ru-RU" dirty="0"/>
              <a:t>Этапы создания </a:t>
            </a:r>
            <a:r>
              <a:rPr lang="ru-RU" dirty="0" smtClean="0"/>
              <a:t>проекта</a:t>
            </a:r>
            <a:endParaRPr lang="ru-RU" dirty="0"/>
          </a:p>
        </p:txBody>
      </p:sp>
      <p:sp>
        <p:nvSpPr>
          <p:cNvPr id="8" name="Управляющая кнопка: назад 7">
            <a:hlinkClick r:id="" action="ppaction://hlinkshowjump?jump=previousslide" highlightClick="1"/>
          </p:cNvPr>
          <p:cNvSpPr/>
          <p:nvPr/>
        </p:nvSpPr>
        <p:spPr>
          <a:xfrm>
            <a:off x="2860430" y="5685692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омой 8">
            <a:hlinkClick r:id="" action="ppaction://hlinkshowjump?jump=firstslide" highlightClick="1"/>
          </p:cNvPr>
          <p:cNvSpPr/>
          <p:nvPr/>
        </p:nvSpPr>
        <p:spPr>
          <a:xfrm>
            <a:off x="3845168" y="5685692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далее 9">
            <a:hlinkClick r:id="" action="ppaction://hlinkshowjump?jump=nextslide" highlightClick="1"/>
          </p:cNvPr>
          <p:cNvSpPr/>
          <p:nvPr/>
        </p:nvSpPr>
        <p:spPr>
          <a:xfrm>
            <a:off x="4841630" y="5685692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Управляющая кнопка: настраиваемая 10">
            <a:hlinkClick r:id="" action="ppaction://hlinkshowjump?jump=endshow" highlightClick="1"/>
          </p:cNvPr>
          <p:cNvSpPr/>
          <p:nvPr/>
        </p:nvSpPr>
        <p:spPr>
          <a:xfrm>
            <a:off x="5838091" y="5685692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  <p:pic>
        <p:nvPicPr>
          <p:cNvPr id="1027" name="Picture 3" descr="C:\Users\Семья\Pictures\Theme_Light.png"/>
          <p:cNvPicPr>
            <a:picLocks noGrp="1" noChangeAspect="1" noChangeArrowheads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487" b="13487"/>
          <a:stretch>
            <a:fillRect/>
          </a:stretch>
        </p:blipFill>
        <p:spPr bwMode="auto">
          <a:xfrm>
            <a:off x="7415214" y="1709739"/>
            <a:ext cx="4395786" cy="2430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8590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356560-255B-4B14-B060-D50914EF69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107" y="1219199"/>
            <a:ext cx="11136924" cy="4044463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4. Изначально, у меня уже была заставка собственной киностудии, которую я создал в программе </a:t>
            </a:r>
            <a:r>
              <a:rPr lang="en-US" dirty="0"/>
              <a:t>Sony Vegas Pro</a:t>
            </a:r>
            <a:r>
              <a:rPr lang="ru-RU" dirty="0"/>
              <a:t>. Были использованы элементы текста, наложенные на футаж.</a:t>
            </a:r>
          </a:p>
          <a:p>
            <a:r>
              <a:rPr lang="ru-RU" dirty="0" smtClean="0"/>
              <a:t>5. Создание своего первой анимации, я начал с работы с программой </a:t>
            </a:r>
            <a:r>
              <a:rPr lang="ru-RU" dirty="0"/>
              <a:t>GIF </a:t>
            </a:r>
            <a:r>
              <a:rPr lang="ru-RU" dirty="0" err="1"/>
              <a:t>Movie</a:t>
            </a:r>
            <a:r>
              <a:rPr lang="ru-RU" dirty="0"/>
              <a:t> </a:t>
            </a:r>
            <a:r>
              <a:rPr lang="ru-RU" dirty="0" err="1"/>
              <a:t>Gear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6. Были нарисованы простые картинки(кадры) и вставлены в программу.</a:t>
            </a:r>
          </a:p>
          <a:p>
            <a:pPr lvl="0"/>
            <a:r>
              <a:rPr lang="ru-RU" dirty="0" smtClean="0"/>
              <a:t>7. В итоге, после удачной попытки создать анимацию, я заинтересовался в создании мультипликационного фильма и использовал программу </a:t>
            </a:r>
            <a:r>
              <a:rPr lang="ru-RU" dirty="0" err="1" smtClean="0"/>
              <a:t>Toontastic</a:t>
            </a:r>
            <a:r>
              <a:rPr lang="ru-RU" dirty="0" smtClean="0"/>
              <a:t> 3D.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F85EC-9EF5-429C-9DDD-B767217A57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 создания проекта</a:t>
            </a:r>
            <a:endParaRPr lang="ru-RU" dirty="0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3358662" y="5627076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4343400" y="5627076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5339862" y="5627076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страиваемая 9">
            <a:hlinkClick r:id="" action="ppaction://hlinkshowjump?jump=endshow" highlightClick="1"/>
          </p:cNvPr>
          <p:cNvSpPr/>
          <p:nvPr/>
        </p:nvSpPr>
        <p:spPr>
          <a:xfrm>
            <a:off x="6336323" y="5627076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990907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356560-255B-4B14-B060-D50914EF69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5107" y="1219199"/>
            <a:ext cx="11136924" cy="4044463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>8. После создания начальных сцен и «чернового» варианта озвучки, началась работа над основной озвучкой персонажей.</a:t>
            </a:r>
          </a:p>
          <a:p>
            <a:pPr lvl="0"/>
            <a:r>
              <a:rPr lang="ru-RU" dirty="0"/>
              <a:t>9. Позже путем видеомонтажа в </a:t>
            </a:r>
            <a:r>
              <a:rPr lang="en-US" dirty="0"/>
              <a:t>Sony Vegas Pro</a:t>
            </a:r>
            <a:r>
              <a:rPr lang="ru-RU" dirty="0"/>
              <a:t> были добавлены элементы текста, титры и музыка.</a:t>
            </a:r>
          </a:p>
          <a:p>
            <a:pPr lvl="0"/>
            <a:r>
              <a:rPr lang="ru-RU" dirty="0"/>
              <a:t>10. </a:t>
            </a:r>
            <a:r>
              <a:rPr lang="ru-RU"/>
              <a:t>Я</a:t>
            </a:r>
            <a:r>
              <a:rPr lang="ru-RU" smtClean="0"/>
              <a:t> </a:t>
            </a:r>
            <a:r>
              <a:rPr lang="ru-RU" dirty="0"/>
              <a:t>решил повысить уровень и проделал то же самое, только в программе iClone. </a:t>
            </a:r>
            <a:endParaRPr lang="ru-RU" dirty="0" smtClean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F85EC-9EF5-429C-9DDD-B767217A57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r>
              <a:rPr lang="ru-RU" dirty="0" smtClean="0"/>
              <a:t>Этапы создания проекта</a:t>
            </a:r>
            <a:endParaRPr lang="ru-RU" dirty="0"/>
          </a:p>
        </p:txBody>
      </p:sp>
      <p:sp>
        <p:nvSpPr>
          <p:cNvPr id="7" name="Управляющая кнопка: назад 6">
            <a:hlinkClick r:id="" action="ppaction://hlinkshowjump?jump=previousslide" highlightClick="1"/>
          </p:cNvPr>
          <p:cNvSpPr/>
          <p:nvPr/>
        </p:nvSpPr>
        <p:spPr>
          <a:xfrm>
            <a:off x="3358662" y="5627076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омой 7">
            <a:hlinkClick r:id="" action="ppaction://hlinkshowjump?jump=firstslide" highlightClick="1"/>
          </p:cNvPr>
          <p:cNvSpPr/>
          <p:nvPr/>
        </p:nvSpPr>
        <p:spPr>
          <a:xfrm>
            <a:off x="4343400" y="5627076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далее 8">
            <a:hlinkClick r:id="" action="ppaction://hlinkshowjump?jump=nextslide" highlightClick="1"/>
          </p:cNvPr>
          <p:cNvSpPr/>
          <p:nvPr/>
        </p:nvSpPr>
        <p:spPr>
          <a:xfrm>
            <a:off x="5339862" y="5627076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Управляющая кнопка: настраиваемая 9">
            <a:hlinkClick r:id="" action="ppaction://hlinkshowjump?jump=endshow" highlightClick="1"/>
          </p:cNvPr>
          <p:cNvSpPr/>
          <p:nvPr/>
        </p:nvSpPr>
        <p:spPr>
          <a:xfrm>
            <a:off x="6336323" y="5627076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909862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C356560-255B-4B14-B060-D50914EF69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599" y="1324710"/>
            <a:ext cx="11136924" cy="3868614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sz="2800" dirty="0"/>
              <a:t>В результате работы я сделал следующие выводы:</a:t>
            </a:r>
            <a:endParaRPr lang="ru-RU" sz="2800" dirty="0" smtClean="0"/>
          </a:p>
          <a:p>
            <a:pPr lvl="0"/>
            <a:r>
              <a:rPr lang="ru-RU" sz="2800" dirty="0"/>
              <a:t>мультфильмы можно классифицировать по возрастным интересам, по цели, по способу создания, по продолжительности;</a:t>
            </a:r>
          </a:p>
          <a:p>
            <a:pPr lvl="0"/>
            <a:r>
              <a:rPr lang="ru-RU" sz="2800" dirty="0"/>
              <a:t>зная основные секреты мультипликации, можно создать свой мультфильм.</a:t>
            </a: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1F85EC-9EF5-429C-9DDD-B767217A574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ctr"/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6" name="Управляющая кнопка: назад 5">
            <a:hlinkClick r:id="" action="ppaction://hlinkshowjump?jump=previousslide" highlightClick="1"/>
          </p:cNvPr>
          <p:cNvSpPr/>
          <p:nvPr/>
        </p:nvSpPr>
        <p:spPr>
          <a:xfrm>
            <a:off x="3511062" y="5486400"/>
            <a:ext cx="797169" cy="750277"/>
          </a:xfrm>
          <a:prstGeom prst="actionButtonBackPrevious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Управляющая кнопка: домой 6">
            <a:hlinkClick r:id="" action="ppaction://hlinkshowjump?jump=firstslide" highlightClick="1"/>
          </p:cNvPr>
          <p:cNvSpPr/>
          <p:nvPr/>
        </p:nvSpPr>
        <p:spPr>
          <a:xfrm>
            <a:off x="4495800" y="5486400"/>
            <a:ext cx="820615" cy="750277"/>
          </a:xfrm>
          <a:prstGeom prst="actionButtonHom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5492262" y="5486400"/>
            <a:ext cx="785446" cy="750277"/>
          </a:xfrm>
          <a:prstGeom prst="actionButtonForwardNex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Управляющая кнопка: настраиваемая 8">
            <a:hlinkClick r:id="" action="ppaction://hlinkshowjump?jump=endshow" highlightClick="1"/>
          </p:cNvPr>
          <p:cNvSpPr/>
          <p:nvPr/>
        </p:nvSpPr>
        <p:spPr>
          <a:xfrm>
            <a:off x="6488723" y="5486400"/>
            <a:ext cx="1441939" cy="750277"/>
          </a:xfrm>
          <a:prstGeom prst="actionButtonBlank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Выход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047882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8596F4-BECC-4C9B-8BF6-370CFBC40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2820161-08E5-45C7-A216-7781DD22F2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Шацков Кирилл, </a:t>
            </a:r>
            <a:r>
              <a:rPr lang="ru-RU" dirty="0" smtClean="0"/>
              <a:t>ЛНТ, </a:t>
            </a:r>
            <a:r>
              <a:rPr lang="ru-RU" dirty="0"/>
              <a:t>Специальность 15.02.01 </a:t>
            </a:r>
            <a:r>
              <a:rPr lang="ru-RU" b="1" dirty="0"/>
              <a:t>Автоматизация технологических процессов и производств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166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орпоративный стиль ЛНТ">
  <a:themeElements>
    <a:clrScheme name="Филиалы ЮГУ">
      <a:dk1>
        <a:srgbClr val="00629B"/>
      </a:dk1>
      <a:lt1>
        <a:srgbClr val="FFFFFF"/>
      </a:lt1>
      <a:dk2>
        <a:srgbClr val="00629B"/>
      </a:dk2>
      <a:lt2>
        <a:srgbClr val="FFFFFF"/>
      </a:lt2>
      <a:accent1>
        <a:srgbClr val="00629B"/>
      </a:accent1>
      <a:accent2>
        <a:srgbClr val="008755"/>
      </a:accent2>
      <a:accent3>
        <a:srgbClr val="A7A8AA"/>
      </a:accent3>
      <a:accent4>
        <a:srgbClr val="101820"/>
      </a:accent4>
      <a:accent5>
        <a:srgbClr val="00629B"/>
      </a:accent5>
      <a:accent6>
        <a:srgbClr val="008755"/>
      </a:accent6>
      <a:hlink>
        <a:srgbClr val="A7A8AA"/>
      </a:hlink>
      <a:folHlink>
        <a:srgbClr val="101820"/>
      </a:folHlink>
    </a:clrScheme>
    <a:fontScheme name="Югорский государственный университет">
      <a:majorFont>
        <a:latin typeface="PT Sans Caption"/>
        <a:ea typeface=""/>
        <a:cs typeface=""/>
      </a:majorFont>
      <a:minorFont>
        <a:latin typeface="PT San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Корпоративный стиль ЛНТ" id="{326F4C87-3010-483B-873A-B4E92FF0CC7E}" vid="{3FD5DA98-A6D7-4A99-B991-263D6D05E861}"/>
    </a:ext>
  </a:extLst>
</a:theme>
</file>

<file path=ppt/theme/theme2.xml><?xml version="1.0" encoding="utf-8"?>
<a:theme xmlns:a="http://schemas.openxmlformats.org/drawingml/2006/main" name="Основные макеты">
  <a:themeElements>
    <a:clrScheme name="Югорский государственный университет">
      <a:dk1>
        <a:srgbClr val="00629B"/>
      </a:dk1>
      <a:lt1>
        <a:srgbClr val="FFFFFF"/>
      </a:lt1>
      <a:dk2>
        <a:srgbClr val="00629B"/>
      </a:dk2>
      <a:lt2>
        <a:srgbClr val="FFFFFF"/>
      </a:lt2>
      <a:accent1>
        <a:srgbClr val="008755"/>
      </a:accent1>
      <a:accent2>
        <a:srgbClr val="A7A8AA"/>
      </a:accent2>
      <a:accent3>
        <a:srgbClr val="6B3077"/>
      </a:accent3>
      <a:accent4>
        <a:srgbClr val="009CDE"/>
      </a:accent4>
      <a:accent5>
        <a:srgbClr val="FF6900"/>
      </a:accent5>
      <a:accent6>
        <a:srgbClr val="101820"/>
      </a:accent6>
      <a:hlink>
        <a:srgbClr val="009CDE"/>
      </a:hlink>
      <a:folHlink>
        <a:srgbClr val="6B3077"/>
      </a:folHlink>
    </a:clrScheme>
    <a:fontScheme name="Югорский государственный университет">
      <a:majorFont>
        <a:latin typeface="PT Sans Caption"/>
        <a:ea typeface=""/>
        <a:cs typeface=""/>
      </a:majorFont>
      <a:minorFont>
        <a:latin typeface="PT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Основной стиль презентации ЮГУ" id="{B2664E47-FE78-4B88-BD0E-9E9779EFC41A}" vid="{6E68C8F9-5164-46F7-AE45-8167F9538A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Корпоративный стиль ЛНТ</Template>
  <TotalTime>205</TotalTime>
  <Words>515</Words>
  <Application>Microsoft Office PowerPoint</Application>
  <PresentationFormat>Широкоэкранный</PresentationFormat>
  <Paragraphs>59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Arial</vt:lpstr>
      <vt:lpstr>PT Sans</vt:lpstr>
      <vt:lpstr>PT Sans Caption</vt:lpstr>
      <vt:lpstr>Verdana</vt:lpstr>
      <vt:lpstr>Wingdings</vt:lpstr>
      <vt:lpstr>Корпоративный стиль ЛНТ</vt:lpstr>
      <vt:lpstr>Основные макеты</vt:lpstr>
      <vt:lpstr>СОЗДАНИЕ АНИМАЦИОННОГО ФИЛЬМА</vt:lpstr>
      <vt:lpstr>Презентация PowerPoint</vt:lpstr>
      <vt:lpstr>Презентация PowerPoint</vt:lpstr>
      <vt:lpstr>Презентация PowerPoint</vt:lpstr>
      <vt:lpstr>Создание мультипликационного фильма.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Rudolf Fink</dc:creator>
  <cp:lastModifiedBy>TEACHER317</cp:lastModifiedBy>
  <cp:revision>20</cp:revision>
  <dcterms:created xsi:type="dcterms:W3CDTF">2019-03-10T21:42:25Z</dcterms:created>
  <dcterms:modified xsi:type="dcterms:W3CDTF">2019-05-14T08:01:35Z</dcterms:modified>
</cp:coreProperties>
</file>