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1" r:id="rId18"/>
    <p:sldId id="272" r:id="rId19"/>
    <p:sldId id="273" r:id="rId20"/>
    <p:sldId id="274" r:id="rId21"/>
    <p:sldId id="278" r:id="rId22"/>
    <p:sldId id="27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DC77102-6F2A-4379-B35E-BDFDF5F75550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AF71830E-FA9F-4654-8FD1-CAEA89F56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roadway" pitchFamily="82" charset="0"/>
              </a:rPr>
              <a:t>Food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much?  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many? 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Admin\Рабочий стол\Foo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4181">
            <a:off x="620762" y="718062"/>
            <a:ext cx="3453994" cy="27631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Food_Bread_rolls_croissants_Fast_Food_Hamburger_034633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6029">
            <a:off x="519252" y="4121050"/>
            <a:ext cx="3302373" cy="20640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5817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 1. Организационный </a:t>
            </a:r>
            <a:r>
              <a:rPr lang="ru-RU" sz="3600" b="1" dirty="0" smtClean="0"/>
              <a:t>момент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r>
              <a:rPr lang="ru-RU" b="1" dirty="0" smtClean="0"/>
              <a:t>- </a:t>
            </a:r>
            <a:r>
              <a:rPr lang="en-US" b="1" dirty="0"/>
              <a:t>What date is it today</a:t>
            </a:r>
            <a:r>
              <a:rPr lang="ru-RU" b="1" dirty="0"/>
              <a:t>?</a:t>
            </a:r>
            <a:endParaRPr lang="ru-RU" dirty="0"/>
          </a:p>
          <a:p>
            <a:r>
              <a:rPr lang="en-US" b="1" dirty="0"/>
              <a:t>- What day of the week is it today?</a:t>
            </a:r>
            <a:endParaRPr lang="ru-RU" dirty="0"/>
          </a:p>
          <a:p>
            <a:r>
              <a:rPr lang="en-US" b="1" dirty="0"/>
              <a:t>- What season is it today?</a:t>
            </a:r>
            <a:endParaRPr lang="ru-RU" dirty="0"/>
          </a:p>
          <a:p>
            <a:r>
              <a:rPr lang="en-US" b="1" dirty="0"/>
              <a:t>- What is the weather like today?</a:t>
            </a:r>
            <a:endParaRPr lang="ru-RU" dirty="0"/>
          </a:p>
        </p:txBody>
      </p:sp>
      <p:pic>
        <p:nvPicPr>
          <p:cNvPr id="2050" name="Picture 2" descr="C:\Documents and Settings\Admin\Рабочий стол\картинки\школа\учительница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509120"/>
            <a:ext cx="2108495" cy="1960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215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2. </a:t>
            </a:r>
            <a:r>
              <a:rPr lang="ru-RU" b="1" dirty="0"/>
              <a:t>Фонетическая </a:t>
            </a:r>
            <a:r>
              <a:rPr lang="ru-RU" b="1" dirty="0" smtClean="0"/>
              <a:t>зарядка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[t] - tea, water, meat, biscuits, sandwich</a:t>
            </a:r>
            <a:endParaRPr lang="ru-RU" dirty="0"/>
          </a:p>
          <a:p>
            <a:r>
              <a:rPr lang="en-US" b="1" dirty="0"/>
              <a:t>[s] - sausage, soup, juice</a:t>
            </a:r>
            <a:endParaRPr lang="ru-RU" dirty="0"/>
          </a:p>
          <a:p>
            <a:r>
              <a:rPr lang="en-US" b="1" dirty="0"/>
              <a:t>[n] - honey, banana, lemon</a:t>
            </a:r>
            <a:endParaRPr lang="ru-RU" dirty="0"/>
          </a:p>
          <a:p>
            <a:r>
              <a:rPr lang="en-US" b="1" dirty="0" smtClean="0"/>
              <a:t>[</a:t>
            </a:r>
            <a:r>
              <a:rPr lang="en-US" b="1" dirty="0" err="1" smtClean="0"/>
              <a:t>dʒ</a:t>
            </a:r>
            <a:r>
              <a:rPr lang="en-US" dirty="0" smtClean="0"/>
              <a:t> </a:t>
            </a:r>
            <a:r>
              <a:rPr lang="en-US" b="1" dirty="0" smtClean="0"/>
              <a:t>] </a:t>
            </a:r>
            <a:r>
              <a:rPr lang="en-US" b="1" dirty="0"/>
              <a:t>- porridge,  sausage, juice.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 descr="C:\Documents and Settings\Admin\Рабочий стол\картинки\школа\a2b65e76af0d72fc2dfd48baf7b3ac3d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9080"/>
            <a:ext cx="2333402" cy="2170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831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Repeat the </a:t>
            </a:r>
            <a:r>
              <a:rPr lang="en-US" b="1" dirty="0" smtClean="0"/>
              <a:t>rhyme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5236" y="2276872"/>
            <a:ext cx="6777317" cy="350897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Some of us like brown bread,</a:t>
            </a:r>
            <a:endParaRPr lang="ru-RU" dirty="0"/>
          </a:p>
          <a:p>
            <a:r>
              <a:rPr lang="en-US" b="1" dirty="0"/>
              <a:t>Some of us like white,</a:t>
            </a:r>
            <a:endParaRPr lang="ru-RU" dirty="0"/>
          </a:p>
          <a:p>
            <a:r>
              <a:rPr lang="en-US" b="1" dirty="0"/>
              <a:t>Some of us eat a lot of meat,</a:t>
            </a:r>
            <a:endParaRPr lang="ru-RU" dirty="0"/>
          </a:p>
          <a:p>
            <a:r>
              <a:rPr lang="en-US" b="1" dirty="0"/>
              <a:t>Some </a:t>
            </a:r>
            <a:r>
              <a:rPr lang="en-US" b="1" dirty="0" smtClean="0"/>
              <a:t>don’t </a:t>
            </a:r>
            <a:r>
              <a:rPr lang="en-US" b="1" dirty="0"/>
              <a:t>think </a:t>
            </a:r>
            <a:r>
              <a:rPr lang="en-US" b="1" dirty="0" smtClean="0"/>
              <a:t>it’s </a:t>
            </a:r>
            <a:r>
              <a:rPr lang="en-US" b="1" dirty="0"/>
              <a:t>right.</a:t>
            </a:r>
            <a:endParaRPr lang="ru-RU" dirty="0"/>
          </a:p>
          <a:p>
            <a:r>
              <a:rPr lang="en-US" b="1" dirty="0"/>
              <a:t>Some of us like apples,</a:t>
            </a:r>
            <a:endParaRPr lang="ru-RU" dirty="0"/>
          </a:p>
          <a:p>
            <a:r>
              <a:rPr lang="en-US" b="1" dirty="0"/>
              <a:t>Some drink juice at night,</a:t>
            </a:r>
            <a:endParaRPr lang="ru-RU" dirty="0"/>
          </a:p>
          <a:p>
            <a:r>
              <a:rPr lang="en-US" b="1" dirty="0"/>
              <a:t>Some of us eat many sweets,</a:t>
            </a:r>
            <a:endParaRPr lang="ru-RU" dirty="0"/>
          </a:p>
          <a:p>
            <a:r>
              <a:rPr lang="en-US" b="1" dirty="0"/>
              <a:t>Some </a:t>
            </a:r>
            <a:r>
              <a:rPr lang="en-US" b="1" dirty="0" smtClean="0"/>
              <a:t>don’t </a:t>
            </a:r>
            <a:r>
              <a:rPr lang="en-US" b="1" dirty="0"/>
              <a:t>think </a:t>
            </a:r>
            <a:r>
              <a:rPr lang="en-US" b="1" dirty="0" smtClean="0"/>
              <a:t>it’s </a:t>
            </a:r>
            <a:r>
              <a:rPr lang="en-US" b="1" dirty="0"/>
              <a:t>right.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 descr="C:\Documents and Settings\Admin\Рабочий стол\картинки\школа\HH00334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36712"/>
            <a:ext cx="1469346" cy="1596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dmin\Рабочий стол\картинки\кар о школе\й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57851"/>
            <a:ext cx="2105021" cy="27452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0234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412776"/>
            <a:ext cx="7024744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/>
              <a:t>Создание проблемной </a:t>
            </a:r>
            <a:r>
              <a:rPr lang="ru-RU" b="1" dirty="0" smtClean="0"/>
              <a:t>ситуации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348880"/>
            <a:ext cx="6777317" cy="3508977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У </a:t>
            </a:r>
            <a:r>
              <a:rPr lang="ru-RU" b="1" dirty="0"/>
              <a:t>меня много</a:t>
            </a:r>
            <a:r>
              <a:rPr lang="en-US" b="1" dirty="0"/>
              <a:t> …</a:t>
            </a:r>
            <a:endParaRPr lang="ru-RU" dirty="0"/>
          </a:p>
          <a:p>
            <a:r>
              <a:rPr lang="en-US" b="1" dirty="0"/>
              <a:t>I have got ____ friends.</a:t>
            </a:r>
            <a:endParaRPr lang="ru-RU" dirty="0"/>
          </a:p>
          <a:p>
            <a:r>
              <a:rPr lang="en-US" b="1" dirty="0"/>
              <a:t>I have got ____ money.</a:t>
            </a:r>
            <a:endParaRPr lang="ru-RU" dirty="0"/>
          </a:p>
          <a:p>
            <a:r>
              <a:rPr lang="en-US" b="1" dirty="0"/>
              <a:t>I have got ____ relatives.</a:t>
            </a:r>
            <a:endParaRPr lang="ru-RU" dirty="0"/>
          </a:p>
          <a:p>
            <a:r>
              <a:rPr lang="ru-RU" b="1" dirty="0"/>
              <a:t>Когда у вас много всего – это хорошо. Особенно, если дело идет о друзьях, деньгах и родственниках. Но как грамотно рассказать об этих радостях по-английски? </a:t>
            </a:r>
            <a:endParaRPr lang="ru-RU" dirty="0"/>
          </a:p>
        </p:txBody>
      </p:sp>
      <p:pic>
        <p:nvPicPr>
          <p:cNvPr id="5122" name="Picture 2" descr="C:\Documents and Settings\Admin\Рабочий стол\картинки\кар о школе\а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68567"/>
            <a:ext cx="1333500" cy="962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5994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ru-RU" sz="3600" b="1" dirty="0">
                <a:solidFill>
                  <a:schemeClr val="bg2">
                    <a:lumMod val="50000"/>
                  </a:schemeClr>
                </a:solidFill>
              </a:rPr>
              <a:t>Работа с </a:t>
            </a:r>
            <a:r>
              <a:rPr lang="ru-RU" sz="3600" b="1" dirty="0" err="1" smtClean="0">
                <a:solidFill>
                  <a:schemeClr val="bg2">
                    <a:lumMod val="50000"/>
                  </a:schemeClr>
                </a:solidFill>
              </a:rPr>
              <a:t>микродиалогами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bg2">
                    <a:lumMod val="75000"/>
                  </a:schemeClr>
                </a:solidFill>
              </a:rPr>
            </a:b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a)- </a:t>
            </a:r>
            <a:r>
              <a:rPr lang="en-US" b="1" dirty="0"/>
              <a:t>You look terrible! What is the matter?</a:t>
            </a:r>
            <a:endParaRPr lang="ru-RU" sz="1800" dirty="0"/>
          </a:p>
          <a:p>
            <a:r>
              <a:rPr lang="en-US" b="1" dirty="0"/>
              <a:t>- I drank   too   </a:t>
            </a:r>
            <a:r>
              <a:rPr lang="en-US" b="1" dirty="0">
                <a:solidFill>
                  <a:srgbClr val="C00000"/>
                </a:solidFill>
              </a:rPr>
              <a:t>much </a:t>
            </a:r>
            <a:r>
              <a:rPr lang="en-US" b="1" dirty="0"/>
              <a:t>  juice this morning.</a:t>
            </a:r>
            <a:endParaRPr lang="ru-RU" sz="1800" dirty="0"/>
          </a:p>
          <a:p>
            <a:r>
              <a:rPr lang="en-US" b="1" dirty="0"/>
              <a:t>- </a:t>
            </a:r>
            <a:r>
              <a:rPr lang="en-US" b="1" dirty="0">
                <a:solidFill>
                  <a:srgbClr val="C00000"/>
                </a:solidFill>
              </a:rPr>
              <a:t>How   much</a:t>
            </a:r>
            <a:r>
              <a:rPr lang="en-US" b="1" dirty="0"/>
              <a:t>   juice did you drink?</a:t>
            </a:r>
            <a:endParaRPr lang="ru-RU" sz="1800" dirty="0"/>
          </a:p>
          <a:p>
            <a:r>
              <a:rPr lang="en-US" b="1" dirty="0"/>
              <a:t>- I drank so   </a:t>
            </a:r>
            <a:r>
              <a:rPr lang="en-US" b="1" dirty="0">
                <a:solidFill>
                  <a:srgbClr val="C00000"/>
                </a:solidFill>
              </a:rPr>
              <a:t>much</a:t>
            </a:r>
            <a:r>
              <a:rPr lang="en-US" b="1" dirty="0"/>
              <a:t>   juice that I am never going to drink juice again.</a:t>
            </a:r>
            <a:endParaRPr lang="ru-RU" sz="1800" dirty="0"/>
          </a:p>
          <a:p>
            <a:r>
              <a:rPr lang="en-US" b="1" dirty="0"/>
              <a:t>b)</a:t>
            </a:r>
            <a:endParaRPr lang="ru-RU" sz="1800" dirty="0"/>
          </a:p>
          <a:p>
            <a:r>
              <a:rPr lang="en-US" b="1" dirty="0"/>
              <a:t> - You look terrible! What is the matter?</a:t>
            </a:r>
            <a:endParaRPr lang="ru-RU" sz="1800" dirty="0"/>
          </a:p>
          <a:p>
            <a:r>
              <a:rPr lang="en-US" b="1" dirty="0"/>
              <a:t>- I ate too   </a:t>
            </a:r>
            <a:r>
              <a:rPr lang="en-US" b="1" dirty="0">
                <a:solidFill>
                  <a:srgbClr val="C00000"/>
                </a:solidFill>
              </a:rPr>
              <a:t>many</a:t>
            </a:r>
            <a:r>
              <a:rPr lang="en-US" b="1" dirty="0"/>
              <a:t>   cookies last night.</a:t>
            </a:r>
            <a:endParaRPr lang="ru-RU" sz="1800" dirty="0"/>
          </a:p>
          <a:p>
            <a:r>
              <a:rPr lang="en-US" b="1" dirty="0"/>
              <a:t>- </a:t>
            </a:r>
            <a:r>
              <a:rPr lang="en-US" b="1" dirty="0">
                <a:solidFill>
                  <a:srgbClr val="C00000"/>
                </a:solidFill>
              </a:rPr>
              <a:t>How   many   </a:t>
            </a:r>
            <a:r>
              <a:rPr lang="en-US" b="1" dirty="0"/>
              <a:t>cookies did you eat?</a:t>
            </a:r>
            <a:endParaRPr lang="ru-RU" sz="1800" dirty="0"/>
          </a:p>
          <a:p>
            <a:r>
              <a:rPr lang="en-US" b="1" dirty="0"/>
              <a:t>- I ate so </a:t>
            </a:r>
            <a:r>
              <a:rPr lang="en-US" b="1" dirty="0">
                <a:solidFill>
                  <a:srgbClr val="C00000"/>
                </a:solidFill>
              </a:rPr>
              <a:t>many</a:t>
            </a:r>
            <a:r>
              <a:rPr lang="en-US" b="1" dirty="0"/>
              <a:t> cookies that I am never going to eat a cookie again.</a:t>
            </a:r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3045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Примерные вопросы для обсуждения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What is common about these sentences?</a:t>
            </a:r>
            <a:endParaRPr lang="ru-RU" dirty="0"/>
          </a:p>
          <a:p>
            <a:r>
              <a:rPr lang="en-US" b="1" dirty="0"/>
              <a:t>- They start with the words: “How much, how many”.</a:t>
            </a:r>
            <a:endParaRPr lang="ru-RU" dirty="0"/>
          </a:p>
          <a:p>
            <a:r>
              <a:rPr lang="en-US" b="1" dirty="0"/>
              <a:t>What is the difference between them?</a:t>
            </a:r>
            <a:endParaRPr lang="ru-RU" dirty="0"/>
          </a:p>
          <a:p>
            <a:r>
              <a:rPr lang="en-US" b="1" dirty="0"/>
              <a:t>- “How much” is used with the words – juice, cheese.</a:t>
            </a:r>
            <a:endParaRPr lang="ru-RU" dirty="0"/>
          </a:p>
          <a:p>
            <a:r>
              <a:rPr lang="en-US" b="1" dirty="0"/>
              <a:t>- “How many”  is  used with the words   –   sandwiches, cakes.</a:t>
            </a:r>
            <a:endParaRPr lang="ru-RU" dirty="0"/>
          </a:p>
          <a:p>
            <a:r>
              <a:rPr lang="en-US" b="1" dirty="0"/>
              <a:t>What kind of nouns are the words – juice and cheese? Can we count them?</a:t>
            </a:r>
            <a:endParaRPr lang="ru-RU" dirty="0"/>
          </a:p>
          <a:p>
            <a:r>
              <a:rPr lang="en-US" b="1" dirty="0"/>
              <a:t>- No, we can’t. They are uncountable nouns.</a:t>
            </a:r>
            <a:endParaRPr lang="ru-RU" dirty="0"/>
          </a:p>
          <a:p>
            <a:r>
              <a:rPr lang="en-US" b="1" dirty="0"/>
              <a:t>What kind of nouns are the words – sandwiches, cakes? Can we count them?</a:t>
            </a:r>
            <a:endParaRPr lang="ru-RU" dirty="0"/>
          </a:p>
          <a:p>
            <a:r>
              <a:rPr lang="en-US" b="1" dirty="0"/>
              <a:t>- Yes, we can. They are countable nouns.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7616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Речевая практика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Look at the blackboard. Name the products. Divide all nouns into 2 groups (countable-uncountable). </a:t>
            </a:r>
            <a:endParaRPr lang="ru-RU" b="1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Water, apples, milk, sweets, juice, oranges, coffee, bananas, tea,  eggs,  soup,  carrots, porridge,  cups of tea or coffee,  bread,  cheese,  glasses of milk or juice,  fruits,  meat,  fish,  jam, chocolate, hamburgers.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34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let’s check the </a:t>
            </a:r>
            <a:r>
              <a:rPr lang="en-US" b="1" dirty="0" smtClean="0"/>
              <a:t>exercise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42154515"/>
              </p:ext>
            </p:extLst>
          </p:nvPr>
        </p:nvGraphicFramePr>
        <p:xfrm>
          <a:off x="1403648" y="2276872"/>
          <a:ext cx="6777038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8519"/>
                <a:gridCol w="338851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Countable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Uncountable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apples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sweets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oranges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bananas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eggs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carrots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cups of tea or coffee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cheese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glasses of milk or juice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fruits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fish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chocolate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hamburgers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Water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juice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coffee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tea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soup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porridge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bread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cheese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meat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Jam</a:t>
                      </a:r>
                    </a:p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milk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C:\Documents and Settings\Admin\Рабочий стол\картинки\школа\28-а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1238250" cy="1809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142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Let’s do the next exercise. Choose the right </a:t>
            </a:r>
            <a:r>
              <a:rPr lang="en-US" b="1" dirty="0" smtClean="0"/>
              <a:t>variant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(How many,   how   much  )  cups of tea do you  drink at breakfast?</a:t>
            </a:r>
            <a:endParaRPr lang="ru-RU" dirty="0"/>
          </a:p>
          <a:p>
            <a:pPr lvl="0"/>
            <a:r>
              <a:rPr lang="en-US" b="1" dirty="0"/>
              <a:t>(How many, how much)   glasses   of   juice does your brother drink every day?</a:t>
            </a:r>
            <a:endParaRPr lang="ru-RU" dirty="0"/>
          </a:p>
          <a:p>
            <a:pPr lvl="0"/>
            <a:r>
              <a:rPr lang="en-US" b="1" dirty="0"/>
              <a:t>(How many, how much) jam does she eat at breakfast?</a:t>
            </a:r>
            <a:endParaRPr lang="ru-RU" dirty="0"/>
          </a:p>
          <a:p>
            <a:pPr lvl="0"/>
            <a:r>
              <a:rPr lang="en-US" b="1" dirty="0"/>
              <a:t>(How many, how much) salad do you eat at dinner?</a:t>
            </a:r>
            <a:endParaRPr lang="ru-RU" dirty="0"/>
          </a:p>
          <a:p>
            <a:pPr lvl="0"/>
            <a:r>
              <a:rPr lang="en-US" b="1" dirty="0"/>
              <a:t>(How many, how much) bread does he eat at supper?</a:t>
            </a:r>
            <a:endParaRPr lang="ru-RU" dirty="0"/>
          </a:p>
          <a:p>
            <a:pPr lvl="0"/>
            <a:r>
              <a:rPr lang="en-US" b="1" dirty="0"/>
              <a:t>(How many, how much) cheese do you eat at lunch?</a:t>
            </a:r>
            <a:endParaRPr lang="ru-RU" dirty="0"/>
          </a:p>
          <a:p>
            <a:pPr lvl="0"/>
            <a:r>
              <a:rPr lang="en-US" b="1" dirty="0"/>
              <a:t>(How many, how much) chocolate does she eat every day?</a:t>
            </a:r>
            <a:endParaRPr lang="ru-RU" dirty="0"/>
          </a:p>
          <a:p>
            <a:endParaRPr lang="ru-RU" dirty="0"/>
          </a:p>
        </p:txBody>
      </p:sp>
      <p:pic>
        <p:nvPicPr>
          <p:cNvPr id="7170" name="Picture 2" descr="C:\Documents and Settings\Admin\Рабочий стол\картинки\школа\36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55966"/>
            <a:ext cx="1143000" cy="95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Admin\Рабочий стол\картинки\школа\44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743" y="942220"/>
            <a:ext cx="1103585" cy="11035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0973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Let’s check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sz="2300" b="1" dirty="0" smtClean="0">
                <a:solidFill>
                  <a:srgbClr val="FF0000"/>
                </a:solidFill>
              </a:rPr>
              <a:t>How many </a:t>
            </a:r>
            <a:r>
              <a:rPr lang="en-US" sz="2300" b="1" dirty="0" smtClean="0"/>
              <a:t>cups </a:t>
            </a:r>
            <a:r>
              <a:rPr lang="en-US" sz="2300" b="1" dirty="0"/>
              <a:t>of tea do you  drink at breakfast?</a:t>
            </a:r>
            <a:endParaRPr lang="ru-RU" sz="2300" dirty="0"/>
          </a:p>
          <a:p>
            <a:pPr lvl="0"/>
            <a:r>
              <a:rPr lang="en-US" sz="2300" b="1" dirty="0" smtClean="0">
                <a:solidFill>
                  <a:srgbClr val="FF0000"/>
                </a:solidFill>
              </a:rPr>
              <a:t>How many</a:t>
            </a:r>
            <a:r>
              <a:rPr lang="en-US" sz="2300" b="1" dirty="0" smtClean="0"/>
              <a:t>   </a:t>
            </a:r>
            <a:r>
              <a:rPr lang="en-US" sz="2300" b="1" dirty="0"/>
              <a:t>glasses   of   juice does your brother drink every day?</a:t>
            </a:r>
            <a:endParaRPr lang="ru-RU" sz="2300" dirty="0"/>
          </a:p>
          <a:p>
            <a:pPr lvl="0"/>
            <a:r>
              <a:rPr lang="en-US" sz="2300" b="1" dirty="0" smtClean="0">
                <a:solidFill>
                  <a:srgbClr val="FF0000"/>
                </a:solidFill>
              </a:rPr>
              <a:t>How much</a:t>
            </a:r>
            <a:r>
              <a:rPr lang="en-US" sz="2300" b="1" dirty="0" smtClean="0"/>
              <a:t> </a:t>
            </a:r>
            <a:r>
              <a:rPr lang="en-US" sz="2300" b="1" dirty="0"/>
              <a:t>jam does she eat at breakfast?</a:t>
            </a:r>
            <a:endParaRPr lang="ru-RU" sz="2300" dirty="0"/>
          </a:p>
          <a:p>
            <a:pPr lvl="0"/>
            <a:r>
              <a:rPr lang="en-US" sz="2300" b="1" dirty="0" smtClean="0">
                <a:solidFill>
                  <a:srgbClr val="FF0000"/>
                </a:solidFill>
              </a:rPr>
              <a:t>How much</a:t>
            </a:r>
            <a:r>
              <a:rPr lang="en-US" sz="2300" b="1" dirty="0" smtClean="0"/>
              <a:t> </a:t>
            </a:r>
            <a:r>
              <a:rPr lang="en-US" sz="2300" b="1" dirty="0"/>
              <a:t>salad do you eat at dinner?</a:t>
            </a:r>
            <a:endParaRPr lang="ru-RU" sz="2300" dirty="0"/>
          </a:p>
          <a:p>
            <a:pPr lvl="0"/>
            <a:r>
              <a:rPr lang="en-US" sz="2300" b="1" dirty="0" smtClean="0">
                <a:solidFill>
                  <a:srgbClr val="FF0000"/>
                </a:solidFill>
              </a:rPr>
              <a:t>How much</a:t>
            </a:r>
            <a:r>
              <a:rPr lang="en-US" sz="2300" b="1" dirty="0" smtClean="0"/>
              <a:t> </a:t>
            </a:r>
            <a:r>
              <a:rPr lang="en-US" sz="2300" b="1" dirty="0"/>
              <a:t>bread does he eat at supper?</a:t>
            </a:r>
            <a:endParaRPr lang="ru-RU" sz="2300" dirty="0"/>
          </a:p>
          <a:p>
            <a:pPr lvl="0"/>
            <a:r>
              <a:rPr lang="en-US" sz="2300" b="1" dirty="0" smtClean="0">
                <a:solidFill>
                  <a:srgbClr val="FF0000"/>
                </a:solidFill>
              </a:rPr>
              <a:t>How much</a:t>
            </a:r>
            <a:r>
              <a:rPr lang="en-US" sz="2300" b="1" dirty="0" smtClean="0"/>
              <a:t> </a:t>
            </a:r>
            <a:r>
              <a:rPr lang="en-US" sz="2300" b="1" dirty="0"/>
              <a:t>cheese do you eat at lunch?</a:t>
            </a:r>
            <a:endParaRPr lang="ru-RU" sz="2300" dirty="0"/>
          </a:p>
          <a:p>
            <a:pPr lvl="0"/>
            <a:r>
              <a:rPr lang="en-US" sz="2300" b="1" dirty="0" smtClean="0">
                <a:solidFill>
                  <a:srgbClr val="FF0000"/>
                </a:solidFill>
              </a:rPr>
              <a:t>How many</a:t>
            </a:r>
            <a:r>
              <a:rPr lang="en-US" sz="2300" b="1" dirty="0" smtClean="0"/>
              <a:t> </a:t>
            </a:r>
            <a:r>
              <a:rPr lang="en-US" sz="2300" b="1" dirty="0"/>
              <a:t>chocolate does she eat every day?</a:t>
            </a:r>
            <a:endParaRPr lang="ru-RU" sz="2300" dirty="0"/>
          </a:p>
          <a:p>
            <a:endParaRPr lang="ru-RU" dirty="0"/>
          </a:p>
        </p:txBody>
      </p:sp>
      <p:pic>
        <p:nvPicPr>
          <p:cNvPr id="8194" name="Picture 2" descr="C:\Documents and Settings\Admin\Рабочий стол\картинки\школа\ED00010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21" y="-11360"/>
            <a:ext cx="1965778" cy="21992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2101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Now make up the questions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1.Much </a:t>
            </a:r>
            <a:r>
              <a:rPr lang="en-US" b="1" dirty="0"/>
              <a:t>how is there salt   </a:t>
            </a:r>
            <a:endParaRPr lang="ru-RU" dirty="0"/>
          </a:p>
          <a:p>
            <a:r>
              <a:rPr lang="en-US" b="1" dirty="0" smtClean="0"/>
              <a:t>2.Water </a:t>
            </a:r>
            <a:r>
              <a:rPr lang="en-US" b="1" dirty="0"/>
              <a:t>much how there is   </a:t>
            </a:r>
            <a:endParaRPr lang="ru-RU" dirty="0"/>
          </a:p>
          <a:p>
            <a:r>
              <a:rPr lang="en-US" b="1" dirty="0" smtClean="0"/>
              <a:t>3.Many </a:t>
            </a:r>
            <a:r>
              <a:rPr lang="en-US" b="1" dirty="0"/>
              <a:t>how there are sweets   </a:t>
            </a:r>
            <a:endParaRPr lang="ru-RU" dirty="0"/>
          </a:p>
          <a:p>
            <a:r>
              <a:rPr lang="en-US" b="1" dirty="0" smtClean="0"/>
              <a:t>4.Hamburgers </a:t>
            </a:r>
            <a:r>
              <a:rPr lang="en-US" b="1" dirty="0"/>
              <a:t>are there many how   </a:t>
            </a:r>
            <a:endParaRPr lang="ru-RU" dirty="0"/>
          </a:p>
          <a:p>
            <a:r>
              <a:rPr lang="en-US" b="1" dirty="0" smtClean="0"/>
              <a:t>5.Much </a:t>
            </a:r>
            <a:r>
              <a:rPr lang="en-US" b="1" dirty="0"/>
              <a:t>salad how is there   </a:t>
            </a:r>
            <a:endParaRPr lang="ru-RU" dirty="0"/>
          </a:p>
          <a:p>
            <a:r>
              <a:rPr lang="en-US" b="1" dirty="0" smtClean="0"/>
              <a:t>6.Eggs </a:t>
            </a:r>
            <a:r>
              <a:rPr lang="en-US" b="1" dirty="0"/>
              <a:t>many there are how   </a:t>
            </a:r>
            <a:endParaRPr lang="ru-RU" dirty="0"/>
          </a:p>
          <a:p>
            <a:r>
              <a:rPr lang="en-US" b="1" dirty="0" smtClean="0"/>
              <a:t>7.Much </a:t>
            </a:r>
            <a:r>
              <a:rPr lang="en-US" b="1" dirty="0"/>
              <a:t>how there is meat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462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Let’s check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much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meat is there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many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eggs are there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much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salad is there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many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hamburgers are there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many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sweets are there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much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water is there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/>
            <a:r>
              <a:rPr lang="en-US" b="1" dirty="0" smtClean="0">
                <a:solidFill>
                  <a:srgbClr val="FF0000"/>
                </a:solidFill>
              </a:rPr>
              <a:t>How </a:t>
            </a:r>
            <a:r>
              <a:rPr lang="en-US" b="1" dirty="0">
                <a:solidFill>
                  <a:srgbClr val="FF0000"/>
                </a:solidFill>
              </a:rPr>
              <a:t>much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salt is there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9218" name="Picture 2" descr="C:\Documents and Settings\Admin\Рабочий стол\картинки\школа\ED00019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908720"/>
            <a:ext cx="2723977" cy="23901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5351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Action time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Посмотрите </a:t>
            </a:r>
            <a:r>
              <a:rPr lang="ru-RU" b="1" dirty="0">
                <a:solidFill>
                  <a:srgbClr val="00B050"/>
                </a:solidFill>
              </a:rPr>
              <a:t>птичка </a:t>
            </a:r>
            <a:r>
              <a:rPr lang="ru-RU" b="1" dirty="0" err="1">
                <a:solidFill>
                  <a:srgbClr val="7030A0"/>
                </a:solidFill>
              </a:rPr>
              <a:t>bird</a:t>
            </a:r>
            <a:r>
              <a:rPr lang="ru-RU" b="1" dirty="0">
                <a:solidFill>
                  <a:srgbClr val="00B050"/>
                </a:solidFill>
              </a:rPr>
              <a:t> </a:t>
            </a:r>
          </a:p>
          <a:p>
            <a:r>
              <a:rPr lang="ru-RU" b="1" dirty="0">
                <a:solidFill>
                  <a:srgbClr val="00B050"/>
                </a:solidFill>
              </a:rPr>
              <a:t> Например она дает</a:t>
            </a:r>
          </a:p>
          <a:p>
            <a:r>
              <a:rPr lang="ru-RU" b="1" dirty="0">
                <a:solidFill>
                  <a:srgbClr val="00B050"/>
                </a:solidFill>
              </a:rPr>
              <a:t> Чтобы небо ближе стало</a:t>
            </a:r>
          </a:p>
          <a:p>
            <a:r>
              <a:rPr lang="ru-RU" b="1" dirty="0">
                <a:solidFill>
                  <a:srgbClr val="00B050"/>
                </a:solidFill>
              </a:rPr>
              <a:t> Делай </a:t>
            </a:r>
            <a:r>
              <a:rPr lang="ru-RU" b="1" dirty="0" err="1">
                <a:solidFill>
                  <a:srgbClr val="7030A0"/>
                </a:solidFill>
              </a:rPr>
              <a:t>up</a:t>
            </a:r>
            <a:r>
              <a:rPr lang="ru-RU" b="1" dirty="0">
                <a:solidFill>
                  <a:srgbClr val="00B050"/>
                </a:solidFill>
              </a:rPr>
              <a:t> и делай </a:t>
            </a:r>
            <a:r>
              <a:rPr lang="ru-RU" b="1" dirty="0" err="1">
                <a:solidFill>
                  <a:srgbClr val="7030A0"/>
                </a:solidFill>
              </a:rPr>
              <a:t>down</a:t>
            </a:r>
            <a:endParaRPr lang="ru-RU" b="1" dirty="0">
              <a:solidFill>
                <a:srgbClr val="7030A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Прибежала кошка </a:t>
            </a:r>
            <a:r>
              <a:rPr lang="ru-RU" b="1" dirty="0" err="1">
                <a:solidFill>
                  <a:srgbClr val="7030A0"/>
                </a:solidFill>
              </a:rPr>
              <a:t>cat</a:t>
            </a:r>
            <a:endParaRPr lang="ru-RU" b="1" dirty="0">
              <a:solidFill>
                <a:srgbClr val="7030A0"/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 тоже хочет дать совет</a:t>
            </a:r>
          </a:p>
          <a:p>
            <a:r>
              <a:rPr lang="ru-RU" b="1" dirty="0">
                <a:solidFill>
                  <a:srgbClr val="00B050"/>
                </a:solidFill>
              </a:rPr>
              <a:t> чтоб как я вам гибкой стать</a:t>
            </a:r>
          </a:p>
          <a:p>
            <a:r>
              <a:rPr lang="ru-RU" b="1" dirty="0">
                <a:solidFill>
                  <a:srgbClr val="00B050"/>
                </a:solidFill>
              </a:rPr>
              <a:t> наклоняйтесь </a:t>
            </a:r>
            <a:r>
              <a:rPr lang="ru-RU" b="1" dirty="0" err="1">
                <a:solidFill>
                  <a:srgbClr val="7030A0"/>
                </a:solidFill>
              </a:rPr>
              <a:t>left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and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right</a:t>
            </a:r>
            <a:r>
              <a:rPr lang="ru-RU" b="1" dirty="0">
                <a:solidFill>
                  <a:srgbClr val="7030A0"/>
                </a:solidFill>
              </a:rPr>
              <a:t> </a:t>
            </a:r>
          </a:p>
          <a:p>
            <a:r>
              <a:rPr lang="ru-RU" dirty="0">
                <a:solidFill>
                  <a:srgbClr val="00B050"/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16386" name="Picture 2" descr="C:\Documents and Settings\Admin\Рабочий стол\картинки\спорт\BD00173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403" y="2414524"/>
            <a:ext cx="1181100" cy="1751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Documents and Settings\Admin\Рабочий стол\картинки\спорт\PE00998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3"/>
            <a:ext cx="2040820" cy="2053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812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Remember that the word “</a:t>
            </a:r>
            <a:r>
              <a:rPr lang="en-US" sz="3200" b="1" i="1" dirty="0">
                <a:solidFill>
                  <a:srgbClr val="FF0000"/>
                </a:solidFill>
              </a:rPr>
              <a:t>money</a:t>
            </a:r>
            <a:r>
              <a:rPr lang="en-US" b="1" dirty="0"/>
              <a:t>” in English is an uncountable noun.</a:t>
            </a:r>
            <a:endParaRPr lang="ru-RU" dirty="0"/>
          </a:p>
        </p:txBody>
      </p:sp>
      <p:pic>
        <p:nvPicPr>
          <p:cNvPr id="10242" name="Picture 2" descr="C:\Documents and Settings\Admin\Рабочий стол\11841755-n--n------nfnz-n-nf--n--nf------n-n------n-n----------n-------n-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11565"/>
            <a:ext cx="2386260" cy="25118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Documents and Settings\Admin\Рабочий стол\23c7a85495a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797" y="3501008"/>
            <a:ext cx="4341635" cy="29556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3514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Развитие навыков диалогической речи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Make </a:t>
            </a:r>
            <a:r>
              <a:rPr lang="en-US" b="1" dirty="0"/>
              <a:t>up </a:t>
            </a:r>
            <a:r>
              <a:rPr lang="ru-RU" b="1" dirty="0"/>
              <a:t> the dialogue</a:t>
            </a:r>
            <a:r>
              <a:rPr lang="en-US" b="1" dirty="0"/>
              <a:t>s</a:t>
            </a:r>
            <a:r>
              <a:rPr lang="ru-RU" b="1" dirty="0"/>
              <a:t>:</a:t>
            </a:r>
            <a:endParaRPr lang="ru-RU" dirty="0"/>
          </a:p>
          <a:p>
            <a:pPr lvl="0"/>
            <a:r>
              <a:rPr lang="en-US" b="1" dirty="0"/>
              <a:t>Ask your classmate how many books are in his bag.</a:t>
            </a:r>
            <a:endParaRPr lang="ru-RU" dirty="0"/>
          </a:p>
          <a:p>
            <a:pPr lvl="0"/>
            <a:r>
              <a:rPr lang="en-US" b="1" dirty="0"/>
              <a:t>Ask your classmate how much homework he has for tomorrow.</a:t>
            </a:r>
            <a:endParaRPr lang="ru-RU" dirty="0"/>
          </a:p>
          <a:p>
            <a:pPr lvl="0"/>
            <a:r>
              <a:rPr lang="en-US" b="1" dirty="0"/>
              <a:t>Ask your classmate how many pens are on the table. </a:t>
            </a:r>
            <a:endParaRPr lang="ru-RU" dirty="0"/>
          </a:p>
          <a:p>
            <a:endParaRPr lang="ru-RU" dirty="0"/>
          </a:p>
        </p:txBody>
      </p:sp>
      <p:pic>
        <p:nvPicPr>
          <p:cNvPr id="11266" name="Picture 2" descr="C:\Documents and Settings\Admin\Рабочий стол\картинки\школа\ED00172_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99" y="4797151"/>
            <a:ext cx="2247651" cy="16092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Documents and Settings\Admin\Рабочий стол\картинки\школа\ma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003299"/>
            <a:ext cx="1238250" cy="17049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Documents and Settings\Admin\Рабочий стол\картинки\люди\24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58641"/>
            <a:ext cx="1285875" cy="12477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5441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28" y="692696"/>
            <a:ext cx="7024744" cy="1143000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Ознакомление с новым грамматическим материалом, выявленным учащимися в процессе урока</a:t>
            </a:r>
            <a:r>
              <a:rPr lang="ru-RU" sz="2400" b="1" dirty="0" smtClean="0"/>
              <a:t>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Documents and Settings\Admin\Рабочий стол\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08912" cy="47310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9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400" b="1" dirty="0"/>
              <a:t>Возврат к начальной стадии урока, решение поставленной проблемной задачи. Обобщение и подведение итогов </a:t>
            </a:r>
            <a:r>
              <a:rPr lang="ru-RU" sz="2400" b="1" dirty="0" smtClean="0"/>
              <a:t>урока</a:t>
            </a:r>
            <a:r>
              <a:rPr lang="en-US" sz="2400" b="1" dirty="0"/>
              <a:t/>
            </a:r>
            <a:br>
              <a:rPr lang="en-US" sz="2400" b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 </a:t>
            </a:r>
            <a:r>
              <a:rPr lang="en-US" b="1" dirty="0"/>
              <a:t>have got   (</a:t>
            </a:r>
            <a:r>
              <a:rPr lang="en-US" b="1" dirty="0">
                <a:solidFill>
                  <a:srgbClr val="FF0000"/>
                </a:solidFill>
              </a:rPr>
              <a:t>many</a:t>
            </a:r>
            <a:r>
              <a:rPr lang="en-US" b="1" dirty="0"/>
              <a:t>, much) friends</a:t>
            </a:r>
            <a:endParaRPr lang="ru-RU" dirty="0"/>
          </a:p>
          <a:p>
            <a:r>
              <a:rPr lang="en-US" b="1" dirty="0"/>
              <a:t>I have got (</a:t>
            </a:r>
            <a:r>
              <a:rPr lang="en-US" b="1" dirty="0">
                <a:solidFill>
                  <a:srgbClr val="FF0000"/>
                </a:solidFill>
              </a:rPr>
              <a:t>many</a:t>
            </a:r>
            <a:r>
              <a:rPr lang="en-US" b="1" dirty="0"/>
              <a:t>, much) subjects</a:t>
            </a:r>
            <a:endParaRPr lang="ru-RU" dirty="0"/>
          </a:p>
          <a:p>
            <a:r>
              <a:rPr lang="en-US" b="1" dirty="0"/>
              <a:t>I have got (</a:t>
            </a:r>
            <a:r>
              <a:rPr lang="en-US" b="1" dirty="0">
                <a:solidFill>
                  <a:srgbClr val="FF0000"/>
                </a:solidFill>
              </a:rPr>
              <a:t>many</a:t>
            </a:r>
            <a:r>
              <a:rPr lang="en-US" b="1" dirty="0"/>
              <a:t>, much) sweets</a:t>
            </a:r>
            <a:endParaRPr lang="ru-RU" dirty="0"/>
          </a:p>
          <a:p>
            <a:r>
              <a:rPr lang="en-US" b="1" dirty="0"/>
              <a:t>I have got (many, </a:t>
            </a:r>
            <a:r>
              <a:rPr lang="en-US" b="1" dirty="0">
                <a:solidFill>
                  <a:srgbClr val="FF0000"/>
                </a:solidFill>
              </a:rPr>
              <a:t>much</a:t>
            </a:r>
            <a:r>
              <a:rPr lang="en-US" b="1" dirty="0"/>
              <a:t>) money</a:t>
            </a:r>
            <a:endParaRPr lang="ru-RU" dirty="0"/>
          </a:p>
          <a:p>
            <a:endParaRPr lang="ru-RU" dirty="0"/>
          </a:p>
        </p:txBody>
      </p:sp>
      <p:pic>
        <p:nvPicPr>
          <p:cNvPr id="13314" name="Picture 2" descr="C:\Documents and Settings\Admin\Рабочий стол\картинки\дети\21M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41168"/>
            <a:ext cx="1366078" cy="14379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Documents and Settings\Admin\Рабочий стол\картинки\дети\child2.files\peo-girl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70977"/>
            <a:ext cx="2088232" cy="15081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6491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b="1" dirty="0" smtClean="0"/>
              <a:t>Home Work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Tell your friends what you have in your fridge</a:t>
            </a:r>
            <a:endParaRPr lang="ru-RU" dirty="0"/>
          </a:p>
          <a:p>
            <a:r>
              <a:rPr lang="en-US" sz="2000" b="1" dirty="0">
                <a:solidFill>
                  <a:srgbClr val="FF0000"/>
                </a:solidFill>
              </a:rPr>
              <a:t>F. ex:  I have got many eggs in my fridge.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            I have got much mineral water in my fridge.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b="1" dirty="0"/>
              <a:t>(</a:t>
            </a:r>
            <a:r>
              <a:rPr lang="ru-RU" b="1" dirty="0" err="1"/>
              <a:t>At</a:t>
            </a:r>
            <a:r>
              <a:rPr lang="ru-RU" b="1" dirty="0"/>
              <a:t> </a:t>
            </a:r>
            <a:r>
              <a:rPr lang="ru-RU" b="1" dirty="0" err="1"/>
              <a:t>least</a:t>
            </a:r>
            <a:r>
              <a:rPr lang="ru-RU" b="1" dirty="0"/>
              <a:t> 7 </a:t>
            </a:r>
            <a:r>
              <a:rPr lang="ru-RU" b="1" dirty="0" err="1"/>
              <a:t>sentences</a:t>
            </a:r>
            <a:r>
              <a:rPr lang="ru-RU" b="1" dirty="0"/>
              <a:t>). </a:t>
            </a:r>
            <a:endParaRPr lang="ru-RU" dirty="0"/>
          </a:p>
          <a:p>
            <a:endParaRPr lang="ru-RU" dirty="0"/>
          </a:p>
        </p:txBody>
      </p:sp>
      <p:pic>
        <p:nvPicPr>
          <p:cNvPr id="14338" name="Picture 2" descr="C:\Documents and Settings\Admin\Рабочий стол\картинки\школа\44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81128"/>
            <a:ext cx="1785763" cy="1785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Documents and Settings\Admin\Рабочий стол\toca-kitchen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30688"/>
            <a:ext cx="2448272" cy="18362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284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Ознакомление учащихся с реалиями английского </a:t>
            </a:r>
            <a:r>
              <a:rPr lang="ru-RU" sz="3200" b="1" dirty="0" smtClean="0"/>
              <a:t>языка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“</a:t>
            </a:r>
            <a:r>
              <a:rPr lang="en-US" sz="2000" b="1" dirty="0">
                <a:solidFill>
                  <a:srgbClr val="FF0000"/>
                </a:solidFill>
              </a:rPr>
              <a:t>So many men, so many minds</a:t>
            </a:r>
            <a:r>
              <a:rPr lang="en-US" sz="2000" b="1" dirty="0"/>
              <a:t>”   (</a:t>
            </a:r>
            <a:r>
              <a:rPr lang="ru-RU" sz="2000" b="1" dirty="0"/>
              <a:t>Сколько людей</a:t>
            </a:r>
            <a:r>
              <a:rPr lang="en-US" sz="2000" b="1" dirty="0"/>
              <a:t>, </a:t>
            </a:r>
            <a:r>
              <a:rPr lang="ru-RU" sz="2000" b="1" dirty="0"/>
              <a:t>столько и мнений</a:t>
            </a:r>
            <a:r>
              <a:rPr lang="en-US" sz="2000" b="1" dirty="0"/>
              <a:t>);</a:t>
            </a:r>
            <a:endParaRPr lang="ru-RU" sz="2000" dirty="0"/>
          </a:p>
          <a:p>
            <a:r>
              <a:rPr lang="en-US" sz="2000" b="1" dirty="0"/>
              <a:t>“</a:t>
            </a:r>
            <a:r>
              <a:rPr lang="en-US" sz="2000" b="1" dirty="0">
                <a:solidFill>
                  <a:srgbClr val="FF0000"/>
                </a:solidFill>
              </a:rPr>
              <a:t>How much is it?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en-US" sz="2000" b="1" dirty="0">
                <a:solidFill>
                  <a:srgbClr val="FF0000"/>
                </a:solidFill>
              </a:rPr>
              <a:t>      </a:t>
            </a:r>
            <a:r>
              <a:rPr lang="ru-RU" sz="2000" b="1" dirty="0"/>
              <a:t>(Сколько это стоит?);</a:t>
            </a:r>
            <a:endParaRPr lang="ru-RU" sz="2000" dirty="0"/>
          </a:p>
          <a:p>
            <a:r>
              <a:rPr lang="ru-RU" sz="2000" b="1" dirty="0"/>
              <a:t>“</a:t>
            </a:r>
            <a:r>
              <a:rPr lang="en-US" sz="2000" b="1" dirty="0">
                <a:solidFill>
                  <a:srgbClr val="FF0000"/>
                </a:solidFill>
              </a:rPr>
              <a:t>So much for that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</a:t>
            </a:r>
            <a:r>
              <a:rPr lang="ru-RU" sz="2000" b="1" dirty="0">
                <a:solidFill>
                  <a:srgbClr val="FF0000"/>
                </a:solidFill>
              </a:rPr>
              <a:t>    </a:t>
            </a:r>
            <a:r>
              <a:rPr lang="ru-RU" sz="2000" b="1" dirty="0"/>
              <a:t>(Ну, хватит об этом!)</a:t>
            </a:r>
            <a:endParaRPr lang="ru-RU" sz="2000" dirty="0"/>
          </a:p>
          <a:p>
            <a:endParaRPr lang="ru-RU" dirty="0"/>
          </a:p>
        </p:txBody>
      </p:sp>
      <p:pic>
        <p:nvPicPr>
          <p:cNvPr id="15362" name="Picture 2" descr="C:\Documents and Settings\Admin\Рабочий стол\1338024653_img-engla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2520280" cy="21384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Documents and Settings\Admin\Рабочий стол\1328426825_2.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683" y="4361285"/>
            <a:ext cx="2664296" cy="19982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Documents and Settings\Admin\Рабочий стол\detskij-otdy-h-v-angl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40302"/>
            <a:ext cx="2232248" cy="2030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93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0"/>
            <a:ext cx="8229600" cy="1384301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What Emotions Do You Feel?</a:t>
            </a:r>
            <a:endParaRPr lang="ru-RU" b="1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125538"/>
            <a:ext cx="8229600" cy="5256212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00B050"/>
                </a:solidFill>
              </a:rPr>
              <a:t>  </a:t>
            </a:r>
            <a:r>
              <a:rPr lang="en-US" sz="2800" b="1" dirty="0" smtClean="0">
                <a:solidFill>
                  <a:srgbClr val="00B050"/>
                </a:solidFill>
              </a:rPr>
              <a:t>Positive Emotions      </a:t>
            </a:r>
            <a:r>
              <a:rPr lang="ru-RU" sz="2800" b="1" dirty="0" smtClean="0">
                <a:solidFill>
                  <a:srgbClr val="00B050"/>
                </a:solidFill>
              </a:rPr>
              <a:t>    </a:t>
            </a:r>
            <a:r>
              <a:rPr lang="en-US" sz="2800" b="1" dirty="0" smtClean="0">
                <a:solidFill>
                  <a:srgbClr val="FF0101"/>
                </a:solidFill>
              </a:rPr>
              <a:t>Negative Emotions</a:t>
            </a:r>
            <a:r>
              <a:rPr lang="ru-RU" b="1" dirty="0" smtClean="0"/>
              <a:t> </a:t>
            </a:r>
            <a:r>
              <a:rPr lang="en-US" b="1" dirty="0" smtClean="0"/>
              <a:t>   </a:t>
            </a:r>
            <a:r>
              <a:rPr lang="en-US" dirty="0" smtClean="0"/>
              <a:t>			</a:t>
            </a:r>
            <a:r>
              <a:rPr lang="en-US" sz="3200" b="1" dirty="0" smtClean="0">
                <a:solidFill>
                  <a:srgbClr val="0B0BFF"/>
                </a:solidFill>
              </a:rPr>
              <a:t>I</a:t>
            </a:r>
            <a:r>
              <a:rPr lang="ru-RU" sz="3200" b="1" dirty="0" smtClean="0">
                <a:solidFill>
                  <a:srgbClr val="0B0BFF"/>
                </a:solidFill>
              </a:rPr>
              <a:t> </a:t>
            </a:r>
            <a:r>
              <a:rPr lang="en-US" sz="3200" b="1" dirty="0" smtClean="0">
                <a:solidFill>
                  <a:srgbClr val="0B0BFF"/>
                </a:solidFill>
              </a:rPr>
              <a:t>Feel…</a:t>
            </a:r>
            <a:endParaRPr lang="ru-RU" sz="3200" b="1" dirty="0" smtClean="0">
              <a:solidFill>
                <a:srgbClr val="0B0BFF"/>
              </a:solidFill>
            </a:endParaRPr>
          </a:p>
        </p:txBody>
      </p:sp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1908175" y="2924175"/>
            <a:ext cx="2592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ahoma" pitchFamily="34" charset="0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339975" y="2205038"/>
            <a:ext cx="180022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Satisfaction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Happiness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Success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Proud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Joy</a:t>
            </a:r>
            <a:endParaRPr lang="ru-RU" b="1">
              <a:solidFill>
                <a:srgbClr val="14000A"/>
              </a:solidFill>
              <a:latin typeface="Tahoma" pitchFamily="34" charset="0"/>
            </a:endParaRPr>
          </a:p>
        </p:txBody>
      </p:sp>
      <p:sp>
        <p:nvSpPr>
          <p:cNvPr id="32774" name="Line 7"/>
          <p:cNvSpPr>
            <a:spLocks noChangeShapeType="1"/>
          </p:cNvSpPr>
          <p:nvPr/>
        </p:nvSpPr>
        <p:spPr bwMode="auto">
          <a:xfrm>
            <a:off x="4427538" y="2205038"/>
            <a:ext cx="0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859338" y="2205038"/>
            <a:ext cx="3311525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14000A"/>
                </a:solidFill>
                <a:latin typeface="Tahoma" pitchFamily="34" charset="0"/>
              </a:rPr>
              <a:t>Unsatisfaction</a:t>
            </a:r>
            <a:endParaRPr lang="en-US" b="1" dirty="0">
              <a:solidFill>
                <a:srgbClr val="14000A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14000A"/>
                </a:solidFill>
                <a:latin typeface="Tahoma" pitchFamily="34" charset="0"/>
              </a:rPr>
              <a:t>Sadness</a:t>
            </a:r>
            <a:endParaRPr lang="en-US" b="1" dirty="0">
              <a:solidFill>
                <a:srgbClr val="14000A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14000A"/>
                </a:solidFill>
                <a:latin typeface="Tahoma" pitchFamily="34" charset="0"/>
              </a:rPr>
              <a:t>Fear</a:t>
            </a:r>
            <a:endParaRPr lang="en-US" b="1" dirty="0">
              <a:solidFill>
                <a:srgbClr val="14000A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14000A"/>
                </a:solidFill>
                <a:latin typeface="Tahoma" pitchFamily="34" charset="0"/>
              </a:rPr>
              <a:t>Tired</a:t>
            </a:r>
            <a:endParaRPr lang="ru-RU" b="1" dirty="0">
              <a:solidFill>
                <a:srgbClr val="14000A"/>
              </a:solidFill>
              <a:latin typeface="Tahoma" pitchFamily="34" charset="0"/>
            </a:endParaRP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2339975" y="4133850"/>
            <a:ext cx="4032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ahoma" pitchFamily="34" charset="0"/>
              </a:rPr>
              <a:t>              Why?</a:t>
            </a:r>
            <a:endParaRPr lang="ru-RU" sz="2800" b="1" dirty="0">
              <a:solidFill>
                <a:srgbClr val="7030A0"/>
              </a:solidFill>
              <a:latin typeface="Tahoma" pitchFamily="34" charset="0"/>
            </a:endParaRP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2555875" y="4724400"/>
            <a:ext cx="1871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Because</a:t>
            </a:r>
            <a:r>
              <a:rPr lang="en-US">
                <a:solidFill>
                  <a:srgbClr val="14000A"/>
                </a:solidFill>
                <a:latin typeface="Tahoma" pitchFamily="34" charset="0"/>
              </a:rPr>
              <a:t> I…</a:t>
            </a:r>
            <a:endParaRPr lang="ru-RU">
              <a:solidFill>
                <a:srgbClr val="14000A"/>
              </a:solidFill>
              <a:latin typeface="Tahoma" pitchFamily="34" charset="0"/>
            </a:endParaRPr>
          </a:p>
        </p:txBody>
      </p:sp>
      <p:sp>
        <p:nvSpPr>
          <p:cNvPr id="32778" name="Line 16"/>
          <p:cNvSpPr>
            <a:spLocks noChangeShapeType="1"/>
          </p:cNvSpPr>
          <p:nvPr/>
        </p:nvSpPr>
        <p:spPr bwMode="auto">
          <a:xfrm>
            <a:off x="4427538" y="4724400"/>
            <a:ext cx="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5127625" y="4724400"/>
            <a:ext cx="30972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worked hard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didn’t relax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Was active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14000A"/>
                </a:solidFill>
                <a:latin typeface="Tahoma" pitchFamily="34" charset="0"/>
              </a:rPr>
              <a:t>Got a good (bad) mark</a:t>
            </a:r>
          </a:p>
          <a:p>
            <a:pPr>
              <a:spcBef>
                <a:spcPct val="50000"/>
              </a:spcBef>
            </a:pPr>
            <a:endParaRPr lang="ru-RU">
              <a:latin typeface="Tahoma" pitchFamily="34" charset="0"/>
            </a:endParaRPr>
          </a:p>
        </p:txBody>
      </p:sp>
      <p:pic>
        <p:nvPicPr>
          <p:cNvPr id="32780" name="Рисунок 18" descr="ucheniki_w450_h46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365625"/>
            <a:ext cx="20161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1" name="Рисунок 18" descr="8b33fb8bce1c5b0ed6b877f19bf57f5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989138"/>
            <a:ext cx="1944687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Рисунок 19" descr="iод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2708275"/>
            <a:ext cx="18716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90" grpId="0"/>
      <p:bldP spid="16392" grpId="0"/>
      <p:bldP spid="16398" grpId="0"/>
      <p:bldP spid="16399" grpId="0"/>
      <p:bldP spid="1640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Итог урока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Thanks for your attention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17414" name="Picture 6" descr="C:\Documents and Settings\Admin\Рабочий стол\картинки\кар о школе\CA7UVE7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15591">
            <a:off x="900902" y="694006"/>
            <a:ext cx="1746549" cy="17465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Documents and Settings\Admin\Рабочий стол\картинки\кар о школе\Копия н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0335">
            <a:off x="3419873" y="2971553"/>
            <a:ext cx="1800200" cy="32225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109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73</TotalTime>
  <Words>1084</Words>
  <Application>Microsoft Office PowerPoint</Application>
  <PresentationFormat>Экран (4:3)</PresentationFormat>
  <Paragraphs>163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Остин</vt:lpstr>
      <vt:lpstr>Food</vt:lpstr>
      <vt:lpstr> 1. Организационный момент </vt:lpstr>
      <vt:lpstr>2. Фонетическая зарядка </vt:lpstr>
      <vt:lpstr>Repeat the rhyme</vt:lpstr>
      <vt:lpstr>Создание проблемной ситуации </vt:lpstr>
      <vt:lpstr>Работа с микродиалогами </vt:lpstr>
      <vt:lpstr>Примерные вопросы для обсуждения</vt:lpstr>
      <vt:lpstr>Речевая практика </vt:lpstr>
      <vt:lpstr>let’s check the exercise</vt:lpstr>
      <vt:lpstr>Let’s do the next exercise. Choose the right variant</vt:lpstr>
      <vt:lpstr>Let’s check </vt:lpstr>
      <vt:lpstr>Now make up the questions</vt:lpstr>
      <vt:lpstr>Let’s check</vt:lpstr>
      <vt:lpstr>Action time</vt:lpstr>
      <vt:lpstr>Слайд 15</vt:lpstr>
      <vt:lpstr>Развитие навыков диалогической речи</vt:lpstr>
      <vt:lpstr>Ознакомление с новым грамматическим материалом, выявленным учащимися в процессе урока.</vt:lpstr>
      <vt:lpstr>Возврат к начальной стадии урока, решение поставленной проблемной задачи. Обобщение и подведение итогов урока </vt:lpstr>
      <vt:lpstr>Home Work</vt:lpstr>
      <vt:lpstr>Ознакомление учащихся с реалиями английского языка</vt:lpstr>
      <vt:lpstr>What Emotions Do You Feel?</vt:lpstr>
      <vt:lpstr> Итог урока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</dc:title>
  <dc:creator>Admin</dc:creator>
  <cp:lastModifiedBy>1</cp:lastModifiedBy>
  <cp:revision>8</cp:revision>
  <dcterms:created xsi:type="dcterms:W3CDTF">2013-11-08T00:50:10Z</dcterms:created>
  <dcterms:modified xsi:type="dcterms:W3CDTF">2015-03-19T13:56:20Z</dcterms:modified>
</cp:coreProperties>
</file>