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5" r:id="rId3"/>
    <p:sldId id="256" r:id="rId4"/>
    <p:sldId id="257" r:id="rId5"/>
    <p:sldId id="266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34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667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60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36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46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47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72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11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28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0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87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6CF3E-C50B-4005-82A4-7C92693DE77A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685D-D7BF-424A-86ED-735362BCE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07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369" y="316247"/>
            <a:ext cx="9144000" cy="2387600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Илья Муромец – русский  богатырь.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3200" b="1" dirty="0" smtClean="0"/>
              <a:t>Выполнила презентацию  учитель начальных классов </a:t>
            </a:r>
            <a:r>
              <a:rPr lang="ru-RU" sz="3200" b="1" dirty="0" err="1" smtClean="0"/>
              <a:t>Гершуненко</a:t>
            </a:r>
            <a:r>
              <a:rPr lang="ru-RU" sz="3200" b="1" dirty="0" smtClean="0"/>
              <a:t> Н.М.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9417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25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0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24" y="-1"/>
            <a:ext cx="5067300" cy="66675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411024"/>
              </p:ext>
            </p:extLst>
          </p:nvPr>
        </p:nvGraphicFramePr>
        <p:xfrm>
          <a:off x="334581" y="-1"/>
          <a:ext cx="5647824" cy="6667499"/>
        </p:xfrm>
        <a:graphic>
          <a:graphicData uri="http://schemas.openxmlformats.org/drawingml/2006/table">
            <a:tbl>
              <a:tblPr/>
              <a:tblGrid>
                <a:gridCol w="4631865">
                  <a:extLst>
                    <a:ext uri="{9D8B030D-6E8A-4147-A177-3AD203B41FA5}">
                      <a16:colId xmlns:a16="http://schemas.microsoft.com/office/drawing/2014/main" val="4032893104"/>
                    </a:ext>
                  </a:extLst>
                </a:gridCol>
                <a:gridCol w="1015959">
                  <a:extLst>
                    <a:ext uri="{9D8B030D-6E8A-4147-A177-3AD203B41FA5}">
                      <a16:colId xmlns:a16="http://schemas.microsoft.com/office/drawing/2014/main" val="2722122461"/>
                    </a:ext>
                  </a:extLst>
                </a:gridCol>
              </a:tblGrid>
              <a:tr h="6667499">
                <a:tc>
                  <a:txBody>
                    <a:bodyPr/>
                    <a:lstStyle/>
                    <a:p>
                      <a:r>
                        <a:rPr lang="ru-RU" sz="5400" b="1" i="0" cap="all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БОГАТЫРЬ </a:t>
                      </a:r>
                      <a:r>
                        <a:rPr lang="ru-RU" sz="5400" b="1" i="0" cap="all" dirty="0">
                          <a:solidFill>
                            <a:srgbClr val="00B05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ИЛЬЯ МУРОМЕЦ </a:t>
                      </a:r>
                      <a:r>
                        <a:rPr lang="ru-RU" sz="5400" b="1" i="0" cap="all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ИМЕЛ РЕАЛЬНЫЙ ПРОТОТИП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5400" b="1" i="0" cap="all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09526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 flipV="1">
            <a:off x="838200" y="3563668"/>
            <a:ext cx="23202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9093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именем </a:t>
            </a:r>
            <a:r>
              <a:rPr lang="ru-RU" sz="3600" b="0" i="0" dirty="0" smtClean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Ильи Муромца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древнерусских летописях связаны 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из 53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уникальных сюжетов.  </a:t>
            </a:r>
          </a:p>
          <a:p>
            <a:r>
              <a:rPr lang="ru-RU" sz="3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 версии имеют общее – происхождение и чудесное исцеление, бой с Соловьем-разбойником.</a:t>
            </a:r>
            <a: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Ученые предполагают, что прототипом былинного Ильи 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стал </a:t>
            </a:r>
            <a:r>
              <a:rPr lang="ru-RU" sz="5400" b="0" i="0" dirty="0" smtClean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святой Илия </a:t>
            </a:r>
            <a:r>
              <a:rPr lang="ru-RU" sz="5400" b="0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Киево-Печерский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мощи которого покоятся в Ближних пещерах Киево-Печерской лавры среди 69 святых угодников. </a:t>
            </a:r>
          </a:p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Именно эти мощи были обследованы и дали следующие результаты для историков.</a:t>
            </a:r>
            <a:endParaRPr lang="ru-RU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21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451" y="0"/>
            <a:ext cx="4519456" cy="678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223" y="0"/>
            <a:ext cx="6431440" cy="66440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6224337" cy="69865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Первая часть жизни Ильи выглядит во всех былинах одинаково. Он был сильным мужчиной, но провел 33 года практически в полной неподвижности, не было у него силы ни в руках, ни в ногах. Но вот однажды дом Ильи посетили «калики перехожие», которые полностью мужчину исцелили и отослали на службу княжескую.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Оказалось, что </a:t>
            </a:r>
            <a:r>
              <a:rPr lang="ru-RU" sz="2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останки святого Ильи </a:t>
            </a:r>
            <a:r>
              <a:rPr lang="ru-RU" sz="28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действительно принадлежали высокому мужчине 177 см роста. В те времена 160-165 считались нормальными для мужчин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2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7478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Кроме того кости имели развитые бугристости, что свидетельствовало о </a:t>
            </a:r>
            <a:r>
              <a:rPr lang="ru-RU" sz="32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отлично развитой мышечной системе хозяина.</a:t>
            </a:r>
          </a:p>
          <a:p>
            <a:r>
              <a:rPr lang="ru-R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Ученые провели рентгенологическое обследование мощей и нашли признаки акромегалии. Это заболевание характеризуется непропорциональным ростом костей и внутренних органов. Для больных этим заболеванием обычным является наличие больших конечностей, крупной головы, широких плеч. Кроме того, оказалось, что святой страдал спондилоартрозом, эта болезнь могла затруднять движения. А </a:t>
            </a:r>
            <a:r>
              <a:rPr lang="ru-RU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вылечить ее мог бы хороший мануальный терапевт путем вправления на место позвонков. Так что проходящие целители действительно могли вернуть Илье подвижность.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269" y="0"/>
            <a:ext cx="503573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" y="-1"/>
            <a:ext cx="7156269" cy="67403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6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Илья и Соловей-разбойник</a:t>
            </a:r>
            <a:endParaRPr lang="ru-RU" sz="3600" b="0" i="0" dirty="0" smtClean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 второй обязательный сюжет разных версий былин о </a:t>
            </a:r>
            <a:r>
              <a:rPr lang="ru-RU" sz="36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богатыре Илье Муромце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Говорят, что первым заданием Ильи после прибытия ко двору киевского князя Мстислава стало 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освобождение прямого торгового пути в город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В тот исторический период (около 1168 года) торговые караваны постоянно грабили половцы.  </a:t>
            </a:r>
            <a:endParaRPr lang="ru-RU" sz="3600" b="0" i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7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047874" cy="686341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Соловей, скорее всего, был разбойником, «сидевшим» на дороге, имя свое разбойник получил за таланты к свисту. </a:t>
            </a:r>
            <a:r>
              <a:rPr lang="ru-RU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Муромцу </a:t>
            </a:r>
            <a:r>
              <a:rPr lang="ru-RU" sz="4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удалось </a:t>
            </a:r>
            <a:r>
              <a:rPr lang="ru-RU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победить Соловья</a:t>
            </a:r>
            <a:r>
              <a:rPr lang="ru-RU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тем самым освободив прямую дорогу. Этот подвиг имел действительно колоссальный экономический эффект.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884" y="0"/>
            <a:ext cx="5806240" cy="682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8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"/>
            <a:ext cx="12304295" cy="67403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36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Гибель Ильи Муромца</a:t>
            </a:r>
            <a:endParaRPr lang="ru-RU" sz="3600" b="0" i="0" dirty="0" smtClean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былинах конец жизни Муромца практически не отражен. Судя по историческим данным и данным обследования в монастырь Илья ушел уже в солидном (для своего времени) возрасте 40-55 лет. Причиной, возможно, стало ранение. Судя по монастырским записям, в иноках святой пробыл не долго. Предполагается, что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погиб Илья в 1204 году защищая монастырь от половцев,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союзников Рюрика </a:t>
            </a:r>
            <a:r>
              <a:rPr lang="ru-RU" sz="3600" b="0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Ростиславича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бравшего Киев. У останков обнаружены ранения левой стороны грудной клетки, которые привели к мгновенной смерти.</a:t>
            </a:r>
            <a:endParaRPr lang="ru-RU" sz="3600" b="0" i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6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48800" cy="6866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41306" y="192505"/>
            <a:ext cx="2245894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Картина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Васнецова</a:t>
            </a:r>
          </a:p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0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Богатыря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5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0569" y="0"/>
            <a:ext cx="5181600" cy="686562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144379" y="377909"/>
            <a:ext cx="5181600" cy="435133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Икона православного святого </a:t>
            </a:r>
            <a:endParaRPr lang="ru-RU" sz="4800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Ильи </a:t>
            </a:r>
            <a:r>
              <a:rPr lang="ru-RU" sz="48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Киево-Печерского Муромца</a:t>
            </a:r>
            <a:endParaRPr lang="ru-RU" sz="4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4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281</Words>
  <Application>Microsoft Office PowerPoint</Application>
  <PresentationFormat>Широкоэкранный</PresentationFormat>
  <Paragraphs>23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Тема Office</vt:lpstr>
      <vt:lpstr>Илья Муромец – русский  богатырь.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2019-09-11T22:48:47Z</dcterms:created>
  <dcterms:modified xsi:type="dcterms:W3CDTF">2020-02-01T16:09:00Z</dcterms:modified>
</cp:coreProperties>
</file>