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20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1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6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502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1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038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32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36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3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05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50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3B870-818C-43F3-A058-7FDEABC82E75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2CF88-EDFF-431D-A9FE-E26294735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30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3"/>
          </a:solidFill>
        </p:spPr>
        <p:txBody>
          <a:bodyPr/>
          <a:lstStyle/>
          <a:p>
            <a:r>
              <a:rPr lang="de-DE" b="1" dirty="0" err="1" smtClean="0">
                <a:solidFill>
                  <a:srgbClr val="FFFF00"/>
                </a:solidFill>
              </a:rPr>
              <a:t>Модальные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глаголы</a:t>
            </a:r>
            <a:r>
              <a:rPr lang="de-DE" b="1" dirty="0" smtClean="0">
                <a:solidFill>
                  <a:srgbClr val="FFFF00"/>
                </a:solidFill>
              </a:rPr>
              <a:t> – </a:t>
            </a:r>
            <a:r>
              <a:rPr lang="de-DE" b="1" dirty="0" err="1" smtClean="0">
                <a:solidFill>
                  <a:srgbClr val="FFFF00"/>
                </a:solidFill>
              </a:rPr>
              <a:t>это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вспомогательные</a:t>
            </a:r>
            <a:r>
              <a:rPr lang="de-DE" b="1" dirty="0" smtClean="0">
                <a:solidFill>
                  <a:srgbClr val="FFFF00"/>
                </a:solidFill>
              </a:rPr>
              <a:t> </a:t>
            </a:r>
            <a:r>
              <a:rPr lang="de-DE" b="1" dirty="0" err="1" smtClean="0">
                <a:solidFill>
                  <a:srgbClr val="FFFF00"/>
                </a:solidFill>
              </a:rPr>
              <a:t>глаголы</a:t>
            </a:r>
            <a:r>
              <a:rPr lang="de-DE" b="1" dirty="0" smtClean="0">
                <a:solidFill>
                  <a:srgbClr val="FFFF00"/>
                </a:solidFill>
              </a:rPr>
              <a:t>. </a:t>
            </a:r>
            <a:r>
              <a:rPr lang="de-DE" b="1" i="1" dirty="0">
                <a:solidFill>
                  <a:srgbClr val="7030A0"/>
                </a:solidFill>
              </a:rPr>
              <a:t>Modal </a:t>
            </a:r>
            <a:r>
              <a:rPr lang="de-DE" b="1" i="1" dirty="0" err="1">
                <a:solidFill>
                  <a:srgbClr val="7030A0"/>
                </a:solidFill>
              </a:rPr>
              <a:t>verbs</a:t>
            </a:r>
            <a:r>
              <a:rPr lang="ru-RU" b="1" dirty="0" smtClean="0"/>
              <a:t>	</a:t>
            </a:r>
            <a:r>
              <a:rPr lang="de-DE" b="1" dirty="0" err="1" smtClean="0"/>
              <a:t>Они</a:t>
            </a:r>
            <a:r>
              <a:rPr lang="de-DE" b="1" dirty="0" smtClean="0"/>
              <a:t> </a:t>
            </a:r>
            <a:r>
              <a:rPr lang="de-DE" b="1" dirty="0" err="1" smtClean="0"/>
              <a:t>выражают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1450108"/>
            <a:ext cx="12192000" cy="5407891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 </a:t>
            </a:r>
            <a:endParaRPr lang="ru-RU" dirty="0"/>
          </a:p>
          <a:p>
            <a:pPr lvl="0"/>
            <a:r>
              <a:rPr lang="de-DE" sz="3200" b="1" dirty="0" err="1">
                <a:solidFill>
                  <a:srgbClr val="C00000"/>
                </a:solidFill>
              </a:rPr>
              <a:t>способность</a:t>
            </a:r>
            <a:endParaRPr lang="ru-RU" sz="3200" b="1" dirty="0">
              <a:solidFill>
                <a:srgbClr val="C00000"/>
              </a:solidFill>
            </a:endParaRPr>
          </a:p>
          <a:p>
            <a:pPr lvl="0"/>
            <a:r>
              <a:rPr lang="de-DE" sz="3200" b="1" dirty="0" err="1">
                <a:solidFill>
                  <a:srgbClr val="FFFF00"/>
                </a:solidFill>
              </a:rPr>
              <a:t>необходимость</a:t>
            </a:r>
            <a:endParaRPr lang="ru-RU" sz="3200" b="1" dirty="0">
              <a:solidFill>
                <a:srgbClr val="FFFF00"/>
              </a:solidFill>
            </a:endParaRPr>
          </a:p>
          <a:p>
            <a:pPr lvl="0"/>
            <a:r>
              <a:rPr lang="de-DE" sz="3200" b="1" u="sng" dirty="0" err="1">
                <a:solidFill>
                  <a:schemeClr val="accent6">
                    <a:lumMod val="50000"/>
                  </a:schemeClr>
                </a:solidFill>
              </a:rPr>
              <a:t>просьбу</a:t>
            </a:r>
            <a:endParaRPr lang="ru-RU" sz="3200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de-DE" sz="3200" b="1" dirty="0" err="1">
                <a:solidFill>
                  <a:srgbClr val="FFFF00"/>
                </a:solidFill>
              </a:rPr>
              <a:t>разрешение</a:t>
            </a:r>
            <a:endParaRPr lang="ru-RU" sz="3200" b="1" dirty="0">
              <a:solidFill>
                <a:srgbClr val="FFFF00"/>
              </a:solidFill>
            </a:endParaRPr>
          </a:p>
          <a:p>
            <a:pPr lvl="0"/>
            <a:r>
              <a:rPr lang="de-DE" sz="3200" b="1" dirty="0" err="1">
                <a:solidFill>
                  <a:srgbClr val="FFFF00"/>
                </a:solidFill>
              </a:rPr>
              <a:t>совет</a:t>
            </a:r>
            <a:endParaRPr lang="ru-RU" sz="3200" b="1" dirty="0">
              <a:solidFill>
                <a:srgbClr val="FFFF00"/>
              </a:solidFill>
            </a:endParaRPr>
          </a:p>
          <a:p>
            <a:pPr lvl="0"/>
            <a:r>
              <a:rPr lang="de-DE" sz="3200" b="1" dirty="0" err="1"/>
              <a:t>желание</a:t>
            </a:r>
            <a:endParaRPr lang="ru-RU" sz="3200" b="1" dirty="0"/>
          </a:p>
          <a:p>
            <a:pPr lvl="0"/>
            <a:r>
              <a:rPr lang="de-DE" sz="3200" b="1" dirty="0" err="1">
                <a:solidFill>
                  <a:srgbClr val="7030A0"/>
                </a:solidFill>
              </a:rPr>
              <a:t>вероятность</a:t>
            </a:r>
            <a:endParaRPr lang="ru-RU" sz="3200" b="1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824" y="1365836"/>
            <a:ext cx="6191250" cy="8343900"/>
          </a:xfrm>
          <a:prstGeom prst="rect">
            <a:avLst/>
          </a:prstGeom>
        </p:spPr>
      </p:pic>
      <p:sp>
        <p:nvSpPr>
          <p:cNvPr id="2" name="Лента лицом вверх 1"/>
          <p:cNvSpPr/>
          <p:nvPr/>
        </p:nvSpPr>
        <p:spPr>
          <a:xfrm>
            <a:off x="745957" y="5812265"/>
            <a:ext cx="4908884" cy="113000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Презентацию выполнила </a:t>
            </a:r>
            <a:r>
              <a:rPr lang="ru-RU" dirty="0" err="1" smtClean="0"/>
              <a:t>Гершуненко</a:t>
            </a:r>
            <a:r>
              <a:rPr lang="ru-RU" dirty="0" smtClean="0"/>
              <a:t> Н.М.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de-DE" b="1" dirty="0" err="1">
                <a:solidFill>
                  <a:srgbClr val="FFFF00"/>
                </a:solidFill>
              </a:rPr>
              <a:t>Вот</a:t>
            </a:r>
            <a:r>
              <a:rPr lang="de-DE" b="1" dirty="0">
                <a:solidFill>
                  <a:srgbClr val="FFFF00"/>
                </a:solidFill>
              </a:rPr>
              <a:t> </a:t>
            </a:r>
            <a:r>
              <a:rPr lang="de-DE" b="1" dirty="0" err="1">
                <a:solidFill>
                  <a:srgbClr val="FFFF00"/>
                </a:solidFill>
              </a:rPr>
              <a:t>несколько</a:t>
            </a:r>
            <a:r>
              <a:rPr lang="de-DE" b="1" dirty="0">
                <a:solidFill>
                  <a:srgbClr val="FFFF00"/>
                </a:solidFill>
              </a:rPr>
              <a:t> </a:t>
            </a:r>
            <a:r>
              <a:rPr lang="de-DE" b="1" dirty="0" err="1">
                <a:solidFill>
                  <a:srgbClr val="FFFF00"/>
                </a:solidFill>
              </a:rPr>
              <a:t>примеров</a:t>
            </a:r>
            <a:r>
              <a:rPr lang="de-DE" b="1" dirty="0">
                <a:solidFill>
                  <a:srgbClr val="FFFF00"/>
                </a:solidFill>
              </a:rPr>
              <a:t> </a:t>
            </a:r>
            <a:r>
              <a:rPr lang="de-DE" b="1" dirty="0" err="1">
                <a:solidFill>
                  <a:srgbClr val="FFFF00"/>
                </a:solidFill>
              </a:rPr>
              <a:t>модальных</a:t>
            </a:r>
            <a:r>
              <a:rPr lang="de-DE" b="1" dirty="0">
                <a:solidFill>
                  <a:srgbClr val="FFFF00"/>
                </a:solidFill>
              </a:rPr>
              <a:t> </a:t>
            </a:r>
            <a:r>
              <a:rPr lang="de-DE" b="1" dirty="0" err="1">
                <a:solidFill>
                  <a:srgbClr val="FFFF00"/>
                </a:solidFill>
              </a:rPr>
              <a:t>глаголов</a:t>
            </a:r>
            <a:r>
              <a:rPr lang="de-DE" b="1" dirty="0">
                <a:solidFill>
                  <a:srgbClr val="FFFF00"/>
                </a:solidFill>
              </a:rPr>
              <a:t>: 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        </a:t>
            </a:r>
            <a:r>
              <a:rPr lang="de-DE" b="1" dirty="0" smtClean="0">
                <a:solidFill>
                  <a:srgbClr val="002060"/>
                </a:solidFill>
              </a:rPr>
              <a:t>CAN,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>
                <a:solidFill>
                  <a:srgbClr val="002060"/>
                </a:solidFill>
              </a:rPr>
              <a:t>Could</a:t>
            </a:r>
            <a:r>
              <a:rPr lang="de-DE" b="1" dirty="0">
                <a:solidFill>
                  <a:srgbClr val="002060"/>
                </a:solidFill>
              </a:rPr>
              <a:t>, 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de-DE" b="1" dirty="0" err="1" smtClean="0">
                <a:solidFill>
                  <a:srgbClr val="002060"/>
                </a:solidFill>
              </a:rPr>
              <a:t>should</a:t>
            </a:r>
            <a:r>
              <a:rPr lang="de-DE" b="1" dirty="0" smtClean="0">
                <a:solidFill>
                  <a:srgbClr val="002060"/>
                </a:solidFill>
              </a:rPr>
              <a:t>,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>
                <a:solidFill>
                  <a:srgbClr val="002060"/>
                </a:solidFill>
              </a:rPr>
              <a:t>must,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 smtClean="0">
                <a:solidFill>
                  <a:srgbClr val="002060"/>
                </a:solidFill>
              </a:rPr>
              <a:t>have</a:t>
            </a:r>
            <a:r>
              <a:rPr lang="de-DE" b="1" dirty="0" smtClean="0">
                <a:solidFill>
                  <a:srgbClr val="002060"/>
                </a:solidFill>
              </a:rPr>
              <a:t> </a:t>
            </a:r>
            <a:r>
              <a:rPr lang="de-DE" b="1" dirty="0" err="1">
                <a:solidFill>
                  <a:srgbClr val="002060"/>
                </a:solidFill>
              </a:rPr>
              <a:t>to</a:t>
            </a:r>
            <a:r>
              <a:rPr lang="de-DE" b="1" dirty="0">
                <a:solidFill>
                  <a:srgbClr val="002060"/>
                </a:solidFill>
              </a:rPr>
              <a:t>, </a:t>
            </a:r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de-DE" b="1" dirty="0" err="1" smtClean="0">
                <a:solidFill>
                  <a:srgbClr val="002060"/>
                </a:solidFill>
              </a:rPr>
              <a:t>might</a:t>
            </a:r>
            <a:r>
              <a:rPr lang="de-DE" b="1" dirty="0">
                <a:solidFill>
                  <a:srgbClr val="002060"/>
                </a:solidFill>
              </a:rPr>
              <a:t>.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6124074" cy="6494024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run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very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fast. 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бегать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очень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быстро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b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You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may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come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in.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</a:t>
            </a:r>
            <a:r>
              <a:rPr lang="de-DE" sz="3600" i="1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можете</a:t>
            </a:r>
            <a:r>
              <a:rPr lang="de-DE" sz="3600" i="1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войти</a:t>
            </a:r>
            <a:r>
              <a:rPr lang="de-DE" sz="3600" i="1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b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endParaRPr lang="ru-RU" sz="3600" kern="150" dirty="0" smtClean="0">
              <a:solidFill>
                <a:srgbClr val="FFFF00"/>
              </a:solidFill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3600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You</a:t>
            </a:r>
            <a:r>
              <a:rPr lang="de-DE" sz="3600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should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wash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your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hands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Вам</a:t>
            </a:r>
            <a:r>
              <a:rPr lang="de-DE" sz="3600" i="1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следует</a:t>
            </a:r>
            <a:r>
              <a:rPr lang="de-DE" sz="3600" i="1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помыть</a:t>
            </a:r>
            <a:r>
              <a:rPr lang="de-DE" sz="3600" i="1" kern="150" dirty="0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3600" i="1" kern="150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руки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b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endParaRPr lang="ru-RU" sz="3600" kern="150" dirty="0" smtClean="0">
              <a:solidFill>
                <a:schemeClr val="bg1"/>
              </a:solidFill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3600" kern="15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You</a:t>
            </a:r>
            <a:r>
              <a:rPr lang="de-DE" sz="3600" kern="150" dirty="0" smtClean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b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have</a:t>
            </a:r>
            <a:r>
              <a:rPr lang="de-DE" sz="3600" b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b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to</a:t>
            </a:r>
            <a:r>
              <a:rPr lang="de-DE" sz="3600" b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wear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a uniform at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school</a:t>
            </a:r>
            <a:r>
              <a:rPr lang="de-DE" sz="3600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обязаны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носить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форму</a:t>
            </a:r>
            <a:r>
              <a:rPr lang="de-DE" sz="3600" i="1" kern="150" dirty="0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в </a:t>
            </a:r>
            <a:r>
              <a:rPr lang="de-DE" sz="3600" i="1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школе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endParaRPr lang="ru-RU" sz="3600" kern="150" dirty="0"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930" y="1593412"/>
            <a:ext cx="5504087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9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44734029"/>
              </p:ext>
            </p:extLst>
          </p:nvPr>
        </p:nvGraphicFramePr>
        <p:xfrm>
          <a:off x="692726" y="-9235"/>
          <a:ext cx="8913090" cy="523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3103">
                  <a:extLst>
                    <a:ext uri="{9D8B030D-6E8A-4147-A177-3AD203B41FA5}">
                      <a16:colId xmlns:a16="http://schemas.microsoft.com/office/drawing/2014/main" val="800790391"/>
                    </a:ext>
                  </a:extLst>
                </a:gridCol>
                <a:gridCol w="1769806">
                  <a:extLst>
                    <a:ext uri="{9D8B030D-6E8A-4147-A177-3AD203B41FA5}">
                      <a16:colId xmlns:a16="http://schemas.microsoft.com/office/drawing/2014/main" val="1911921659"/>
                    </a:ext>
                  </a:extLst>
                </a:gridCol>
                <a:gridCol w="4100181">
                  <a:extLst>
                    <a:ext uri="{9D8B030D-6E8A-4147-A177-3AD203B41FA5}">
                      <a16:colId xmlns:a16="http://schemas.microsoft.com/office/drawing/2014/main" val="2546550458"/>
                    </a:ext>
                  </a:extLst>
                </a:gridCol>
              </a:tblGrid>
              <a:tr h="5172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3200" kern="150" dirty="0" err="1">
                          <a:effectLst/>
                        </a:rPr>
                        <a:t>Подлежащее</a:t>
                      </a:r>
                      <a:r>
                        <a:rPr lang="de-DE" sz="3200" kern="150" dirty="0">
                          <a:effectLst/>
                        </a:rPr>
                        <a:t>  </a:t>
                      </a:r>
                      <a:endParaRPr lang="ru-RU" sz="32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3200" kern="150" dirty="0">
                          <a:effectLst/>
                        </a:rPr>
                        <a:t>CAN</a:t>
                      </a:r>
                      <a:endParaRPr lang="ru-RU" sz="32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3200" kern="150" dirty="0" err="1">
                          <a:effectLst/>
                        </a:rPr>
                        <a:t>Глагол</a:t>
                      </a:r>
                      <a:endParaRPr lang="ru-RU" sz="32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17780" marR="17780" marT="17780" marB="17780"/>
                </a:tc>
                <a:extLst>
                  <a:ext uri="{0D108BD9-81ED-4DB2-BD59-A6C34878D82A}">
                    <a16:rowId xmlns:a16="http://schemas.microsoft.com/office/drawing/2014/main" val="32437953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92726" y="514005"/>
            <a:ext cx="114992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4000" kern="150" dirty="0" smtClean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переводится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мочь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уметь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что-то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делать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можете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рассказать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друзьям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что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умеете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делать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используя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0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глагол</a:t>
            </a:r>
            <a:r>
              <a:rPr lang="de-DE" sz="40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CAN.</a:t>
            </a:r>
            <a:endParaRPr lang="ru-RU" sz="4000" kern="150" dirty="0"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2726" y="2383903"/>
            <a:ext cx="10945091" cy="40780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swim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плавать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jump high.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высоко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прыгать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sing.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Яумеюпеть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dance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танцевать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play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the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piano.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играть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на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пианино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hop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прыгать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на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одной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ноге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dive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    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нырять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endParaRPr lang="ru-RU" sz="2800" kern="150" dirty="0" smtClean="0">
              <a:effectLst/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I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speak</a:t>
            </a:r>
            <a:r>
              <a:rPr lang="de-DE" sz="2800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English. 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Я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говорить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на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2800" i="1" kern="150" dirty="0" err="1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английском</a:t>
            </a:r>
            <a:r>
              <a:rPr lang="de-DE" sz="2800" i="1" kern="150" dirty="0" smtClean="0">
                <a:effectLst/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endParaRPr lang="ru-RU" sz="2800" kern="150" dirty="0">
              <a:effectLst/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0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575542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А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если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вы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хотите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рассказать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что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умеет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делать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ваш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друг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или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друзья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используйте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глагол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bg1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с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другими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местоимениями</a:t>
            </a:r>
            <a:r>
              <a:rPr lang="de-DE" sz="3600" kern="15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Обратите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внимание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что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CAN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не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изменяется</a:t>
            </a:r>
            <a:r>
              <a:rPr lang="de-DE" sz="3600" kern="150" dirty="0">
                <a:solidFill>
                  <a:srgbClr val="FFFF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! 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он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очень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дружелюбен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по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отношению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к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глаголу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который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идет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за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ним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следом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,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между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ними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нет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частички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TO. </a:t>
            </a:r>
            <a:b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You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skip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Ты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умеешь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прыгать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на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скакалке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b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He </a:t>
            </a:r>
            <a:r>
              <a:rPr lang="de-DE" sz="36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play</a:t>
            </a:r>
            <a: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football</a:t>
            </a:r>
            <a: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Он</a:t>
            </a:r>
            <a:r>
              <a:rPr lang="de-DE" sz="3600" i="1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может</a:t>
            </a:r>
            <a:r>
              <a:rPr lang="de-DE" sz="3600" i="1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играть</a:t>
            </a:r>
            <a:r>
              <a:rPr lang="de-DE" sz="3600" i="1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в </a:t>
            </a:r>
            <a:r>
              <a:rPr lang="de-DE" sz="3600" i="1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футбол</a:t>
            </a:r>
            <a: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br>
              <a:rPr lang="de-DE" sz="36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3600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She</a:t>
            </a:r>
            <a: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play</a:t>
            </a:r>
            <a: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volleyball</a:t>
            </a:r>
            <a: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Она</a:t>
            </a:r>
            <a:r>
              <a:rPr lang="de-DE" sz="3600" i="1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умеет</a:t>
            </a:r>
            <a:r>
              <a:rPr lang="de-DE" sz="3600" i="1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играть</a:t>
            </a:r>
            <a:r>
              <a:rPr lang="de-DE" sz="3600" i="1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в </a:t>
            </a:r>
            <a:r>
              <a:rPr lang="de-DE" sz="3600" i="1" kern="150" dirty="0" err="1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волейбол</a:t>
            </a:r>
            <a: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br>
              <a:rPr lang="de-DE" sz="3600" kern="150" dirty="0">
                <a:solidFill>
                  <a:srgbClr val="C0000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We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play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hopscotch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Мы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умеем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играть</a:t>
            </a:r>
            <a:r>
              <a:rPr lang="de-DE" sz="3600" i="1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в </a:t>
            </a:r>
            <a:r>
              <a:rPr lang="de-DE" sz="3600" i="1" kern="150" dirty="0" err="1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классики</a:t>
            </a:r>
            <a: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 </a:t>
            </a:r>
            <a:br>
              <a:rPr lang="de-DE" sz="3600" kern="150" dirty="0"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</a:br>
            <a:r>
              <a:rPr lang="de-DE" sz="44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They</a:t>
            </a:r>
            <a:r>
              <a:rPr lang="de-DE" sz="44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4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can</a:t>
            </a:r>
            <a:r>
              <a:rPr lang="de-DE" sz="44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</a:t>
            </a:r>
            <a:r>
              <a:rPr lang="de-DE" sz="4400" kern="150" dirty="0" err="1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run</a:t>
            </a:r>
            <a:r>
              <a:rPr lang="de-DE" sz="4400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fast. </a:t>
            </a:r>
            <a:r>
              <a:rPr lang="de-DE" sz="4400" i="1" kern="15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Они</a:t>
            </a:r>
            <a:r>
              <a:rPr lang="de-DE" sz="4400" i="1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4400" i="1" kern="15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умеют</a:t>
            </a:r>
            <a:r>
              <a:rPr lang="de-DE" sz="4400" i="1" kern="150" dirty="0" smtClean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  </a:t>
            </a:r>
            <a:r>
              <a:rPr lang="de-DE" sz="4400" i="1" kern="150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бегать</a:t>
            </a:r>
            <a:r>
              <a:rPr lang="de-DE" sz="4400" i="1" kern="150" dirty="0">
                <a:solidFill>
                  <a:srgbClr val="7030A0"/>
                </a:solidFill>
                <a:latin typeface="Times New Roman" panose="02020603050405020304" pitchFamily="18" charset="0"/>
                <a:ea typeface="Andale Sans UI"/>
                <a:cs typeface="Tahoma" panose="020B0604030504040204" pitchFamily="34" charset="0"/>
              </a:rPr>
              <a:t>.</a:t>
            </a:r>
            <a:endParaRPr lang="ru-RU" sz="4400" kern="150" dirty="0">
              <a:solidFill>
                <a:srgbClr val="7030A0"/>
              </a:solidFill>
              <a:latin typeface="Times New Roman" panose="02020603050405020304" pitchFamily="18" charset="0"/>
              <a:ea typeface="Andale Sans UI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1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Но в мире есть еще много вещей, которые вы еще не умеете делать. И пока вы не научились делать что-то, вы говорите: </a:t>
            </a:r>
            <a:r>
              <a:rPr lang="en-US" sz="2800" dirty="0" smtClean="0"/>
              <a:t>             </a:t>
            </a:r>
            <a:r>
              <a:rPr lang="ru-RU" sz="2800" dirty="0" smtClean="0"/>
              <a:t>я не умею/я не могу – I </a:t>
            </a:r>
            <a:r>
              <a:rPr lang="ru-RU" sz="2800" dirty="0" err="1" smtClean="0"/>
              <a:t>cannot</a:t>
            </a:r>
            <a:r>
              <a:rPr lang="ru-RU" sz="2800" dirty="0" smtClean="0"/>
              <a:t>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CAN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NOT </a:t>
            </a:r>
            <a:r>
              <a:rPr lang="ru-RU" sz="4000" b="1" dirty="0" err="1" smtClean="0">
                <a:solidFill>
                  <a:srgbClr val="FF0000"/>
                </a:solidFill>
              </a:rPr>
              <a:t>Can</a:t>
            </a:r>
            <a:r>
              <a:rPr lang="ru-RU" sz="4000" b="1" dirty="0" smtClean="0">
                <a:solidFill>
                  <a:srgbClr val="FF0000"/>
                </a:solidFill>
              </a:rPr>
              <a:t> + </a:t>
            </a:r>
            <a:r>
              <a:rPr lang="ru-RU" sz="4000" b="1" dirty="0" err="1" smtClean="0">
                <a:solidFill>
                  <a:srgbClr val="FF0000"/>
                </a:solidFill>
              </a:rPr>
              <a:t>Not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Не уметь/не мочь CAN’T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409" y="1173375"/>
            <a:ext cx="4108395" cy="17666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152640"/>
            <a:ext cx="12192000" cy="332398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Обратите внимание, что краткая форма </a:t>
            </a:r>
            <a:r>
              <a:rPr lang="en-US" sz="2800" dirty="0" smtClean="0">
                <a:solidFill>
                  <a:srgbClr val="FF0000"/>
                </a:solidFill>
              </a:rPr>
              <a:t>can’t </a:t>
            </a:r>
            <a:r>
              <a:rPr lang="ru-RU" sz="2800" dirty="0" smtClean="0">
                <a:solidFill>
                  <a:srgbClr val="FF0000"/>
                </a:solidFill>
              </a:rPr>
              <a:t>произносится [</a:t>
            </a:r>
            <a:r>
              <a:rPr lang="en-US" sz="2800" dirty="0" smtClean="0">
                <a:solidFill>
                  <a:srgbClr val="FF0000"/>
                </a:solidFill>
              </a:rPr>
              <a:t>KA:NT].</a:t>
            </a:r>
          </a:p>
          <a:p>
            <a:r>
              <a:rPr lang="en-US" sz="5400" b="1" dirty="0" smtClean="0"/>
              <a:t>I can’t fly. </a:t>
            </a:r>
            <a:r>
              <a:rPr lang="ru-RU" sz="5400" b="1" dirty="0" smtClean="0"/>
              <a:t>Я не умею летать.</a:t>
            </a: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I can’t play the violin. </a:t>
            </a:r>
            <a:r>
              <a:rPr lang="ru-RU" sz="3200" dirty="0" smtClean="0"/>
              <a:t>Я не умею играть на скрипке.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I can’t breathe underwater.</a:t>
            </a:r>
            <a:r>
              <a:rPr lang="en-US" sz="3200" dirty="0" smtClean="0"/>
              <a:t> </a:t>
            </a:r>
            <a:r>
              <a:rPr lang="ru-RU" sz="3200" dirty="0" smtClean="0"/>
              <a:t>Я не могу дышать под водой.</a:t>
            </a:r>
          </a:p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I can’t walk from Moscow to London.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Я не могу дойти пешком из Москвы в Лондон.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4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0"/>
            <a:ext cx="11963400" cy="649408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O</a:t>
            </a:r>
            <a:r>
              <a:rPr lang="ru-RU" sz="3200" b="1" u="sng" dirty="0" err="1" smtClean="0"/>
              <a:t>тветьте</a:t>
            </a:r>
            <a:r>
              <a:rPr lang="ru-RU" sz="3200" b="1" u="sng" dirty="0" smtClean="0"/>
              <a:t> на вопросы:</a:t>
            </a:r>
          </a:p>
          <a:p>
            <a:r>
              <a:rPr lang="ru-RU" sz="3200" b="1" dirty="0" smtClean="0"/>
              <a:t>1.	</a:t>
            </a:r>
            <a:r>
              <a:rPr lang="en-US" sz="3200" b="1" dirty="0" smtClean="0"/>
              <a:t>Can you skip without a skipping rope? </a:t>
            </a:r>
            <a:r>
              <a:rPr lang="ru-RU" sz="3200" b="1" dirty="0" smtClean="0"/>
              <a:t>Ты можешь прыгать через скакалку без скакалки?</a:t>
            </a:r>
          </a:p>
          <a:p>
            <a:r>
              <a:rPr lang="ru-RU" sz="3200" b="1" dirty="0" smtClean="0"/>
              <a:t>2.	</a:t>
            </a:r>
            <a:r>
              <a:rPr lang="en-US" sz="3200" b="1" dirty="0" smtClean="0">
                <a:solidFill>
                  <a:srgbClr val="FF0000"/>
                </a:solidFill>
              </a:rPr>
              <a:t>Can you play football without a ball? </a:t>
            </a:r>
            <a:r>
              <a:rPr lang="ru-RU" sz="3200" b="1" dirty="0" smtClean="0"/>
              <a:t>Ты можешь играть в мяч без мяча?</a:t>
            </a:r>
          </a:p>
          <a:p>
            <a:r>
              <a:rPr lang="ru-RU" sz="3200" b="1" dirty="0" smtClean="0"/>
              <a:t>3.	</a:t>
            </a:r>
            <a:r>
              <a:rPr lang="en-US" sz="3200" b="1" dirty="0" smtClean="0"/>
              <a:t>Can you fly like a bird? </a:t>
            </a:r>
            <a:r>
              <a:rPr lang="ru-RU" sz="3200" b="1" dirty="0" smtClean="0"/>
              <a:t>Ты умеешь летать как птица?</a:t>
            </a:r>
          </a:p>
          <a:p>
            <a:r>
              <a:rPr lang="ru-RU" sz="3200" b="1" dirty="0" smtClean="0"/>
              <a:t>4.	</a:t>
            </a:r>
            <a:r>
              <a:rPr lang="en-US" sz="3200" b="1" dirty="0" smtClean="0"/>
              <a:t>Can you swim in very cold water? </a:t>
            </a:r>
            <a:r>
              <a:rPr lang="ru-RU" sz="3200" b="1" dirty="0" smtClean="0"/>
              <a:t>Ты можешь купаться в очень холодной воде?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Предполагаемые ответы:</a:t>
            </a:r>
          </a:p>
          <a:p>
            <a:r>
              <a:rPr lang="ru-RU" sz="3200" b="1" dirty="0" smtClean="0"/>
              <a:t>1.	</a:t>
            </a:r>
            <a:r>
              <a:rPr lang="en-US" sz="3200" b="1" dirty="0" smtClean="0">
                <a:solidFill>
                  <a:srgbClr val="00B0F0"/>
                </a:solidFill>
              </a:rPr>
              <a:t>I can’t skip without a rope.</a:t>
            </a:r>
          </a:p>
          <a:p>
            <a:r>
              <a:rPr lang="en-US" sz="3200" b="1" dirty="0" smtClean="0"/>
              <a:t>2.	I can’t play football without a ball.</a:t>
            </a:r>
          </a:p>
          <a:p>
            <a:r>
              <a:rPr lang="en-US" sz="3200" b="1" dirty="0" smtClean="0"/>
              <a:t>3.	I can’t fly like a bird.</a:t>
            </a:r>
          </a:p>
          <a:p>
            <a:r>
              <a:rPr lang="en-US" sz="3200" b="1" dirty="0" smtClean="0"/>
              <a:t>4.	I can’t swim in cold water.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712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3" y="0"/>
            <a:ext cx="11904978" cy="60214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5457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68" y="164572"/>
            <a:ext cx="11663464" cy="661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7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4" y="0"/>
            <a:ext cx="12087895" cy="6857999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239588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302</Words>
  <Application>Microsoft Office PowerPoint</Application>
  <PresentationFormat>Широкоэкранный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Andale Sans UI</vt:lpstr>
      <vt:lpstr>Arial</vt:lpstr>
      <vt:lpstr>Calibri</vt:lpstr>
      <vt:lpstr>Calibri Light</vt:lpstr>
      <vt:lpstr>Tahoma</vt:lpstr>
      <vt:lpstr>Times New Roman</vt:lpstr>
      <vt:lpstr>Тема Office</vt:lpstr>
      <vt:lpstr>Модальные глаголы – это вспомогательные глаголы. Modal verbs Они выражают</vt:lpstr>
      <vt:lpstr>Вот несколько примеров модальных глаголов:          CAN,   Could,   should,   must,  have to,      might.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Модальные глаголы – это вспомогательные глаголы. Modal verbs Они выражают</dc:title>
  <dc:creator>Пользователь</dc:creator>
  <cp:lastModifiedBy>Пользователь</cp:lastModifiedBy>
  <cp:revision>11</cp:revision>
  <dcterms:created xsi:type="dcterms:W3CDTF">2019-10-20T05:31:05Z</dcterms:created>
  <dcterms:modified xsi:type="dcterms:W3CDTF">2020-03-06T23:19:54Z</dcterms:modified>
</cp:coreProperties>
</file>