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3" r:id="rId3"/>
    <p:sldId id="262" r:id="rId4"/>
    <p:sldId id="256" r:id="rId5"/>
    <p:sldId id="257" r:id="rId6"/>
    <p:sldId id="259" r:id="rId7"/>
    <p:sldId id="260" r:id="rId8"/>
    <p:sldId id="261" r:id="rId9"/>
    <p:sldId id="264" r:id="rId10"/>
    <p:sldId id="265" r:id="rId11"/>
    <p:sldId id="266" r:id="rId12"/>
    <p:sldId id="270" r:id="rId13"/>
    <p:sldId id="267" r:id="rId14"/>
    <p:sldId id="271" r:id="rId15"/>
    <p:sldId id="268" r:id="rId16"/>
    <p:sldId id="272" r:id="rId17"/>
    <p:sldId id="269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101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6D0CD-C44F-4790-B4B0-7267805C87EF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1C07D-FCEB-45E6-B26C-1C16E60602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6473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6D0CD-C44F-4790-B4B0-7267805C87EF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1C07D-FCEB-45E6-B26C-1C16E60602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9532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6D0CD-C44F-4790-B4B0-7267805C87EF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1C07D-FCEB-45E6-B26C-1C16E60602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5477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6D0CD-C44F-4790-B4B0-7267805C87EF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1C07D-FCEB-45E6-B26C-1C16E60602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0316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6D0CD-C44F-4790-B4B0-7267805C87EF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1C07D-FCEB-45E6-B26C-1C16E60602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7577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6D0CD-C44F-4790-B4B0-7267805C87EF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1C07D-FCEB-45E6-B26C-1C16E60602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7719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6D0CD-C44F-4790-B4B0-7267805C87EF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1C07D-FCEB-45E6-B26C-1C16E60602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7560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6D0CD-C44F-4790-B4B0-7267805C87EF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1C07D-FCEB-45E6-B26C-1C16E60602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1375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6D0CD-C44F-4790-B4B0-7267805C87EF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1C07D-FCEB-45E6-B26C-1C16E60602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610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6D0CD-C44F-4790-B4B0-7267805C87EF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1C07D-FCEB-45E6-B26C-1C16E60602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2511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6D0CD-C44F-4790-B4B0-7267805C87EF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1C07D-FCEB-45E6-B26C-1C16E60602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225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E6D0CD-C44F-4790-B4B0-7267805C87EF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1C07D-FCEB-45E6-B26C-1C16E60602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7734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wis-carroll.ru/proizvedenija/spisok-proizvedenijj.html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lewis-carroll.ru/lewis-carroll/fotograf.html" TargetMode="External"/><Relationship Id="rId5" Type="http://schemas.openxmlformats.org/officeDocument/2006/relationships/hyperlink" Target="http://www.lewis-carroll.ru/lewis-carroll/logik.html" TargetMode="External"/><Relationship Id="rId4" Type="http://schemas.openxmlformats.org/officeDocument/2006/relationships/hyperlink" Target="http://www.lewis-carroll.ru/lewis-carroll/matematik.html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ewis-carroll.ru/proizvedenija/matematicheskie-trudy.html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www.lewis-carroll.ru/biografiya/obuchenie-i-nachalo-prepodavaniya.html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wis-carroll.ru/alisa/nastoyashchaya-alisa-liddell.html" TargetMode="External"/><Relationship Id="rId2" Type="http://schemas.openxmlformats.org/officeDocument/2006/relationships/hyperlink" Target="http://www.lewis-carroll.ru/alisa-v-strane-chudes/zarubezhnye-izdaniya.html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ewis-carroll.ru/lewis-carroll/devochki.html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726" y="160005"/>
            <a:ext cx="11644945" cy="6541583"/>
          </a:xfrm>
          <a:prstGeom prst="rect">
            <a:avLst/>
          </a:prstGeom>
        </p:spPr>
      </p:pic>
      <p:sp>
        <p:nvSpPr>
          <p:cNvPr id="3" name="Лента лицом вверх 2"/>
          <p:cNvSpPr/>
          <p:nvPr/>
        </p:nvSpPr>
        <p:spPr>
          <a:xfrm>
            <a:off x="914399" y="613611"/>
            <a:ext cx="4247147" cy="1803774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Выполнила  презентацию учитель начальных классов </a:t>
            </a:r>
            <a:r>
              <a:rPr lang="ru-RU" dirty="0" err="1" smtClean="0"/>
              <a:t>Гкршуненко</a:t>
            </a:r>
            <a:r>
              <a:rPr lang="ru-RU" dirty="0" smtClean="0"/>
              <a:t> Н.М.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2352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07" y="0"/>
            <a:ext cx="5771290" cy="667752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168188" y="1216332"/>
            <a:ext cx="6096000" cy="5078313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r>
              <a:rPr lang="ru-RU" sz="36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Чарльза </a:t>
            </a:r>
            <a:r>
              <a:rPr lang="ru-RU" sz="3600" b="0" i="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Лютвиджа</a:t>
            </a:r>
            <a:r>
              <a:rPr lang="ru-RU" sz="36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Доджсона, известного под псевдонимом</a:t>
            </a:r>
          </a:p>
          <a:p>
            <a:r>
              <a:rPr lang="ru-RU" sz="36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3600" b="1" i="0" dirty="0" smtClean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Льюис Кэрролл</a:t>
            </a:r>
            <a:r>
              <a:rPr lang="ru-RU" sz="3600" b="0" i="0" dirty="0" smtClean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— </a:t>
            </a:r>
            <a:r>
              <a:rPr lang="ru-RU" sz="36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английского </a:t>
            </a:r>
            <a:r>
              <a:rPr lang="ru-RU" sz="3600" b="0" i="0" u="sng" dirty="0" smtClean="0">
                <a:solidFill>
                  <a:srgbClr val="614534"/>
                </a:solidFill>
                <a:effectLst/>
                <a:latin typeface="Arial" panose="020B0604020202020204" pitchFamily="34" charset="0"/>
                <a:hlinkClick r:id="rId3"/>
              </a:rPr>
              <a:t>писателя</a:t>
            </a:r>
            <a:r>
              <a:rPr lang="ru-RU" sz="36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ru-RU" sz="3600" b="0" i="0" u="sng" dirty="0" smtClean="0">
                <a:solidFill>
                  <a:srgbClr val="614534"/>
                </a:solidFill>
                <a:effectLst/>
                <a:latin typeface="Arial" panose="020B0604020202020204" pitchFamily="34" charset="0"/>
                <a:hlinkClick r:id="rId4"/>
              </a:rPr>
              <a:t>математика</a:t>
            </a:r>
            <a:r>
              <a:rPr lang="ru-RU" sz="36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ru-RU" sz="3600" b="0" i="0" u="sng" dirty="0" smtClean="0">
                <a:solidFill>
                  <a:srgbClr val="614534"/>
                </a:solidFill>
                <a:effectLst/>
                <a:latin typeface="Arial" panose="020B0604020202020204" pitchFamily="34" charset="0"/>
                <a:hlinkClick r:id="rId5"/>
              </a:rPr>
              <a:t>логика</a:t>
            </a:r>
            <a:r>
              <a:rPr lang="ru-RU" sz="36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философа и </a:t>
            </a:r>
            <a:r>
              <a:rPr lang="ru-RU" sz="3600" b="0" i="0" u="sng" dirty="0" smtClean="0">
                <a:solidFill>
                  <a:srgbClr val="614534"/>
                </a:solidFill>
                <a:effectLst/>
                <a:latin typeface="Arial" panose="020B0604020202020204" pitchFamily="34" charset="0"/>
                <a:hlinkClick r:id="rId6"/>
              </a:rPr>
              <a:t>фотографа</a:t>
            </a:r>
            <a:r>
              <a:rPr lang="ru-RU" sz="36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— начинается с </a:t>
            </a:r>
            <a:endParaRPr lang="ru-RU" sz="3600" b="0" i="0" dirty="0" smtClean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r>
              <a:rPr lang="ru-RU" sz="3600" b="1" i="0" dirty="0" smtClean="0">
                <a:solidFill>
                  <a:srgbClr val="FF00FF"/>
                </a:solidFill>
                <a:effectLst/>
                <a:latin typeface="Arial" panose="020B0604020202020204" pitchFamily="34" charset="0"/>
              </a:rPr>
              <a:t>27 </a:t>
            </a:r>
            <a:r>
              <a:rPr lang="ru-RU" sz="3600" b="1" i="0" dirty="0" smtClean="0">
                <a:solidFill>
                  <a:srgbClr val="FF00FF"/>
                </a:solidFill>
                <a:effectLst/>
                <a:latin typeface="Arial" panose="020B0604020202020204" pitchFamily="34" charset="0"/>
              </a:rPr>
              <a:t>января 1832 года. </a:t>
            </a:r>
            <a:endParaRPr lang="ru-RU" sz="3600" b="1" dirty="0">
              <a:solidFill>
                <a:srgbClr val="FF00FF"/>
              </a:solidFill>
            </a:endParaRPr>
          </a:p>
        </p:txBody>
      </p:sp>
      <p:sp>
        <p:nvSpPr>
          <p:cNvPr id="4" name="Лента лицом вверх 3"/>
          <p:cNvSpPr/>
          <p:nvPr/>
        </p:nvSpPr>
        <p:spPr>
          <a:xfrm>
            <a:off x="6485020" y="120316"/>
            <a:ext cx="5233737" cy="829216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</a:rPr>
              <a:t>Жизнь</a:t>
            </a:r>
            <a:endParaRPr lang="ru-RU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539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5690938" cy="6986528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sz="28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— [...] Значит, какие у вас насекомые?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— Ну вот, к примеру, есть у нас Бабочка, — сказала Алиса и загнула на руке один палец.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— А-а, — протянул Комар. — Взгляни-ка на этот куст... Там на ветке сидит... знаешь кто? </a:t>
            </a:r>
            <a:r>
              <a:rPr lang="ru-RU" sz="2800" b="0" i="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Баобабочка</a:t>
            </a:r>
            <a:r>
              <a:rPr lang="ru-RU" sz="28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! Она вся деревянная, а усики у нее зеленые и нежные, как молодые побеги!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— А что она ест? — спросила Алиса с любопытством.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— Стружки и опилки, — отвечал Комар. 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6839" y="132347"/>
            <a:ext cx="5357122" cy="6424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985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9" y="120315"/>
            <a:ext cx="10525193" cy="723607"/>
          </a:xfrm>
          <a:prstGeom prst="rect">
            <a:avLst/>
          </a:prstGeom>
          <a:solidFill>
            <a:srgbClr val="FFFF00"/>
          </a:solidFill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200" y="991505"/>
            <a:ext cx="11188432" cy="5613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437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0053" y="-1"/>
            <a:ext cx="4725903" cy="691077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789" y="0"/>
            <a:ext cx="4796088" cy="6800318"/>
          </a:xfrm>
          <a:prstGeom prst="rect">
            <a:avLst/>
          </a:prstGeom>
        </p:spPr>
      </p:pic>
      <p:sp>
        <p:nvSpPr>
          <p:cNvPr id="4" name="Лента лицом вверх 3"/>
          <p:cNvSpPr/>
          <p:nvPr/>
        </p:nvSpPr>
        <p:spPr>
          <a:xfrm>
            <a:off x="4932947" y="0"/>
            <a:ext cx="2707105" cy="1732544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Иллюстрации Джона </a:t>
            </a:r>
            <a:r>
              <a:rPr lang="ru-RU" dirty="0" err="1" smtClean="0"/>
              <a:t>Тенниела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483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069" y="0"/>
            <a:ext cx="5364331" cy="665549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486400" y="90152"/>
            <a:ext cx="6705600" cy="667875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sz="2800" dirty="0" smtClean="0"/>
              <a:t>Перевод </a:t>
            </a:r>
            <a:r>
              <a:rPr lang="ru-RU" sz="2800" b="1" u="sng" dirty="0" smtClean="0"/>
              <a:t>Нины Михайловны </a:t>
            </a:r>
            <a:r>
              <a:rPr lang="ru-RU" sz="2800" b="1" u="sng" dirty="0" err="1" smtClean="0"/>
              <a:t>Демуровой</a:t>
            </a:r>
            <a:r>
              <a:rPr lang="ru-RU" sz="2800" b="1" u="sng" dirty="0" smtClean="0"/>
              <a:t>, </a:t>
            </a:r>
            <a:r>
              <a:rPr lang="ru-RU" sz="2800" dirty="0" smtClean="0"/>
              <a:t>изданный впервые в Болгарии, в Софии, в 1966 году, стал каноническим русским текстом сказки. Академически точный, внимательный к деталям, изобилующий изящными аналогиями, этот перевод стал каноническим русским текстом сказки.</a:t>
            </a:r>
          </a:p>
          <a:p>
            <a:r>
              <a:rPr lang="ru-RU" sz="2800" dirty="0" err="1" smtClean="0"/>
              <a:t>Демурова</a:t>
            </a:r>
            <a:r>
              <a:rPr lang="ru-RU" sz="2800" dirty="0" smtClean="0"/>
              <a:t> первой не побоялась сохранить английский дух сказки — до этого переводчики адаптировали текст, изменяли имена героев, делая их «более русскими»: Аня или Соня вместо Алисы, Масленичный кот вместо </a:t>
            </a:r>
            <a:r>
              <a:rPr lang="ru-RU" sz="2800" dirty="0" err="1" smtClean="0"/>
              <a:t>Чеширского</a:t>
            </a:r>
            <a:r>
              <a:rPr lang="ru-RU" sz="2800" dirty="0" smtClean="0"/>
              <a:t> и так далее.</a:t>
            </a:r>
          </a:p>
          <a:p>
            <a:endParaRPr lang="ru-RU" dirty="0" smtClean="0"/>
          </a:p>
          <a:p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7606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382" y="108284"/>
            <a:ext cx="8348272" cy="499591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5104203"/>
            <a:ext cx="12191999" cy="181588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sz="28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Это лишь одна из многих остроумных находок, благодаря которым перевод Нины </a:t>
            </a:r>
            <a:r>
              <a:rPr lang="ru-RU" sz="2800" b="0" i="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Демуровой</a:t>
            </a:r>
            <a:r>
              <a:rPr lang="ru-RU" sz="28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стал наиболее известным и обрел статус канонического. Ей во многом удалось сохранить характер речи автора: четкий, выразительный, сдержанный, динамичный </a:t>
            </a:r>
            <a:endParaRPr lang="ru-RU" sz="2800" dirty="0"/>
          </a:p>
        </p:txBody>
      </p:sp>
      <p:sp>
        <p:nvSpPr>
          <p:cNvPr id="5" name="Лента лицом вверх 4"/>
          <p:cNvSpPr/>
          <p:nvPr/>
        </p:nvSpPr>
        <p:spPr>
          <a:xfrm>
            <a:off x="9228221" y="108284"/>
            <a:ext cx="2839453" cy="1238290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Нина Михайловна </a:t>
            </a:r>
            <a:r>
              <a:rPr lang="ru-RU" dirty="0" err="1" smtClean="0"/>
              <a:t>Демурова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037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919" y="0"/>
            <a:ext cx="4147385" cy="622107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403558" y="0"/>
            <a:ext cx="7788441" cy="655564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sz="2800" u="sng" dirty="0" err="1" smtClean="0"/>
              <a:t>Демурова</a:t>
            </a:r>
            <a:r>
              <a:rPr lang="ru-RU" sz="2800" u="sng" dirty="0" smtClean="0"/>
              <a:t> смогла одновременно сохранить английские названия и передать игру слов </a:t>
            </a:r>
            <a:r>
              <a:rPr lang="ru-RU" sz="2800" dirty="0" smtClean="0"/>
              <a:t>— в этих случаях, конечно, приходилось отходить от текста. Например, Кэрролл «склеил» несколько названий насекомых, создав серьезную проблему для переводчиков. Совместив </a:t>
            </a:r>
            <a:r>
              <a:rPr lang="ru-RU" sz="2800" dirty="0" err="1" smtClean="0"/>
              <a:t>Rocking-horse</a:t>
            </a:r>
            <a:r>
              <a:rPr lang="ru-RU" sz="2800" dirty="0" smtClean="0"/>
              <a:t> (качалку) и </a:t>
            </a:r>
            <a:r>
              <a:rPr lang="ru-RU" sz="2800" dirty="0" err="1" smtClean="0"/>
              <a:t>Horse-fly</a:t>
            </a:r>
            <a:r>
              <a:rPr lang="ru-RU" sz="2800" dirty="0" smtClean="0"/>
              <a:t> (слепень), он получил </a:t>
            </a:r>
            <a:r>
              <a:rPr lang="ru-RU" sz="2800" dirty="0" err="1" smtClean="0"/>
              <a:t>Rocking-horse-fly</a:t>
            </a:r>
            <a:r>
              <a:rPr lang="ru-RU" sz="2800" dirty="0" smtClean="0"/>
              <a:t>, причем слово </a:t>
            </a:r>
            <a:r>
              <a:rPr lang="ru-RU" sz="2800" dirty="0" err="1" smtClean="0"/>
              <a:t>horse</a:t>
            </a:r>
            <a:r>
              <a:rPr lang="ru-RU" sz="2800" dirty="0" smtClean="0"/>
              <a:t> стало «клеем», с помощью которого он совместил слова. Как передать это по-русски? </a:t>
            </a:r>
            <a:r>
              <a:rPr lang="ru-RU" sz="2800" dirty="0" err="1" smtClean="0"/>
              <a:t>Rocking-horse-fly</a:t>
            </a:r>
            <a:r>
              <a:rPr lang="ru-RU" sz="2800" dirty="0" smtClean="0"/>
              <a:t>, по замыслу автора, деревянная, ест опилки и перелетает с ветки на ветку, только когда хорошенько раскачается. </a:t>
            </a:r>
            <a:r>
              <a:rPr lang="ru-RU" sz="2800" dirty="0" err="1" smtClean="0"/>
              <a:t>Демурова</a:t>
            </a:r>
            <a:r>
              <a:rPr lang="ru-RU" sz="2800" dirty="0" smtClean="0"/>
              <a:t> также совместила два слова — </a:t>
            </a:r>
            <a:r>
              <a:rPr lang="ru-RU" sz="2800" dirty="0" err="1" smtClean="0"/>
              <a:t>баоБАБ</a:t>
            </a:r>
            <a:r>
              <a:rPr lang="ru-RU" sz="2800" dirty="0" smtClean="0"/>
              <a:t> и </a:t>
            </a:r>
            <a:r>
              <a:rPr lang="ru-RU" sz="2800" dirty="0" err="1" smtClean="0"/>
              <a:t>БАБочку</a:t>
            </a:r>
            <a:r>
              <a:rPr lang="ru-RU" sz="2800" dirty="0" smtClean="0"/>
              <a:t>, используя в качестве «клея» буквосочетание БАБ: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7958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90594"/>
            <a:ext cx="12192000" cy="747897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sz="3200" b="1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Он родился в британской семье приходского священника в деревне </a:t>
            </a:r>
            <a:r>
              <a:rPr lang="ru-RU" sz="3200" b="1" i="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Дарсбери</a:t>
            </a:r>
            <a:r>
              <a:rPr lang="ru-RU" sz="3200" b="1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графство </a:t>
            </a:r>
            <a:r>
              <a:rPr lang="ru-RU" sz="3200" b="1" i="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Чешир</a:t>
            </a:r>
            <a:r>
              <a:rPr lang="ru-RU" sz="3200" b="1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В те времена большие семьи были привычным делом, поэтому родители мальчика одним ребенком не ограничились. Позже </a:t>
            </a:r>
            <a:r>
              <a:rPr lang="ru-RU" sz="3200" b="1" i="0" dirty="0" smtClean="0"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у Чарльза </a:t>
            </a:r>
            <a:r>
              <a:rPr lang="ru-RU" sz="3200" b="1" i="0" dirty="0" err="1" smtClean="0"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Лютвиджа</a:t>
            </a:r>
            <a:r>
              <a:rPr lang="ru-RU" sz="3200" b="1" i="0" dirty="0" smtClean="0"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 Доджсона появилось три брата и семь сестер.</a:t>
            </a:r>
            <a:r>
              <a:rPr lang="ru-RU" sz="3200" b="1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При крещении первенец семьи получил два имени: Чарльз — по отцу и </a:t>
            </a:r>
            <a:r>
              <a:rPr lang="ru-RU" sz="3200" b="1" i="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Лютвидж</a:t>
            </a:r>
            <a:r>
              <a:rPr lang="ru-RU" sz="3200" b="1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— по матери. Мать мальчика — </a:t>
            </a:r>
            <a:r>
              <a:rPr lang="ru-RU" sz="3200" b="1" i="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Фрэнсис</a:t>
            </a:r>
            <a:r>
              <a:rPr lang="ru-RU" sz="3200" b="1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Джейн </a:t>
            </a:r>
            <a:r>
              <a:rPr lang="ru-RU" sz="3200" b="1" i="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Лютвидж</a:t>
            </a:r>
            <a:r>
              <a:rPr lang="ru-RU" sz="3200" b="1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Отец мальчика — Чарльз Доджсон. Все дети в семье получали прилежное воспитание и образование. Отец самостоятельно обучал детей закону Божьему, словесности и естественным наукам. Еще в детстве у Чарльза проявился интерес к предметам, которыми он будет заниматься на протяжении всей жизни: </a:t>
            </a:r>
            <a:r>
              <a:rPr lang="ru-RU" sz="3200" b="1" i="0" u="sng" dirty="0" smtClean="0">
                <a:solidFill>
                  <a:srgbClr val="614534"/>
                </a:solidFill>
                <a:effectLst/>
                <a:latin typeface="Arial" panose="020B0604020202020204" pitchFamily="34" charset="0"/>
                <a:hlinkClick r:id="rId2"/>
              </a:rPr>
              <a:t>математике</a:t>
            </a:r>
            <a:r>
              <a:rPr lang="ru-RU" sz="3200" b="1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богословию и творчеству.</a:t>
            </a:r>
            <a:r>
              <a:rPr lang="ru-RU" sz="3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0955559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8530389" cy="649408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sz="3200" b="1" i="0" dirty="0" smtClean="0"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В юные годы Чарльз очень хотел стать художником</a:t>
            </a:r>
            <a:r>
              <a:rPr lang="ru-RU" sz="3200" b="1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Рисовал он в основном карандашом и углем. Имея много братьев и сестер, он старался всячески развлечь их. Чарльз придумывал различные игры для детей, сочинял рассказы, которые потом читал им перед сном. Он «издавал» для младших братьев и сестер рукописные журналы «Миш-</a:t>
            </a:r>
            <a:r>
              <a:rPr lang="ru-RU" sz="3200" b="1" i="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Мэш</a:t>
            </a:r>
            <a:r>
              <a:rPr lang="ru-RU" sz="3200" b="1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», которые они очень любили. В них он писал свои первые стихи и рассказы, которые сам же и иллюстрировал. </a:t>
            </a:r>
            <a:endParaRPr lang="ru-RU" sz="32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2737" y="186950"/>
            <a:ext cx="3398921" cy="505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351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7062537" cy="754052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sz="3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Псевдоним «Кэрролл» мальчик придумал еще в детстве, когда начал писать первые стихи. Имя Льюис Кэрролл образовано из настоящего имени автора Чарльз </a:t>
            </a:r>
            <a:r>
              <a:rPr lang="ru-RU" sz="3200" b="0" i="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Лютвидж</a:t>
            </a:r>
            <a:r>
              <a:rPr lang="ru-RU" sz="3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Писатель нашел аналоги своему имени на латинском языке, а затем поменял имена местами и снова перевел их на английский язык. Так из Чарльза </a:t>
            </a:r>
            <a:r>
              <a:rPr lang="ru-RU" sz="3200" b="0" i="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Лютвиджа</a:t>
            </a:r>
            <a:r>
              <a:rPr lang="ru-RU" sz="3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Доджсона он стал известным всему миру Льюисом Кэрроллом.</a:t>
            </a:r>
          </a:p>
          <a:p>
            <a:r>
              <a:rPr lang="ru-RU" sz="3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В 1844 году мальчик продолжил свое образование </a:t>
            </a:r>
            <a:r>
              <a:rPr lang="ru-RU" sz="3200" b="0" i="0" u="sng" dirty="0" smtClean="0">
                <a:solidFill>
                  <a:srgbClr val="614534"/>
                </a:solidFill>
                <a:effectLst/>
                <a:latin typeface="Arial" panose="020B0604020202020204" pitchFamily="34" charset="0"/>
                <a:hlinkClick r:id="rId2"/>
              </a:rPr>
              <a:t>в частной школе</a:t>
            </a:r>
            <a:r>
              <a:rPr lang="ru-RU" sz="3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r>
              <a:rPr lang="ru-RU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3484" y="0"/>
            <a:ext cx="4535905" cy="680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9512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22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2794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55564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r>
              <a:rPr lang="ru-RU" sz="2400" b="1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В англоязычных странах сказки Кэрролла занимают третье место среди наиболее цитируемых книг. Первые 2 места заняла Библия и произведения Шекспира.</a:t>
            </a:r>
          </a:p>
          <a:p>
            <a:r>
              <a:rPr lang="ru-RU" sz="2400" b="1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2. </a:t>
            </a:r>
            <a:r>
              <a:rPr lang="ru-RU" sz="2400" b="1" i="0" u="sng" dirty="0" smtClean="0">
                <a:solidFill>
                  <a:srgbClr val="614534"/>
                </a:solidFill>
                <a:effectLst/>
                <a:latin typeface="Arial" panose="020B0604020202020204" pitchFamily="34" charset="0"/>
                <a:hlinkClick r:id="rId2"/>
              </a:rPr>
              <a:t>Первый тираж книги «Алиса в Стране чудес»</a:t>
            </a:r>
            <a:r>
              <a:rPr lang="ru-RU" sz="2400" b="1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отпечатанный в Оксфорде, почти полностью уничтожен: Кэрролл был недоволен качеством издания. При этом качеством печати своих книг в Америке он не интересовался, положившись в этом вопросе на издателей.</a:t>
            </a:r>
          </a:p>
          <a:p>
            <a:r>
              <a:rPr lang="ru-RU" sz="2400" b="1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3. </a:t>
            </a:r>
            <a:r>
              <a:rPr lang="ru-RU" sz="2400" b="1" i="0" u="sng" dirty="0" smtClean="0">
                <a:solidFill>
                  <a:srgbClr val="614534"/>
                </a:solidFill>
                <a:effectLst/>
                <a:latin typeface="Arial" panose="020B0604020202020204" pitchFamily="34" charset="0"/>
                <a:hlinkClick r:id="rId3"/>
              </a:rPr>
              <a:t>Алисе </a:t>
            </a:r>
            <a:r>
              <a:rPr lang="ru-RU" sz="2400" b="1" i="0" u="sng" dirty="0" err="1" smtClean="0">
                <a:solidFill>
                  <a:srgbClr val="614534"/>
                </a:solidFill>
                <a:effectLst/>
                <a:latin typeface="Arial" panose="020B0604020202020204" pitchFamily="34" charset="0"/>
                <a:hlinkClick r:id="rId3"/>
              </a:rPr>
              <a:t>Лидделл</a:t>
            </a:r>
            <a:r>
              <a:rPr lang="ru-RU" sz="2400" b="1" i="0" u="sng" dirty="0" smtClean="0">
                <a:solidFill>
                  <a:srgbClr val="614534"/>
                </a:solidFill>
                <a:effectLst/>
                <a:latin typeface="Arial" panose="020B0604020202020204" pitchFamily="34" charset="0"/>
                <a:hlinkClick r:id="rId3"/>
              </a:rPr>
              <a:t> пришлось продать</a:t>
            </a:r>
            <a:r>
              <a:rPr lang="ru-RU" sz="2400" b="1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свой первый рукописный вариант книги «Приключения Алисы под землей» за 15400 фунтов стерлингов в 1928 году — ей нечем было платить за дом.</a:t>
            </a:r>
          </a:p>
          <a:p>
            <a:r>
              <a:rPr lang="ru-RU" sz="2400" b="1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4. В 18 лет, когда Кэрролл стал преподавателем, у одного из его студентов случился приступ эпилепсии. Кэрролл вовремя смог помочь ему. Этот случай впечатлил будущего сказочника и пробудил интерес к медицине. В результате Льюис приобрел и прочел десятки медицинских справочников и книг.</a:t>
            </a:r>
          </a:p>
          <a:p>
            <a:r>
              <a:rPr lang="ru-RU" sz="2400" b="1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После смерти книги унаследовал племянник </a:t>
            </a:r>
            <a:r>
              <a:rPr lang="ru-RU" sz="2400" b="1" i="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Бертрам</a:t>
            </a:r>
            <a:r>
              <a:rPr lang="ru-RU" sz="2400" b="1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1" i="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Коллингвуд</a:t>
            </a:r>
            <a:r>
              <a:rPr lang="ru-RU" sz="2400" b="1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который стал профессором физиологии в больнице </a:t>
            </a:r>
            <a:r>
              <a:rPr lang="ru-RU" sz="2400" b="1" i="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Сент</a:t>
            </a:r>
            <a:r>
              <a:rPr lang="ru-RU" sz="2400" b="1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-Мэри в Великобритании</a:t>
            </a:r>
            <a:r>
              <a:rPr lang="ru-RU" b="1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В 1930-х здесь открыли детское отделение имени Льюиса Кэрролла.</a:t>
            </a:r>
          </a:p>
          <a:p>
            <a:r>
              <a:rPr lang="ru-RU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��������: http://www.lewis-carroll.ru/interesnye-fakty.html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22263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641" y="-1"/>
            <a:ext cx="10323095" cy="688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7960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320337" cy="600164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sz="2400" b="1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5. Чтобы проверить свои силы и выдержку, Кэрролл присутствовал на операции, где пациенту ампутировали ногу выше колена. Операция длилась больше часа, но Кэрролл выстоял до конца.</a:t>
            </a:r>
          </a:p>
          <a:p>
            <a:r>
              <a:rPr lang="ru-RU" sz="2400" b="1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6. Более чем на половине всех фотографий, сделанных между 1838 и 1960 годом, фигурировали младенцы. Фотосессии с детьми, которые периодически устраивал Кэрролл, были частью культуры того времени.</a:t>
            </a:r>
          </a:p>
          <a:p>
            <a:r>
              <a:rPr lang="ru-RU" sz="2400" b="1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7. </a:t>
            </a:r>
            <a:r>
              <a:rPr lang="ru-RU" sz="2400" b="1" i="0" u="sng" dirty="0" smtClean="0">
                <a:solidFill>
                  <a:srgbClr val="614534"/>
                </a:solidFill>
                <a:effectLst/>
                <a:latin typeface="Arial" panose="020B0604020202020204" pitchFamily="34" charset="0"/>
                <a:hlinkClick r:id="rId2"/>
              </a:rPr>
              <a:t>В викторианской Англии дети считались асексуальными</a:t>
            </a:r>
            <a:r>
              <a:rPr lang="ru-RU" sz="2400" b="1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— психоанализ Фрейда и понятие педофилии появились лишь в 50-х годах XX века.</a:t>
            </a:r>
          </a:p>
          <a:p>
            <a:r>
              <a:rPr lang="ru-RU" sz="2400" b="1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8. Некоторые исследователи биографии Кэрролла считают, что тот совсем не был застенчивым молодым человеком. Напротив, они уверены, что Кэрролл был известным дамским угодником, однако его родственники предпочитали не упоминать этот факт.</a:t>
            </a:r>
          </a:p>
          <a:p>
            <a:r>
              <a:rPr lang="ru-RU" sz="2400" b="1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9. В 29 лет Кэрролл завел журнал, в котором фиксировал всю входящую и исходящую корреспонденцию. За 37 лет ведения журнала зарегистрировано 98 921 письмо.</a:t>
            </a:r>
          </a:p>
          <a:p>
            <a:r>
              <a:rPr lang="ru-RU" sz="2400" b="1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��������: http://www.lewis-carroll.ru/interesnye-fakty.html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4827183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494" y="0"/>
            <a:ext cx="8983579" cy="6737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0661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083716" cy="677108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10. </a:t>
            </a:r>
            <a:r>
              <a:rPr lang="ru-RU" sz="3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Студенты считали своего преподавателя Чарльза Доджсона (настоящее имя Кэрролла) </a:t>
            </a:r>
            <a:r>
              <a:rPr lang="ru-RU" sz="3200" b="0" i="0" dirty="0" smtClean="0"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самым скучным лектором в мире</a:t>
            </a:r>
            <a:r>
              <a:rPr lang="ru-RU" sz="3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r>
              <a:rPr lang="ru-RU" sz="3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11. Льюис Кэрролл настолько любил письма, что даже поделился своими мыслями об этом в статье «Восемь или девять мудрых слов о том, как писать письма».</a:t>
            </a:r>
          </a:p>
          <a:p>
            <a:r>
              <a:rPr lang="ru-RU" sz="3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12. Кэрролл с помощью собственный приемов запоминания мог воспроизвести 71 цифру по очереди.</a:t>
            </a:r>
          </a:p>
          <a:p>
            <a:r>
              <a:rPr lang="ru-RU" sz="3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13. </a:t>
            </a:r>
            <a:r>
              <a:rPr lang="ru-RU" sz="3200" b="0" i="0" dirty="0" smtClean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Льюис Кэрролл входил в число подозреваемых по делу серийного убийцы Джека Потрошителя, который так и не был найден.</a:t>
            </a:r>
          </a:p>
          <a:p>
            <a:r>
              <a:rPr lang="ru-RU" sz="3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14. Книги о приключениях Алисы в Стране чудес и в Зазеркалье еще при жизни Кэрролла приобрели </a:t>
            </a:r>
            <a:r>
              <a:rPr lang="ru-RU" sz="3200" b="0" i="0" u="sng" dirty="0" smtClean="0"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огромную популярность.</a:t>
            </a:r>
          </a:p>
          <a:p>
            <a:r>
              <a:rPr lang="ru-RU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Информация с сайта</a:t>
            </a:r>
            <a:r>
              <a:rPr lang="ru-RU" b="1" i="0" dirty="0" smtClean="0"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:           http</a:t>
            </a:r>
            <a:r>
              <a:rPr lang="ru-RU" b="1" i="0" dirty="0" smtClean="0"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://www.lewis-carroll.ru/interesnye-fakty.html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99362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740</Words>
  <Application>Microsoft Office PowerPoint</Application>
  <PresentationFormat>Широкоэкранный</PresentationFormat>
  <Paragraphs>37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10</cp:revision>
  <dcterms:created xsi:type="dcterms:W3CDTF">2020-02-06T00:24:57Z</dcterms:created>
  <dcterms:modified xsi:type="dcterms:W3CDTF">2020-02-06T13:28:02Z</dcterms:modified>
</cp:coreProperties>
</file>