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 autoAdjust="0"/>
    <p:restoredTop sz="94671" autoAdjust="0"/>
  </p:normalViewPr>
  <p:slideViewPr>
    <p:cSldViewPr>
      <p:cViewPr varScale="1">
        <p:scale>
          <a:sx n="77" d="100"/>
          <a:sy n="77" d="100"/>
        </p:scale>
        <p:origin x="32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4A370B-E0DB-4174-8FCB-880F93C89F3D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D454D-B77A-41D1-9229-B6365DD14F2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D454D-B77A-41D1-9229-B6365DD14F24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457176" cy="323165"/>
          </a:xfrm>
          <a:prstGeom prst="rect">
            <a:avLst/>
          </a:prstGeom>
          <a:solidFill>
            <a:srgbClr val="FDFE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71934" y="1071546"/>
            <a:ext cx="507206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698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Подземные воды образовались в результате просачивания воды, выпавшей на поверхность Земли, 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конденсации водяных паров</a:t>
            </a: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, поступивших по порам из атмосферы, а также в результате образования </a:t>
            </a:r>
            <a:r>
              <a:rPr lang="ru-RU" sz="2800" dirty="0" smtClean="0">
                <a:solidFill>
                  <a:srgbClr val="FFC000"/>
                </a:solidFill>
                <a:latin typeface="Arial" pitchFamily="34" charset="0"/>
                <a:ea typeface="Times New Roman" pitchFamily="18" charset="0"/>
              </a:rPr>
              <a:t>водяных паров при остывании магмы на глубине и конденсации их в верхних слоях земной коры.</a:t>
            </a: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 </a:t>
            </a:r>
            <a:endParaRPr lang="ru-RU" sz="2800" dirty="0" smtClean="0">
              <a:solidFill>
                <a:srgbClr val="C00000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285728"/>
            <a:ext cx="59111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solidFill>
                  <a:srgbClr val="00B0F0"/>
                </a:solidFill>
                <a:latin typeface="Arial" pitchFamily="34" charset="0"/>
                <a:ea typeface="Times New Roman" pitchFamily="18" charset="0"/>
              </a:rPr>
              <a:t>Подземные воды </a:t>
            </a:r>
            <a:endParaRPr lang="ru-RU" sz="5400" dirty="0">
              <a:solidFill>
                <a:srgbClr val="00B0F0"/>
              </a:solidFill>
            </a:endParaRPr>
          </a:p>
        </p:txBody>
      </p:sp>
      <p:pic>
        <p:nvPicPr>
          <p:cNvPr id="1027" name="Picture 3" descr="http://1decor.org/wp-content/uploads/2015/07/vubor-mesta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00174"/>
            <a:ext cx="4000495" cy="300037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628" y="571480"/>
            <a:ext cx="414337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698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</a:rPr>
              <a:t>Решающее значение в образовании подземных вод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имеют процессы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просачивания воды с поверхности Земли.</a:t>
            </a: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 В отдельных регионах, например в песчаных пустынях, основную роль играют воды, поступившие из атмосферы в виде водяных паров.</a:t>
            </a:r>
            <a:endParaRPr lang="ru-RU" sz="2800" dirty="0" smtClean="0">
              <a:solidFill>
                <a:srgbClr val="C00000"/>
              </a:solidFill>
              <a:latin typeface="Arial" pitchFamily="34" charset="0"/>
            </a:endParaRPr>
          </a:p>
        </p:txBody>
      </p:sp>
      <p:pic>
        <p:nvPicPr>
          <p:cNvPr id="1026" name="Picture 2" descr="http://images.webpark.ru/uploads52/081117/lake_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924306"/>
            <a:ext cx="3906678" cy="2933694"/>
          </a:xfrm>
          <a:prstGeom prst="rect">
            <a:avLst/>
          </a:prstGeom>
          <a:noFill/>
        </p:spPr>
      </p:pic>
      <p:pic>
        <p:nvPicPr>
          <p:cNvPr id="1028" name="Picture 4" descr="http://greenword.ru/images/2015/03/img_5509a5098a2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000496" cy="266908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1decor.org/wp-content/uploads/2015/07/vubor-mest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57" y="142852"/>
            <a:ext cx="8667809" cy="65008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3438" y="0"/>
            <a:ext cx="4357718" cy="26289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rgbClr val="FFC000"/>
                </a:solidFill>
                <a:latin typeface="Arial" pitchFamily="34" charset="0"/>
                <a:ea typeface="Times New Roman" pitchFamily="18" charset="0"/>
              </a:rPr>
              <a:t>Вода, испытывающая влияние </a:t>
            </a:r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ea typeface="Times New Roman" pitchFamily="18" charset="0"/>
              </a:rPr>
              <a:t>силы тяжести</a:t>
            </a:r>
            <a:r>
              <a:rPr lang="ru-RU" dirty="0" smtClean="0">
                <a:solidFill>
                  <a:srgbClr val="FFC000"/>
                </a:solidFill>
                <a:latin typeface="Arial" pitchFamily="34" charset="0"/>
                <a:ea typeface="Times New Roman" pitchFamily="18" charset="0"/>
              </a:rPr>
              <a:t>, называется 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гравитационной.</a:t>
            </a:r>
            <a:r>
              <a:rPr lang="ru-RU" b="1" dirty="0" smtClean="0">
                <a:solidFill>
                  <a:srgbClr val="FFC000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dirty="0" smtClean="0">
                <a:solidFill>
                  <a:srgbClr val="FFC000"/>
                </a:solidFill>
                <a:latin typeface="Arial" pitchFamily="34" charset="0"/>
                <a:ea typeface="Times New Roman" pitchFamily="18" charset="0"/>
              </a:rPr>
              <a:t>Она </a:t>
            </a:r>
            <a:r>
              <a:rPr lang="ru-RU" sz="2400" dirty="0" smtClean="0">
                <a:solidFill>
                  <a:srgbClr val="FFC000"/>
                </a:solidFill>
                <a:latin typeface="Arial" pitchFamily="34" charset="0"/>
                <a:ea typeface="Times New Roman" pitchFamily="18" charset="0"/>
              </a:rPr>
              <a:t>движется по наклонной поверхности водоупорных слоев.</a:t>
            </a:r>
            <a:endParaRPr lang="ru-RU" sz="2400" dirty="0" smtClean="0">
              <a:solidFill>
                <a:srgbClr val="FFC000"/>
              </a:solidFill>
              <a:latin typeface="Arial" pitchFamily="34" charset="0"/>
            </a:endParaRPr>
          </a:p>
          <a:p>
            <a:pPr algn="ctr"/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15363" name="Picture 3" descr="http://ullica.ru/wp-content/uploads/2014/08/reka-535x3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43182"/>
            <a:ext cx="6442650" cy="4214818"/>
          </a:xfrm>
          <a:prstGeom prst="rect">
            <a:avLst/>
          </a:prstGeom>
          <a:noFill/>
        </p:spPr>
      </p:pic>
      <p:pic>
        <p:nvPicPr>
          <p:cNvPr id="15365" name="Picture 5" descr="http://www.krimskieberega.ru/images/071220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0"/>
            <a:ext cx="2895600" cy="2505076"/>
          </a:xfrm>
          <a:prstGeom prst="rect">
            <a:avLst/>
          </a:prstGeom>
          <a:noFill/>
        </p:spPr>
      </p:pic>
      <p:pic>
        <p:nvPicPr>
          <p:cNvPr id="15367" name="Picture 7" descr="http://mediasubs.ru/group/uploads/ho/hochu-vsyo-znyitpoleznyie-sovetyi/image2/VkLWJmZj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2714620"/>
            <a:ext cx="2500330" cy="1873143"/>
          </a:xfrm>
          <a:prstGeom prst="rect">
            <a:avLst/>
          </a:prstGeom>
          <a:noFill/>
        </p:spPr>
      </p:pic>
      <p:pic>
        <p:nvPicPr>
          <p:cNvPr id="15369" name="Picture 9" descr="http://www.horsefeathers.eu/wp-content/uploads/cenotes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72" y="4857760"/>
            <a:ext cx="2643128" cy="168301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5" dur="2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5" dur="2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cs421223.vk.me/v421223760/926d/JL21hA84FQ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20784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1071538" y="3643314"/>
            <a:ext cx="4143404" cy="2343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FF00"/>
                </a:solidFill>
              </a:rPr>
              <a:t>Вода, удерживаемая молекулярными силами, называется </a:t>
            </a:r>
            <a:r>
              <a:rPr lang="ru-RU" sz="3200" b="1" dirty="0" smtClean="0">
                <a:solidFill>
                  <a:srgbClr val="002060"/>
                </a:solidFill>
              </a:rPr>
              <a:t>пленочной. 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istudy.su/wp-content/uploads/2015/10/12_%D0%9F%D0%BE%D0%B4%D0%B7%D0%B5%D0%BC%D0%BD%D1%8B%D0%B5-%D0%B2%D0%BE%D0%B4%D1%8B-%D0%B8-%D0%B8%D1%85-%D0%B8%D1%81%D0%BF%D0%BE%D0%BB%D1%8C%D0%B7%D0%BE%D0%B2%D0%B0%D0%BD%D0%B8%D0%B5-731x10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0"/>
            <a:ext cx="5581501" cy="6858000"/>
          </a:xfrm>
          <a:prstGeom prst="rect">
            <a:avLst/>
          </a:prstGeom>
          <a:noFill/>
        </p:spPr>
      </p:pic>
      <p:sp>
        <p:nvSpPr>
          <p:cNvPr id="3" name="Стрелка вправо 2"/>
          <p:cNvSpPr/>
          <p:nvPr/>
        </p:nvSpPr>
        <p:spPr>
          <a:xfrm>
            <a:off x="0" y="0"/>
            <a:ext cx="4786314" cy="6715148"/>
          </a:xfrm>
          <a:prstGeom prst="rightArrow">
            <a:avLst>
              <a:gd name="adj1" fmla="val 78860"/>
              <a:gd name="adj2" fmla="val 388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</a:rPr>
              <a:t>Молекулы воды, которые непосредственно соприкасаются с зернами пород, образуют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гигроскопическую</a:t>
            </a:r>
            <a:r>
              <a:rPr lang="ru-RU" sz="2400" b="1" dirty="0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</a:rPr>
              <a:t>воду.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Пленочную и гигроскопическую воду можно удалить из породы только при прокаливании. </a:t>
            </a:r>
            <a:r>
              <a:rPr lang="ru-RU" sz="2400" dirty="0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</a:rPr>
              <a:t>Поэтому растения эту воду не используют.</a:t>
            </a:r>
            <a:endParaRPr lang="ru-RU" sz="2400" dirty="0" smtClean="0">
              <a:solidFill>
                <a:srgbClr val="FFFF00"/>
              </a:solidFill>
              <a:latin typeface="Arial" pitchFamily="34" charset="0"/>
            </a:endParaRPr>
          </a:p>
          <a:p>
            <a:pPr algn="ctr"/>
            <a:endParaRPr lang="ru-RU" sz="2400" dirty="0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4071934" y="0"/>
            <a:ext cx="5437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 rot="10800000" flipV="1">
            <a:off x="0" y="285728"/>
            <a:ext cx="321467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Корневые системы растений усваивают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капиллярную воду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(находящуюся в капиллярах почвы) и гравитационную.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pic>
        <p:nvPicPr>
          <p:cNvPr id="18435" name="Picture 3" descr="http://www.tourprom.ru/site_media/cache/94/d6/94d60b1b8d43634b4bb9e6b2c82027c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8287" y="0"/>
            <a:ext cx="5615713" cy="4214818"/>
          </a:xfrm>
          <a:prstGeom prst="rect">
            <a:avLst/>
          </a:prstGeom>
          <a:noFill/>
        </p:spPr>
      </p:pic>
      <p:pic>
        <p:nvPicPr>
          <p:cNvPr id="18437" name="Picture 5" descr="http://www.allsharm.com/photo/6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10259" y="4286256"/>
            <a:ext cx="3333741" cy="2571744"/>
          </a:xfrm>
          <a:prstGeom prst="rect">
            <a:avLst/>
          </a:prstGeom>
          <a:noFill/>
        </p:spPr>
      </p:pic>
      <p:pic>
        <p:nvPicPr>
          <p:cNvPr id="18439" name="Picture 7" descr="http://img-fotki.yandex.ru/get/3011/shef007.f/0_7a11_287ddd59_X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4500570"/>
            <a:ext cx="2857488" cy="2143116"/>
          </a:xfrm>
          <a:prstGeom prst="rect">
            <a:avLst/>
          </a:prstGeom>
          <a:noFill/>
        </p:spPr>
      </p:pic>
      <p:pic>
        <p:nvPicPr>
          <p:cNvPr id="12290" name="Picture 2" descr="http://on2.docdat.com/tw_files2/urls_44430/54/d-53784/7z-docs/1_html_691afd8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4714884"/>
            <a:ext cx="2428891" cy="1864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84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84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84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229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tghost.ru/diary/pictures/1ac0c415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929058" y="642918"/>
            <a:ext cx="5214942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Скорость движения грунтовых вод незначительна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и зависит от структуры горных пород.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Различают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мелкозернистые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 породы (глины, суглинки),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</a:rPr>
              <a:t>зернистые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(пески),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трещиноватые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 (известняки).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</a:rPr>
              <a:t>Через пески и по трещинам гравитационная вода беспрепятственно стекает со скоростью 0,5–2 м в сутки,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в суглинках и лёссах – 0,1–0,3 мм в сутки.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  <p:pic>
        <p:nvPicPr>
          <p:cNvPr id="20483" name="Picture 3" descr="http://altaynews.kz/kaz/uploads/posts/2012-04/1335142180_obrazovanie-podzemnoj-vody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3654277" cy="2752730"/>
          </a:xfrm>
          <a:prstGeom prst="rect">
            <a:avLst/>
          </a:prstGeom>
          <a:noFill/>
        </p:spPr>
      </p:pic>
      <p:pic>
        <p:nvPicPr>
          <p:cNvPr id="20485" name="Picture 5" descr="http://www.gilenansk.ru/pic/kungur/podzemnairek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4357694"/>
            <a:ext cx="3885149" cy="25003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04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04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428604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Горные породы в зависимости от их способности пропускать воду подразделяют на </a:t>
            </a: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водопроницаемые и </a:t>
            </a:r>
            <a:r>
              <a:rPr lang="ru-RU" sz="2800" dirty="0" smtClean="0">
                <a:solidFill>
                  <a:srgbClr val="7030A0"/>
                </a:solidFill>
              </a:rPr>
              <a:t>водоупорные.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rgbClr val="00B0F0"/>
                </a:solidFill>
              </a:rPr>
              <a:t>К </a:t>
            </a:r>
            <a:r>
              <a:rPr lang="ru-RU" sz="2800" b="1" dirty="0" smtClean="0">
                <a:solidFill>
                  <a:srgbClr val="00B0F0"/>
                </a:solidFill>
              </a:rPr>
              <a:t>водопроницаемым горным породам </a:t>
            </a:r>
            <a:r>
              <a:rPr lang="ru-RU" sz="2800" dirty="0" smtClean="0">
                <a:solidFill>
                  <a:srgbClr val="00B0F0"/>
                </a:solidFill>
              </a:rPr>
              <a:t>относятся пески, к </a:t>
            </a:r>
            <a:r>
              <a:rPr lang="ru-RU" sz="2800" b="1" dirty="0" smtClean="0">
                <a:solidFill>
                  <a:srgbClr val="7030A0"/>
                </a:solidFill>
              </a:rPr>
              <a:t>водоупорным</a:t>
            </a:r>
            <a:r>
              <a:rPr lang="ru-RU" sz="2800" dirty="0" smtClean="0">
                <a:solidFill>
                  <a:srgbClr val="7030A0"/>
                </a:solidFill>
              </a:rPr>
              <a:t> – глины и кристаллические породы. </a:t>
            </a:r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21506" name="Picture 2" descr="http://fs00.infourok.ru/images/doc/138/160250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4500562" cy="3375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150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14810" y="214290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Воды, прошедшие через водопроницаемые породы, на глубине скапливаются над водоупорным слоем, образуя </a:t>
            </a:r>
            <a:r>
              <a:rPr lang="ru-RU" sz="2800" b="1" dirty="0" smtClean="0">
                <a:solidFill>
                  <a:srgbClr val="7030A0"/>
                </a:solidFill>
              </a:rPr>
              <a:t>водоносные слои. </a:t>
            </a:r>
            <a:r>
              <a:rPr lang="ru-RU" sz="2800" dirty="0" smtClean="0">
                <a:solidFill>
                  <a:srgbClr val="FF0000"/>
                </a:solidFill>
              </a:rPr>
              <a:t>Верхний уровень водоносного слоя, называемый </a:t>
            </a:r>
            <a:r>
              <a:rPr lang="ru-RU" sz="2800" b="1" dirty="0" smtClean="0">
                <a:solidFill>
                  <a:srgbClr val="FF0000"/>
                </a:solidFill>
              </a:rPr>
              <a:t>зеркалом подземных вод,</a:t>
            </a:r>
            <a:r>
              <a:rPr lang="ru-RU" sz="2800" b="1" dirty="0" smtClean="0"/>
              <a:t> </a:t>
            </a:r>
            <a:r>
              <a:rPr lang="ru-RU" sz="2800" dirty="0" smtClean="0">
                <a:solidFill>
                  <a:srgbClr val="00B050"/>
                </a:solidFill>
              </a:rPr>
              <a:t>повторяет изгибы рельефа: над холмами повышается, под котловинами – понижается. </a:t>
            </a:r>
            <a:endParaRPr lang="ru-RU" sz="2800" dirty="0">
              <a:solidFill>
                <a:srgbClr val="00B050"/>
              </a:solidFill>
            </a:endParaRPr>
          </a:p>
        </p:txBody>
      </p:sp>
      <p:pic>
        <p:nvPicPr>
          <p:cNvPr id="22530" name="Picture 2" descr="http://static.headline.kz/assets/images/2014/09/1411466555_821-fbpos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4210811" cy="2428892"/>
          </a:xfrm>
          <a:prstGeom prst="rect">
            <a:avLst/>
          </a:prstGeom>
          <a:noFill/>
        </p:spPr>
      </p:pic>
      <p:pic>
        <p:nvPicPr>
          <p:cNvPr id="22532" name="Picture 4" descr="http://mediasubs.ru/group/uploads/kl/klub-sdelaj-sam/image2/tMmU1YWZ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625473"/>
            <a:ext cx="4071934" cy="2680074"/>
          </a:xfrm>
          <a:prstGeom prst="rect">
            <a:avLst/>
          </a:prstGeom>
          <a:noFill/>
        </p:spPr>
      </p:pic>
      <p:pic>
        <p:nvPicPr>
          <p:cNvPr id="5" name="Picture 2" descr="http://static.headline.kz/assets/images/2014/09/1411466555_821-fbpos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210811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static.headline.kz/assets/images/2014/09/1411466555_821-fbpos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4665" cy="5286388"/>
          </a:xfrm>
          <a:prstGeom prst="rect">
            <a:avLst/>
          </a:prstGeom>
          <a:noFill/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5429264"/>
            <a:ext cx="700089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</a:rPr>
              <a:t>Весной, когда при таянии снега грунт сильно переувлажняется, уровень грунтовых вод повышается, зимой понижается.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Повышается уровень грунтовых вод и при сильных дождях.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2" dur="2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6248" y="357166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Выход водоносного слоя на поверхность называют </a:t>
            </a:r>
            <a:r>
              <a:rPr lang="ru-RU" sz="2800" b="1" dirty="0" smtClean="0">
                <a:solidFill>
                  <a:srgbClr val="FF0000"/>
                </a:solidFill>
              </a:rPr>
              <a:t>родником (источником, ключом).</a:t>
            </a:r>
            <a:r>
              <a:rPr lang="ru-RU" sz="2800" b="1" dirty="0" smtClean="0"/>
              <a:t>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Обычно они находятся в оврагах, балках, речных долинах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. Иногда родники можно встретить и на равнинах – в небольших понижениях или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rgbClr val="002060"/>
                </a:solidFill>
              </a:rPr>
              <a:t>на склонах возвышенностей и холмов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24578" name="Picture 2" descr="http://cs621318.vk.me/v621318698/c3e7/BWFzPJQmsP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3941373" cy="2857496"/>
          </a:xfrm>
          <a:prstGeom prst="rect">
            <a:avLst/>
          </a:prstGeom>
          <a:noFill/>
        </p:spPr>
      </p:pic>
      <p:pic>
        <p:nvPicPr>
          <p:cNvPr id="24580" name="Picture 4" descr="http://cs621318.vk.me/v621318698/c3e7/BWFzPJQmsP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957640"/>
            <a:ext cx="4000496" cy="290036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45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i_03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49847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3357562"/>
            <a:ext cx="78552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Нисходящий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(1)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и восходящий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(2)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источники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pic>
        <p:nvPicPr>
          <p:cNvPr id="25605" name="Picture 5" descr="http://photoflowery.ru/photo/b2/b23960aece5e524b2907fda34bfb19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991570"/>
            <a:ext cx="4286248" cy="2866429"/>
          </a:xfrm>
          <a:prstGeom prst="rect">
            <a:avLst/>
          </a:prstGeom>
          <a:noFill/>
        </p:spPr>
      </p:pic>
      <p:pic>
        <p:nvPicPr>
          <p:cNvPr id="25607" name="Picture 7" descr="http://www.esosedi.ru/fiber/123229/fit/900x600/vodopad_raduzhnyiy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3950606"/>
            <a:ext cx="4357686" cy="29073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57158" y="4071942"/>
            <a:ext cx="828677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Подземные воды, заключенные между двумя водонепроницаемыми слоями, обычно находятся под давлением, поэтому их называют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напорными или артезианскими.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Обычно они встречаются на больших глубинах – в понижениях изгибов водонепроницаемых пластов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</a:endParaRPr>
          </a:p>
        </p:txBody>
      </p:sp>
      <p:pic>
        <p:nvPicPr>
          <p:cNvPr id="26626" name="Picture 2" descr="i_0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7143768" cy="2886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3357562"/>
            <a:ext cx="67723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Простой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(1)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, артезианский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(2)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колодцы и источник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(3)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5286380" y="0"/>
            <a:ext cx="3857620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Глубинные подземные воды, находящиеся вблизи магматических очагов, дают начало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горячим источникам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В России они встречаются на Камчатке, Северном Кавказе и в других местах. Температура воды в них достигает 70–95 °C.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Фонтанирующие горячие источники называются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гейзерами.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В Долине гейзеров на Камчатке открыто более 20 крупных гейзеров, среди них Великан, выбрасывающий воду на высоту 30 м,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 а также множество мелких. За пределами нашей страны гейзеры распространены в Исландии, Новой Зеландии, США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Йеллоустонский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 национальный парк).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  <p:pic>
        <p:nvPicPr>
          <p:cNvPr id="27651" name="Picture 3" descr="http://www.adventours.ru/resources/doc-8950-ph-gallery-8989-middle.jpg?PHPSESSID=80ammjo5n5gk68shie6hhn5ri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5143504" cy="4154987"/>
          </a:xfrm>
          <a:prstGeom prst="rect">
            <a:avLst/>
          </a:prstGeom>
          <a:noFill/>
        </p:spPr>
      </p:pic>
      <p:pic>
        <p:nvPicPr>
          <p:cNvPr id="27653" name="Picture 5" descr="http://img-fotki.yandex.ru/get/6421/86441892.3cc/0_aced5_923c83f_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179098"/>
            <a:ext cx="3571868" cy="26789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76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76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img-fotki.yandex.ru/get/6421/86441892.3cc/0_aced5_923c83f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4186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Долина</a:t>
            </a:r>
            <a:r>
              <a:rPr lang="ru-RU" dirty="0" smtClean="0"/>
              <a:t> </a:t>
            </a:r>
            <a:r>
              <a:rPr lang="ru-RU" b="1" dirty="0" smtClean="0"/>
              <a:t>Гейзеров</a:t>
            </a:r>
            <a:r>
              <a:rPr lang="ru-RU" dirty="0" smtClean="0"/>
              <a:t> </a:t>
            </a:r>
            <a:r>
              <a:rPr lang="ru-RU" b="1" dirty="0" smtClean="0"/>
              <a:t>на</a:t>
            </a:r>
            <a:r>
              <a:rPr lang="ru-RU" dirty="0" smtClean="0"/>
              <a:t> </a:t>
            </a:r>
            <a:r>
              <a:rPr lang="ru-RU" b="1" dirty="0" smtClean="0"/>
              <a:t>Камчатке</a:t>
            </a:r>
            <a:r>
              <a:rPr lang="ru-RU" dirty="0" smtClean="0"/>
              <a:t> Великан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5929322" y="0"/>
            <a:ext cx="3214678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</a:rPr>
              <a:t>Проходя через различные горные породы, подземные воды частично растворяют их – так образуются минеральные источники.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Times New Roman" pitchFamily="18" charset="0"/>
              </a:rPr>
              <a:t>В зависимости от химического состава выделяют серные (Пятигорск),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углекислые (Кисловодск),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щелочно-солевые (Ессентуки),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железисто-щелочные (Железноводск) и другие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</a:rPr>
              <a:t>источники. Они используются в лечебных целях. В местах их выхода строят курорты.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</a:endParaRPr>
          </a:p>
        </p:txBody>
      </p:sp>
      <p:pic>
        <p:nvPicPr>
          <p:cNvPr id="29699" name="Picture 3" descr="http://img.fbc.net.ua/img/photo/96f2f4f8ee1bbcaafcbc45b32791218e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188640"/>
            <a:ext cx="5497081" cy="4276729"/>
          </a:xfrm>
          <a:prstGeom prst="rect">
            <a:avLst/>
          </a:prstGeom>
          <a:noFill/>
        </p:spPr>
      </p:pic>
      <p:sp>
        <p:nvSpPr>
          <p:cNvPr id="2" name="Лента лицом вниз 1"/>
          <p:cNvSpPr/>
          <p:nvPr/>
        </p:nvSpPr>
        <p:spPr>
          <a:xfrm>
            <a:off x="323528" y="4581128"/>
            <a:ext cx="4824536" cy="1872208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Презентацию выполнила </a:t>
            </a:r>
            <a:r>
              <a:rPr lang="ru-RU" dirty="0" err="1" smtClean="0"/>
              <a:t>Гершуненко</a:t>
            </a:r>
            <a:r>
              <a:rPr lang="ru-RU" dirty="0" smtClean="0"/>
              <a:t> Н.М.</a:t>
            </a:r>
          </a:p>
          <a:p>
            <a:pPr algn="ctr"/>
            <a:r>
              <a:rPr lang="ru-RU" dirty="0" smtClean="0"/>
              <a:t>Учитель начальных классов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511</Words>
  <Application>Microsoft Office PowerPoint</Application>
  <PresentationFormat>Экран (4:3)</PresentationFormat>
  <Paragraphs>22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Пользователь</cp:lastModifiedBy>
  <cp:revision>24</cp:revision>
  <dcterms:modified xsi:type="dcterms:W3CDTF">2020-02-09T23:05:58Z</dcterms:modified>
</cp:coreProperties>
</file>