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101" y="3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34CB-1674-4350-8E9E-B0E899A1515B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E52-A6BF-4208-8CBA-D6365491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55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34CB-1674-4350-8E9E-B0E899A1515B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E52-A6BF-4208-8CBA-D6365491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5555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34CB-1674-4350-8E9E-B0E899A1515B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E52-A6BF-4208-8CBA-D6365491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49072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34CB-1674-4350-8E9E-B0E899A1515B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E52-A6BF-4208-8CBA-D6365491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0594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34CB-1674-4350-8E9E-B0E899A1515B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E52-A6BF-4208-8CBA-D6365491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51775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34CB-1674-4350-8E9E-B0E899A1515B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E52-A6BF-4208-8CBA-D6365491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60627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34CB-1674-4350-8E9E-B0E899A1515B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E52-A6BF-4208-8CBA-D6365491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6419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34CB-1674-4350-8E9E-B0E899A1515B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E52-A6BF-4208-8CBA-D6365491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39336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34CB-1674-4350-8E9E-B0E899A1515B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E52-A6BF-4208-8CBA-D6365491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4261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34CB-1674-4350-8E9E-B0E899A1515B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E52-A6BF-4208-8CBA-D6365491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543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D34CB-1674-4350-8E9E-B0E899A1515B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EE2E52-A6BF-4208-8CBA-D6365491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6209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D34CB-1674-4350-8E9E-B0E899A1515B}" type="datetimeFigureOut">
              <a:rPr lang="ru-RU" smtClean="0"/>
              <a:t>07.03.2020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E2E52-A6BF-4208-8CBA-D636549174A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104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736436"/>
          </a:xfrm>
          <a:solidFill>
            <a:srgbClr val="FFFF00"/>
          </a:solidFill>
        </p:spPr>
        <p:txBody>
          <a:bodyPr>
            <a:normAutofit fontScale="90000"/>
          </a:bodyPr>
          <a:lstStyle/>
          <a:p>
            <a:r>
              <a:rPr lang="en-US" dirty="0"/>
              <a:t/>
            </a:r>
            <a:br>
              <a:rPr lang="en-US" dirty="0"/>
            </a:br>
            <a:r>
              <a:rPr lang="ru-RU" dirty="0" smtClean="0"/>
              <a:t>		</a:t>
            </a:r>
            <a:r>
              <a:rPr lang="en-US" sz="80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</a:t>
            </a:r>
            <a:r>
              <a:rPr lang="en-US" sz="80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 </a:t>
            </a:r>
            <a:r>
              <a:rPr lang="ru-RU" sz="80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US" sz="80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simple</a:t>
            </a:r>
            <a:endParaRPr lang="ru-RU" sz="8000" b="1" dirty="0">
              <a:solidFill>
                <a:schemeClr val="accent6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-1" y="1736436"/>
            <a:ext cx="6114473" cy="5121564"/>
          </a:xfrm>
          <a:solidFill>
            <a:srgbClr val="7030A0"/>
          </a:solidFill>
        </p:spPr>
        <p:txBody>
          <a:bodyPr>
            <a:normAutofit/>
          </a:bodyPr>
          <a:lstStyle/>
          <a:p>
            <a:r>
              <a:rPr lang="ru-RU" sz="4000" b="1" dirty="0"/>
              <a:t>используется при рассказе о событиях, которые </a:t>
            </a:r>
            <a:r>
              <a:rPr lang="ru-RU" sz="4000" b="1" dirty="0">
                <a:solidFill>
                  <a:srgbClr val="00B0F0"/>
                </a:solidFill>
              </a:rPr>
              <a:t>происходят регулярно</a:t>
            </a:r>
            <a:r>
              <a:rPr lang="ru-RU" sz="4000" b="1" dirty="0"/>
              <a:t>, а также при описании ситуаций, </a:t>
            </a:r>
            <a:r>
              <a:rPr lang="ru-RU" sz="4000" b="1" dirty="0">
                <a:solidFill>
                  <a:srgbClr val="00B0F0"/>
                </a:solidFill>
              </a:rPr>
              <a:t>которые имеют место вообще</a:t>
            </a:r>
            <a:r>
              <a:rPr lang="ru-RU" sz="4000" b="1" dirty="0"/>
              <a:t>, а не только в настоящий период времени.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592887" y="1736725"/>
            <a:ext cx="5121275" cy="5121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5977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96654" y="1"/>
            <a:ext cx="9257145" cy="1099126"/>
          </a:xfrm>
        </p:spPr>
        <p:txBody>
          <a:bodyPr>
            <a:normAutofit/>
          </a:bodyPr>
          <a:lstStyle/>
          <a:p>
            <a:r>
              <a:rPr lang="ru-RU" sz="6600" b="1" dirty="0" smtClean="0">
                <a:solidFill>
                  <a:schemeClr val="accent6">
                    <a:lumMod val="50000"/>
                  </a:schemeClr>
                </a:solidFill>
              </a:rPr>
              <a:t>	слова-указатели </a:t>
            </a:r>
            <a:endParaRPr lang="ru-RU" sz="6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410494"/>
            <a:ext cx="6587330" cy="5447506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rgbClr val="7030A0"/>
                </a:solidFill>
              </a:rPr>
              <a:t>указывают </a:t>
            </a:r>
            <a:r>
              <a:rPr lang="ru-RU" sz="3200" dirty="0">
                <a:solidFill>
                  <a:srgbClr val="7030A0"/>
                </a:solidFill>
              </a:rPr>
              <a:t>на необходимость применения данной видовременной </a:t>
            </a:r>
            <a:r>
              <a:rPr lang="ru-RU" sz="3200" dirty="0" smtClean="0">
                <a:solidFill>
                  <a:srgbClr val="7030A0"/>
                </a:solidFill>
              </a:rPr>
              <a:t>формы</a:t>
            </a:r>
            <a:r>
              <a:rPr lang="ru-RU" sz="3200" dirty="0" smtClean="0"/>
              <a:t>:</a:t>
            </a:r>
            <a:r>
              <a:rPr lang="ru-RU" sz="3200" dirty="0"/>
              <a:t> </a:t>
            </a:r>
            <a:endParaRPr lang="ru-RU" sz="3200" dirty="0" smtClean="0"/>
          </a:p>
          <a:p>
            <a:r>
              <a:rPr lang="ru-RU" sz="3200" dirty="0" err="1" smtClean="0">
                <a:solidFill>
                  <a:srgbClr val="FF0000"/>
                </a:solidFill>
              </a:rPr>
              <a:t>usually</a:t>
            </a:r>
            <a:r>
              <a:rPr lang="ru-RU" sz="3200" dirty="0" smtClean="0">
                <a:solidFill>
                  <a:srgbClr val="FF0000"/>
                </a:solidFill>
              </a:rPr>
              <a:t>(обычно</a:t>
            </a:r>
            <a:r>
              <a:rPr lang="ru-RU" sz="3200" dirty="0">
                <a:solidFill>
                  <a:srgbClr val="FF0000"/>
                </a:solidFill>
              </a:rPr>
              <a:t>), </a:t>
            </a:r>
            <a:endParaRPr lang="ru-RU" sz="3200" dirty="0" smtClean="0">
              <a:solidFill>
                <a:srgbClr val="FF0000"/>
              </a:solidFill>
            </a:endParaRPr>
          </a:p>
          <a:p>
            <a:r>
              <a:rPr lang="ru-RU" sz="3200" dirty="0" err="1" smtClean="0"/>
              <a:t>always</a:t>
            </a:r>
            <a:r>
              <a:rPr lang="ru-RU" sz="3200" dirty="0" smtClean="0"/>
              <a:t>(всегда</a:t>
            </a:r>
            <a:r>
              <a:rPr lang="ru-RU" sz="3200" dirty="0"/>
              <a:t>), </a:t>
            </a:r>
            <a:endParaRPr lang="ru-RU" sz="3200" dirty="0" smtClean="0"/>
          </a:p>
          <a:p>
            <a:r>
              <a:rPr lang="ru-RU" sz="3200" dirty="0" err="1" smtClean="0">
                <a:solidFill>
                  <a:srgbClr val="00B050"/>
                </a:solidFill>
              </a:rPr>
              <a:t>sometimes</a:t>
            </a:r>
            <a:r>
              <a:rPr lang="ru-RU" sz="3200" dirty="0" smtClean="0"/>
              <a:t>(иногда</a:t>
            </a:r>
            <a:r>
              <a:rPr lang="ru-RU" sz="3200" dirty="0"/>
              <a:t>), </a:t>
            </a:r>
            <a:endParaRPr lang="ru-RU" sz="3200" dirty="0" smtClean="0"/>
          </a:p>
          <a:p>
            <a:r>
              <a:rPr lang="ru-RU" sz="3200" dirty="0" err="1" smtClean="0"/>
              <a:t>often</a:t>
            </a:r>
            <a:r>
              <a:rPr lang="ru-RU" sz="3200" dirty="0" smtClean="0"/>
              <a:t>(часто</a:t>
            </a:r>
            <a:r>
              <a:rPr lang="ru-RU" sz="3200" dirty="0"/>
              <a:t>), </a:t>
            </a:r>
            <a:endParaRPr lang="ru-RU" sz="3200" dirty="0" smtClean="0"/>
          </a:p>
          <a:p>
            <a:r>
              <a:rPr lang="ru-RU" sz="3200" dirty="0" err="1" smtClean="0"/>
              <a:t>every</a:t>
            </a:r>
            <a:r>
              <a:rPr lang="ru-RU" sz="3200" dirty="0"/>
              <a:t> </a:t>
            </a:r>
            <a:r>
              <a:rPr lang="ru-RU" sz="3200" dirty="0" err="1"/>
              <a:t>day</a:t>
            </a:r>
            <a:r>
              <a:rPr lang="ru-RU" sz="3200" dirty="0"/>
              <a:t>(каждый день), </a:t>
            </a:r>
            <a:endParaRPr lang="ru-RU" sz="3200" dirty="0" smtClean="0"/>
          </a:p>
          <a:p>
            <a:r>
              <a:rPr lang="ru-RU" sz="3200" dirty="0" err="1" smtClean="0"/>
              <a:t>every</a:t>
            </a:r>
            <a:r>
              <a:rPr lang="ru-RU" sz="3200" dirty="0"/>
              <a:t> </a:t>
            </a:r>
            <a:r>
              <a:rPr lang="ru-RU" sz="3200" dirty="0" err="1"/>
              <a:t>week</a:t>
            </a:r>
            <a:r>
              <a:rPr lang="ru-RU" sz="3200" dirty="0"/>
              <a:t>(каждую неделю)</a:t>
            </a:r>
          </a:p>
        </p:txBody>
      </p:sp>
      <p:pic>
        <p:nvPicPr>
          <p:cNvPr id="2050" name="Picture 2" descr="https://i.imgur.com/6Bht9TLh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7330" y="1410494"/>
            <a:ext cx="5447505" cy="54475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64827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Образование повествовательных предложений в </a:t>
            </a:r>
            <a:r>
              <a:rPr lang="ru-RU" b="1" dirty="0" err="1">
                <a:solidFill>
                  <a:srgbClr val="FF0000"/>
                </a:solidFill>
              </a:rPr>
              <a:t>Present</a:t>
            </a:r>
            <a:r>
              <a:rPr lang="ru-RU" b="1" dirty="0">
                <a:solidFill>
                  <a:srgbClr val="FF0000"/>
                </a:solidFill>
              </a:rPr>
              <a:t> </a:t>
            </a:r>
            <a:r>
              <a:rPr lang="ru-RU" b="1" dirty="0" err="1">
                <a:solidFill>
                  <a:srgbClr val="FF0000"/>
                </a:solidFill>
              </a:rPr>
              <a:t>Simple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</a:rPr>
              <a:t>: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4800" b="1" dirty="0"/>
              <a:t>подлежащее + сказуемое </a:t>
            </a:r>
            <a:endParaRPr lang="ru-RU" sz="4800" b="1" dirty="0" smtClean="0"/>
          </a:p>
          <a:p>
            <a:pPr marL="0" indent="0">
              <a:buNone/>
            </a:pPr>
            <a:r>
              <a:rPr lang="ru-RU" sz="4800" b="1" dirty="0" smtClean="0"/>
              <a:t>(</a:t>
            </a:r>
            <a:r>
              <a:rPr lang="ru-RU" sz="4800" b="1" dirty="0"/>
              <a:t>с окончанием </a:t>
            </a:r>
            <a:r>
              <a:rPr lang="ru-RU" sz="4800" b="1" dirty="0">
                <a:solidFill>
                  <a:srgbClr val="0070C0"/>
                </a:solidFill>
              </a:rPr>
              <a:t>–s</a:t>
            </a:r>
            <a:r>
              <a:rPr lang="ru-RU" sz="4800" b="1" dirty="0"/>
              <a:t> </a:t>
            </a:r>
            <a:r>
              <a:rPr lang="ru-RU" sz="4800" b="1" dirty="0">
                <a:solidFill>
                  <a:srgbClr val="0070C0"/>
                </a:solidFill>
              </a:rPr>
              <a:t>в 3 лице ед. числа</a:t>
            </a:r>
            <a:r>
              <a:rPr lang="ru-RU" sz="4800" b="1" dirty="0"/>
              <a:t>)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19800" y="1825625"/>
            <a:ext cx="5775036" cy="4351338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 I </a:t>
            </a:r>
            <a:r>
              <a:rPr lang="ru-RU" sz="4000" b="1" dirty="0" err="1">
                <a:solidFill>
                  <a:srgbClr val="FF0000"/>
                </a:solidFill>
              </a:rPr>
              <a:t>drink</a:t>
            </a:r>
            <a:r>
              <a:rPr lang="ru-RU" sz="4000" b="1" dirty="0">
                <a:solidFill>
                  <a:srgbClr val="FF0000"/>
                </a:solidFill>
              </a:rPr>
              <a:t> </a:t>
            </a:r>
            <a:r>
              <a:rPr lang="ru-RU" sz="4000" b="1" dirty="0" err="1">
                <a:solidFill>
                  <a:srgbClr val="FF0000"/>
                </a:solidFill>
              </a:rPr>
              <a:t>tea</a:t>
            </a:r>
            <a:r>
              <a:rPr lang="ru-RU" sz="4000" b="1" dirty="0">
                <a:solidFill>
                  <a:srgbClr val="FF0000"/>
                </a:solidFill>
              </a:rPr>
              <a:t> </a:t>
            </a:r>
            <a:r>
              <a:rPr lang="ru-RU" sz="4000" b="1" dirty="0" err="1">
                <a:solidFill>
                  <a:srgbClr val="FF0000"/>
                </a:solidFill>
              </a:rPr>
              <a:t>every</a:t>
            </a:r>
            <a:r>
              <a:rPr lang="ru-RU" sz="4000" b="1" dirty="0">
                <a:solidFill>
                  <a:srgbClr val="FF0000"/>
                </a:solidFill>
              </a:rPr>
              <a:t> </a:t>
            </a:r>
            <a:r>
              <a:rPr lang="ru-RU" sz="4000" b="1" dirty="0" err="1">
                <a:solidFill>
                  <a:srgbClr val="FF0000"/>
                </a:solidFill>
              </a:rPr>
              <a:t>day</a:t>
            </a:r>
            <a:r>
              <a:rPr lang="ru-RU" sz="4000" b="1" dirty="0">
                <a:solidFill>
                  <a:srgbClr val="FF0000"/>
                </a:solidFill>
              </a:rPr>
              <a:t>. </a:t>
            </a:r>
            <a:r>
              <a:rPr lang="ru-RU" sz="4000" dirty="0"/>
              <a:t>– Я пью чай каждый </a:t>
            </a:r>
            <a:r>
              <a:rPr lang="ru-RU" sz="4000" dirty="0" smtClean="0"/>
              <a:t>день</a:t>
            </a:r>
          </a:p>
          <a:p>
            <a:r>
              <a:rPr lang="ru-RU" sz="4000" dirty="0" err="1">
                <a:solidFill>
                  <a:srgbClr val="FF0000"/>
                </a:solidFill>
              </a:rPr>
              <a:t>He</a:t>
            </a:r>
            <a:r>
              <a:rPr lang="ru-RU" sz="4000" dirty="0">
                <a:solidFill>
                  <a:srgbClr val="FF0000"/>
                </a:solidFill>
              </a:rPr>
              <a:t> </a:t>
            </a:r>
            <a:r>
              <a:rPr lang="ru-RU" sz="4000" dirty="0" err="1">
                <a:solidFill>
                  <a:srgbClr val="FF0000"/>
                </a:solidFill>
              </a:rPr>
              <a:t>drink</a:t>
            </a:r>
            <a:r>
              <a:rPr lang="ru-RU" sz="4000" dirty="0" err="1">
                <a:solidFill>
                  <a:srgbClr val="7030A0"/>
                </a:solidFill>
              </a:rPr>
              <a:t>s</a:t>
            </a:r>
            <a:r>
              <a:rPr lang="ru-RU" sz="4000" dirty="0">
                <a:solidFill>
                  <a:srgbClr val="FF0000"/>
                </a:solidFill>
              </a:rPr>
              <a:t> </a:t>
            </a:r>
            <a:r>
              <a:rPr lang="ru-RU" sz="4000" dirty="0" err="1" smtClean="0">
                <a:solidFill>
                  <a:srgbClr val="FF0000"/>
                </a:solidFill>
              </a:rPr>
              <a:t>tea</a:t>
            </a:r>
            <a:r>
              <a:rPr lang="ru-RU" sz="4000" dirty="0" smtClean="0">
                <a:solidFill>
                  <a:srgbClr val="FF0000"/>
                </a:solidFill>
              </a:rPr>
              <a:t>  </a:t>
            </a:r>
            <a:r>
              <a:rPr lang="ru-RU" sz="4000" dirty="0" err="1" smtClean="0">
                <a:solidFill>
                  <a:srgbClr val="FF0000"/>
                </a:solidFill>
              </a:rPr>
              <a:t>every</a:t>
            </a:r>
            <a:r>
              <a:rPr lang="ru-RU" sz="4000" dirty="0">
                <a:solidFill>
                  <a:srgbClr val="FF0000"/>
                </a:solidFill>
              </a:rPr>
              <a:t> </a:t>
            </a:r>
            <a:r>
              <a:rPr lang="ru-RU" sz="4000" dirty="0" err="1">
                <a:solidFill>
                  <a:srgbClr val="FF0000"/>
                </a:solidFill>
              </a:rPr>
              <a:t>day</a:t>
            </a:r>
            <a:r>
              <a:rPr lang="ru-RU" sz="4000" dirty="0">
                <a:solidFill>
                  <a:srgbClr val="FF0000"/>
                </a:solidFill>
              </a:rPr>
              <a:t>. </a:t>
            </a:r>
            <a:r>
              <a:rPr lang="ru-RU" sz="4000" dirty="0" smtClean="0"/>
              <a:t>Он </a:t>
            </a:r>
            <a:r>
              <a:rPr lang="ru-RU" sz="4000" dirty="0"/>
              <a:t>пьёт чай каждый день.</a:t>
            </a:r>
          </a:p>
        </p:txBody>
      </p:sp>
    </p:spTree>
    <p:extLst>
      <p:ext uri="{BB962C8B-B14F-4D97-AF65-F5344CB8AC3E}">
        <p14:creationId xmlns:p14="http://schemas.microsoft.com/office/powerpoint/2010/main" val="4063914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92D050"/>
          </a:solidFill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			</a:t>
            </a:r>
            <a:r>
              <a:rPr lang="ru-RU" sz="6000" b="1" dirty="0" smtClean="0">
                <a:solidFill>
                  <a:srgbClr val="FF0000"/>
                </a:solidFill>
              </a:rPr>
              <a:t>Обратите внимание</a:t>
            </a:r>
            <a:endParaRPr lang="ru-RU" sz="6000" b="1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" y="1690688"/>
            <a:ext cx="6756572" cy="5167311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sz="3600" dirty="0" smtClean="0"/>
              <a:t>окончание </a:t>
            </a:r>
            <a:r>
              <a:rPr lang="ru-RU" sz="3600" dirty="0"/>
              <a:t>–</a:t>
            </a:r>
            <a:r>
              <a:rPr lang="ru-RU" sz="3600" b="1" dirty="0">
                <a:solidFill>
                  <a:srgbClr val="0070C0"/>
                </a:solidFill>
              </a:rPr>
              <a:t>s</a:t>
            </a:r>
            <a:r>
              <a:rPr lang="ru-RU" sz="3600" dirty="0"/>
              <a:t> прибавляется к сказуемому только, если </a:t>
            </a:r>
            <a:r>
              <a:rPr lang="ru-RU" sz="3600" u="sng" dirty="0"/>
              <a:t>подлежащее</a:t>
            </a:r>
            <a:r>
              <a:rPr lang="ru-RU" sz="3600" dirty="0"/>
              <a:t> имеет форму </a:t>
            </a:r>
            <a:r>
              <a:rPr lang="ru-RU" sz="3600" dirty="0">
                <a:solidFill>
                  <a:srgbClr val="0070C0"/>
                </a:solidFill>
              </a:rPr>
              <a:t>третьего лица, единственного числа. </a:t>
            </a:r>
            <a:endParaRPr lang="ru-RU" sz="3600" dirty="0" smtClean="0">
              <a:solidFill>
                <a:srgbClr val="0070C0"/>
              </a:solidFill>
            </a:endParaRPr>
          </a:p>
          <a:p>
            <a:r>
              <a:rPr lang="ru-RU" sz="3600" dirty="0" smtClean="0"/>
              <a:t>Короче </a:t>
            </a:r>
            <a:r>
              <a:rPr lang="ru-RU" sz="3600" dirty="0"/>
              <a:t>говоря, прибавляйте –</a:t>
            </a:r>
            <a:r>
              <a:rPr lang="ru-RU" sz="3600" b="1" dirty="0">
                <a:solidFill>
                  <a:srgbClr val="FF0000"/>
                </a:solidFill>
              </a:rPr>
              <a:t>s</a:t>
            </a:r>
            <a:r>
              <a:rPr lang="ru-RU" sz="3600" dirty="0"/>
              <a:t>, если подлежащее соответствует местоимениям </a:t>
            </a:r>
            <a:r>
              <a:rPr lang="ru-RU" sz="3600" dirty="0">
                <a:solidFill>
                  <a:srgbClr val="FF0000"/>
                </a:solidFill>
              </a:rPr>
              <a:t>«он», «она», «оно». 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56573" y="1690686"/>
            <a:ext cx="5435427" cy="5893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5496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B0F0"/>
                </a:solidFill>
              </a:rPr>
              <a:t>Образование вопросительных предложений в </a:t>
            </a:r>
            <a:r>
              <a:rPr lang="ru-RU" b="1" dirty="0" err="1">
                <a:solidFill>
                  <a:srgbClr val="FF0000"/>
                </a:solidFill>
              </a:rPr>
              <a:t>Present</a:t>
            </a:r>
            <a:r>
              <a:rPr lang="ru-RU" b="1" dirty="0">
                <a:solidFill>
                  <a:srgbClr val="FF0000"/>
                </a:solidFill>
              </a:rPr>
              <a:t> </a:t>
            </a:r>
            <a:r>
              <a:rPr lang="ru-RU" b="1" dirty="0" err="1">
                <a:solidFill>
                  <a:srgbClr val="FF0000"/>
                </a:solidFill>
              </a:rPr>
              <a:t>Simple</a:t>
            </a:r>
            <a:r>
              <a:rPr lang="ru-RU" b="1" dirty="0">
                <a:solidFill>
                  <a:srgbClr val="FF0000"/>
                </a:solidFill>
              </a:rPr>
              <a:t>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68442" y="1825624"/>
            <a:ext cx="5851358" cy="5032375"/>
          </a:xfrm>
          <a:solidFill>
            <a:srgbClr val="00B050"/>
          </a:solidFill>
        </p:spPr>
        <p:txBody>
          <a:bodyPr>
            <a:normAutofit/>
          </a:bodyPr>
          <a:lstStyle/>
          <a:p>
            <a:r>
              <a:rPr lang="ru-RU" sz="3200" dirty="0"/>
              <a:t> </a:t>
            </a:r>
            <a:r>
              <a:rPr lang="ru-RU" sz="3200" dirty="0">
                <a:solidFill>
                  <a:srgbClr val="FFC000"/>
                </a:solidFill>
              </a:rPr>
              <a:t>с помощью вспомогательных или </a:t>
            </a:r>
            <a:r>
              <a:rPr lang="ru-RU" sz="3200" b="1" u="sng" dirty="0">
                <a:solidFill>
                  <a:srgbClr val="FFFF00"/>
                </a:solidFill>
              </a:rPr>
              <a:t>модальных</a:t>
            </a:r>
            <a:r>
              <a:rPr lang="ru-RU" sz="3200" b="1" u="sng" dirty="0">
                <a:solidFill>
                  <a:srgbClr val="FFC000"/>
                </a:solidFill>
              </a:rPr>
              <a:t> </a:t>
            </a:r>
            <a:r>
              <a:rPr lang="ru-RU" sz="3200" dirty="0">
                <a:solidFill>
                  <a:srgbClr val="FFC000"/>
                </a:solidFill>
              </a:rPr>
              <a:t>глаголов. </a:t>
            </a:r>
            <a:r>
              <a:rPr lang="ru-RU" sz="3200" dirty="0"/>
              <a:t>Порядок слов в специальном вопросе: </a:t>
            </a:r>
            <a:endParaRPr lang="ru-RU" sz="3200" dirty="0" smtClean="0"/>
          </a:p>
          <a:p>
            <a:r>
              <a:rPr lang="ru-RU" sz="3200" dirty="0" smtClean="0"/>
              <a:t>вопросительное </a:t>
            </a:r>
            <a:r>
              <a:rPr lang="ru-RU" sz="3200" dirty="0"/>
              <a:t>слово + вспомогательные или модальные глаголы (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do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, 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does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, формы 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to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 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be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, 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can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, 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must</a:t>
            </a:r>
            <a:r>
              <a:rPr lang="ru-RU" sz="32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, </a:t>
            </a:r>
            <a:r>
              <a:rPr lang="ru-RU" sz="3200" dirty="0" err="1">
                <a:solidFill>
                  <a:schemeClr val="accent5">
                    <a:lumMod val="40000"/>
                    <a:lumOff val="60000"/>
                  </a:schemeClr>
                </a:solidFill>
              </a:rPr>
              <a:t>may</a:t>
            </a:r>
            <a:r>
              <a:rPr lang="ru-RU" sz="3200" dirty="0"/>
              <a:t>) + подлежащее + сказуемое + ?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6000" y="1825625"/>
            <a:ext cx="7070580" cy="503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03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0145" y="365125"/>
            <a:ext cx="11841019" cy="1325563"/>
          </a:xfrm>
          <a:solidFill>
            <a:schemeClr val="tx2">
              <a:lumMod val="50000"/>
            </a:schemeClr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предложение, к которому мы задаём вопрос, содержит формы настоящего времени глагола </a:t>
            </a:r>
            <a:r>
              <a:rPr lang="ru-RU" b="1" dirty="0" err="1" smtClean="0">
                <a:solidFill>
                  <a:srgbClr val="00B0F0"/>
                </a:solidFill>
              </a:rPr>
              <a:t>to</a:t>
            </a:r>
            <a:r>
              <a:rPr lang="ru-RU" b="1" dirty="0" smtClean="0">
                <a:solidFill>
                  <a:srgbClr val="00B0F0"/>
                </a:solidFill>
              </a:rPr>
              <a:t> </a:t>
            </a:r>
            <a:r>
              <a:rPr lang="ru-RU" b="1" dirty="0" err="1" smtClean="0">
                <a:solidFill>
                  <a:srgbClr val="00B0F0"/>
                </a:solidFill>
              </a:rPr>
              <a:t>be</a:t>
            </a:r>
            <a:endParaRPr lang="ru-RU" b="1" dirty="0">
              <a:solidFill>
                <a:srgbClr val="00B0F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19727" y="1825625"/>
            <a:ext cx="5181600" cy="4351338"/>
          </a:xfrm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 smtClean="0"/>
              <a:t> </a:t>
            </a:r>
            <a:r>
              <a:rPr lang="ru-RU" dirty="0"/>
              <a:t>то эти формы используются для построения вопроса. Примеры: зададим вопрос к предложению </a:t>
            </a:r>
            <a:endParaRPr lang="ru-RU" dirty="0" smtClean="0"/>
          </a:p>
          <a:p>
            <a:r>
              <a:rPr lang="ru-RU" b="1" dirty="0" err="1" smtClean="0">
                <a:solidFill>
                  <a:srgbClr val="00B0F0"/>
                </a:solidFill>
              </a:rPr>
              <a:t>He</a:t>
            </a:r>
            <a:r>
              <a:rPr lang="ru-RU" b="1" dirty="0">
                <a:solidFill>
                  <a:srgbClr val="00B0F0"/>
                </a:solidFill>
              </a:rPr>
              <a:t> </a:t>
            </a:r>
            <a:r>
              <a:rPr lang="ru-RU" b="1" dirty="0" err="1">
                <a:solidFill>
                  <a:srgbClr val="00B050"/>
                </a:solidFill>
              </a:rPr>
              <a:t>is</a:t>
            </a:r>
            <a:r>
              <a:rPr lang="ru-RU" b="1" dirty="0">
                <a:solidFill>
                  <a:srgbClr val="00B0F0"/>
                </a:solidFill>
              </a:rPr>
              <a:t> a </a:t>
            </a:r>
            <a:r>
              <a:rPr lang="ru-RU" b="1" dirty="0" err="1">
                <a:solidFill>
                  <a:srgbClr val="00B0F0"/>
                </a:solidFill>
              </a:rPr>
              <a:t>student</a:t>
            </a:r>
            <a:r>
              <a:rPr lang="ru-RU" dirty="0"/>
              <a:t>. Придерживаясь необходимого порядка слов, получаем:</a:t>
            </a:r>
            <a:r>
              <a:rPr lang="ru-RU" sz="3600" dirty="0"/>
              <a:t> </a:t>
            </a:r>
            <a:r>
              <a:rPr lang="ru-RU" sz="3600" b="1" dirty="0" err="1">
                <a:solidFill>
                  <a:srgbClr val="00B050"/>
                </a:solidFill>
              </a:rPr>
              <a:t>Is</a:t>
            </a:r>
            <a:r>
              <a:rPr lang="ru-RU" sz="3600" b="1" dirty="0">
                <a:solidFill>
                  <a:srgbClr val="FF0000"/>
                </a:solidFill>
              </a:rPr>
              <a:t> </a:t>
            </a:r>
            <a:r>
              <a:rPr lang="ru-RU" sz="3600" b="1" dirty="0" err="1">
                <a:solidFill>
                  <a:srgbClr val="FF0000"/>
                </a:solidFill>
              </a:rPr>
              <a:t>he</a:t>
            </a:r>
            <a:r>
              <a:rPr lang="ru-RU" sz="3600" b="1" dirty="0">
                <a:solidFill>
                  <a:srgbClr val="FF0000"/>
                </a:solidFill>
              </a:rPr>
              <a:t> a </a:t>
            </a:r>
            <a:r>
              <a:rPr lang="ru-RU" sz="3600" b="1" dirty="0" err="1">
                <a:solidFill>
                  <a:srgbClr val="FF0000"/>
                </a:solidFill>
              </a:rPr>
              <a:t>student</a:t>
            </a:r>
            <a:r>
              <a:rPr lang="ru-RU" sz="3600" b="1" dirty="0">
                <a:solidFill>
                  <a:srgbClr val="FF0000"/>
                </a:solidFill>
              </a:rPr>
              <a:t>?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01327" y="1825625"/>
            <a:ext cx="633014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890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789" y="365125"/>
            <a:ext cx="11670631" cy="1325563"/>
          </a:xfrm>
          <a:solidFill>
            <a:schemeClr val="accent2"/>
          </a:solidFill>
        </p:spPr>
        <p:txBody>
          <a:bodyPr/>
          <a:lstStyle/>
          <a:p>
            <a:r>
              <a:rPr lang="ru-RU" b="1" dirty="0" smtClean="0"/>
              <a:t>Если предложение, к которому задаём вопрос, содержит </a:t>
            </a:r>
            <a:r>
              <a:rPr lang="ru-RU" b="1" dirty="0" smtClean="0">
                <a:solidFill>
                  <a:srgbClr val="7030A0"/>
                </a:solidFill>
              </a:rPr>
              <a:t>модальный</a:t>
            </a:r>
            <a:r>
              <a:rPr lang="ru-RU" b="1" dirty="0" smtClean="0"/>
              <a:t> глагол,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00789" y="1921878"/>
            <a:ext cx="5181600" cy="3827030"/>
          </a:xfrm>
          <a:solidFill>
            <a:srgbClr val="FFFF00"/>
          </a:solidFill>
        </p:spPr>
        <p:txBody>
          <a:bodyPr/>
          <a:lstStyle/>
          <a:p>
            <a:r>
              <a:rPr lang="ru-RU" dirty="0" smtClean="0"/>
              <a:t> </a:t>
            </a:r>
            <a:r>
              <a:rPr lang="ru-RU" sz="3600" dirty="0"/>
              <a:t>то </a:t>
            </a:r>
            <a:r>
              <a:rPr lang="ru-RU" sz="3600" b="1" u="sng" dirty="0">
                <a:solidFill>
                  <a:srgbClr val="00B0F0"/>
                </a:solidFill>
              </a:rPr>
              <a:t>его и используем </a:t>
            </a:r>
            <a:r>
              <a:rPr lang="ru-RU" sz="3600" dirty="0"/>
              <a:t>для построения вопроса. Пример: </a:t>
            </a:r>
            <a:r>
              <a:rPr lang="ru-RU" sz="3600" b="1" dirty="0" err="1">
                <a:solidFill>
                  <a:srgbClr val="0070C0"/>
                </a:solidFill>
              </a:rPr>
              <a:t>He</a:t>
            </a:r>
            <a:r>
              <a:rPr lang="ru-RU" sz="3600" b="1" dirty="0">
                <a:solidFill>
                  <a:srgbClr val="0070C0"/>
                </a:solidFill>
              </a:rPr>
              <a:t> </a:t>
            </a:r>
            <a:r>
              <a:rPr lang="ru-RU" sz="3600" b="1" dirty="0" err="1">
                <a:solidFill>
                  <a:srgbClr val="7030A0"/>
                </a:solidFill>
              </a:rPr>
              <a:t>can</a:t>
            </a:r>
            <a:r>
              <a:rPr lang="ru-RU" sz="3600" b="1" dirty="0">
                <a:solidFill>
                  <a:srgbClr val="7030A0"/>
                </a:solidFill>
              </a:rPr>
              <a:t> </a:t>
            </a:r>
            <a:r>
              <a:rPr lang="ru-RU" sz="3600" b="1" dirty="0" err="1" smtClean="0">
                <a:solidFill>
                  <a:srgbClr val="0070C0"/>
                </a:solidFill>
              </a:rPr>
              <a:t>swim</a:t>
            </a:r>
            <a:r>
              <a:rPr lang="ru-RU" sz="3600" b="1" dirty="0" smtClean="0">
                <a:solidFill>
                  <a:srgbClr val="0070C0"/>
                </a:solidFill>
              </a:rPr>
              <a:t>.</a:t>
            </a:r>
            <a:r>
              <a:rPr lang="ru-RU" sz="3600" dirty="0"/>
              <a:t> </a:t>
            </a:r>
            <a:endParaRPr lang="ru-RU" sz="3600" dirty="0" smtClean="0"/>
          </a:p>
          <a:p>
            <a:pPr marL="0" indent="0">
              <a:buNone/>
            </a:pPr>
            <a:r>
              <a:rPr lang="ru-RU" sz="3600" dirty="0" smtClean="0"/>
              <a:t>(</a:t>
            </a:r>
            <a:r>
              <a:rPr lang="ru-RU" sz="3600" dirty="0"/>
              <a:t>он умеет плавать). –</a:t>
            </a:r>
            <a:r>
              <a:rPr lang="ru-RU" sz="6000" dirty="0"/>
              <a:t> </a:t>
            </a:r>
            <a:r>
              <a:rPr lang="ru-RU" sz="6000" b="1" dirty="0" err="1">
                <a:solidFill>
                  <a:srgbClr val="7030A0"/>
                </a:solidFill>
              </a:rPr>
              <a:t>Can</a:t>
            </a:r>
            <a:r>
              <a:rPr lang="ru-RU" sz="6000" b="1" dirty="0">
                <a:solidFill>
                  <a:srgbClr val="7030A0"/>
                </a:solidFill>
              </a:rPr>
              <a:t> </a:t>
            </a:r>
            <a:r>
              <a:rPr lang="ru-RU" sz="6000" b="1" dirty="0" err="1"/>
              <a:t>he</a:t>
            </a:r>
            <a:r>
              <a:rPr lang="ru-RU" sz="6000" b="1" dirty="0"/>
              <a:t> </a:t>
            </a:r>
            <a:r>
              <a:rPr lang="ru-RU" sz="6000" b="1" dirty="0" err="1"/>
              <a:t>swim</a:t>
            </a:r>
            <a:r>
              <a:rPr lang="ru-RU" sz="6000" b="1" dirty="0"/>
              <a:t>?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394158" y="1921878"/>
            <a:ext cx="6577262" cy="416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06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690688"/>
          </a:xfrm>
          <a:solidFill>
            <a:srgbClr val="FFFF00"/>
          </a:solidFill>
        </p:spPr>
        <p:txBody>
          <a:bodyPr>
            <a:normAutofit/>
          </a:bodyPr>
          <a:lstStyle/>
          <a:p>
            <a:r>
              <a:rPr lang="ru-RU" b="1" dirty="0" smtClean="0"/>
              <a:t>Если предложение содержит  </a:t>
            </a:r>
            <a:r>
              <a:rPr lang="ru-RU" b="1" dirty="0" smtClean="0">
                <a:solidFill>
                  <a:srgbClr val="7030A0"/>
                </a:solidFill>
              </a:rPr>
              <a:t>смысловой глагол </a:t>
            </a:r>
            <a:r>
              <a:rPr lang="ru-RU" b="1" dirty="0" smtClean="0"/>
              <a:t>и </a:t>
            </a:r>
            <a:r>
              <a:rPr lang="ru-RU" b="1" dirty="0" smtClean="0">
                <a:solidFill>
                  <a:srgbClr val="FF0000"/>
                </a:solidFill>
              </a:rPr>
              <a:t>не</a:t>
            </a:r>
            <a:r>
              <a:rPr lang="ru-RU" b="1" dirty="0" smtClean="0"/>
              <a:t> содержит модальных глаголов, 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825625"/>
            <a:ext cx="6019800" cy="475565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ru-RU" sz="4800" dirty="0" smtClean="0"/>
              <a:t>то </a:t>
            </a:r>
            <a:r>
              <a:rPr lang="ru-RU" sz="4800" dirty="0"/>
              <a:t>применяем формы настоящего времени глагола </a:t>
            </a:r>
            <a:r>
              <a:rPr lang="ru-RU" sz="8800" dirty="0" err="1">
                <a:solidFill>
                  <a:srgbClr val="FF0000"/>
                </a:solidFill>
              </a:rPr>
              <a:t>to</a:t>
            </a:r>
            <a:r>
              <a:rPr lang="ru-RU" sz="8800" dirty="0">
                <a:solidFill>
                  <a:srgbClr val="FF0000"/>
                </a:solidFill>
              </a:rPr>
              <a:t> </a:t>
            </a:r>
            <a:r>
              <a:rPr lang="ru-RU" sz="8800" dirty="0" err="1">
                <a:solidFill>
                  <a:srgbClr val="FF0000"/>
                </a:solidFill>
              </a:rPr>
              <a:t>do</a:t>
            </a:r>
            <a:r>
              <a:rPr lang="ru-RU" sz="8800" dirty="0">
                <a:solidFill>
                  <a:srgbClr val="FF0000"/>
                </a:solidFill>
              </a:rPr>
              <a:t>.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16828104"/>
              </p:ext>
            </p:extLst>
          </p:nvPr>
        </p:nvGraphicFramePr>
        <p:xfrm>
          <a:off x="6172200" y="1825623"/>
          <a:ext cx="5715000" cy="4755653"/>
        </p:xfrm>
        <a:graphic>
          <a:graphicData uri="http://schemas.openxmlformats.org/drawingml/2006/table">
            <a:tbl>
              <a:tblPr/>
              <a:tblGrid>
                <a:gridCol w="2857500">
                  <a:extLst>
                    <a:ext uri="{9D8B030D-6E8A-4147-A177-3AD203B41FA5}">
                      <a16:colId xmlns:a16="http://schemas.microsoft.com/office/drawing/2014/main" val="2985821419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3024757970"/>
                    </a:ext>
                  </a:extLst>
                </a:gridCol>
              </a:tblGrid>
              <a:tr h="679379">
                <a:tc>
                  <a:txBody>
                    <a:bodyPr/>
                    <a:lstStyle/>
                    <a:p>
                      <a:r>
                        <a:rPr lang="en-US" sz="3200" b="1">
                          <a:effectLst/>
                        </a:rPr>
                        <a:t>I</a:t>
                      </a:r>
                    </a:p>
                  </a:txBody>
                  <a:tcPr marL="45057" marR="45057" marT="7510" marB="7510" anchor="ctr">
                    <a:lnL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>
                          <a:effectLst/>
                        </a:rPr>
                        <a:t>do</a:t>
                      </a:r>
                    </a:p>
                  </a:txBody>
                  <a:tcPr marL="45057" marR="45057" marT="7510" marB="7510" anchor="ctr">
                    <a:lnL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6278050"/>
                  </a:ext>
                </a:extLst>
              </a:tr>
              <a:tr h="679379">
                <a:tc>
                  <a:txBody>
                    <a:bodyPr/>
                    <a:lstStyle/>
                    <a:p>
                      <a:r>
                        <a:rPr lang="en-US" sz="3200" b="1">
                          <a:effectLst/>
                        </a:rPr>
                        <a:t>we</a:t>
                      </a:r>
                    </a:p>
                  </a:txBody>
                  <a:tcPr marL="45057" marR="45057" marT="7510" marB="7510" anchor="ctr">
                    <a:lnL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>
                          <a:effectLst/>
                        </a:rPr>
                        <a:t>do</a:t>
                      </a:r>
                    </a:p>
                  </a:txBody>
                  <a:tcPr marL="45057" marR="45057" marT="7510" marB="7510" anchor="ctr">
                    <a:lnL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8716041"/>
                  </a:ext>
                </a:extLst>
              </a:tr>
              <a:tr h="679379">
                <a:tc>
                  <a:txBody>
                    <a:bodyPr/>
                    <a:lstStyle/>
                    <a:p>
                      <a:r>
                        <a:rPr lang="en-US" sz="3200" b="1">
                          <a:effectLst/>
                        </a:rPr>
                        <a:t>they</a:t>
                      </a:r>
                    </a:p>
                  </a:txBody>
                  <a:tcPr marL="45057" marR="45057" marT="7510" marB="7510" anchor="ctr">
                    <a:lnL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>
                          <a:effectLst/>
                        </a:rPr>
                        <a:t>do</a:t>
                      </a:r>
                    </a:p>
                  </a:txBody>
                  <a:tcPr marL="45057" marR="45057" marT="7510" marB="7510" anchor="ctr">
                    <a:lnL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7971634"/>
                  </a:ext>
                </a:extLst>
              </a:tr>
              <a:tr h="679379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C00000"/>
                          </a:solidFill>
                          <a:effectLst/>
                        </a:rPr>
                        <a:t>he</a:t>
                      </a:r>
                    </a:p>
                  </a:txBody>
                  <a:tcPr marL="45057" marR="45057" marT="7510" marB="7510" anchor="ctr">
                    <a:lnL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C00000"/>
                          </a:solidFill>
                          <a:effectLst/>
                        </a:rPr>
                        <a:t>does</a:t>
                      </a:r>
                    </a:p>
                  </a:txBody>
                  <a:tcPr marL="45057" marR="45057" marT="7510" marB="7510" anchor="ctr">
                    <a:lnL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534412"/>
                  </a:ext>
                </a:extLst>
              </a:tr>
              <a:tr h="679379"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C00000"/>
                          </a:solidFill>
                          <a:effectLst/>
                        </a:rPr>
                        <a:t>she</a:t>
                      </a:r>
                    </a:p>
                  </a:txBody>
                  <a:tcPr marL="45057" marR="45057" marT="7510" marB="7510" anchor="ctr">
                    <a:lnL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C00000"/>
                          </a:solidFill>
                          <a:effectLst/>
                        </a:rPr>
                        <a:t>does</a:t>
                      </a:r>
                    </a:p>
                  </a:txBody>
                  <a:tcPr marL="45057" marR="45057" marT="7510" marB="7510" anchor="ctr">
                    <a:lnL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0377633"/>
                  </a:ext>
                </a:extLst>
              </a:tr>
              <a:tr h="679379">
                <a:tc>
                  <a:txBody>
                    <a:bodyPr/>
                    <a:lstStyle/>
                    <a:p>
                      <a:r>
                        <a:rPr lang="en-US" sz="3200" b="1">
                          <a:solidFill>
                            <a:srgbClr val="C00000"/>
                          </a:solidFill>
                          <a:effectLst/>
                        </a:rPr>
                        <a:t>it</a:t>
                      </a:r>
                    </a:p>
                  </a:txBody>
                  <a:tcPr marL="45057" marR="45057" marT="7510" marB="7510" anchor="ctr">
                    <a:lnL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solidFill>
                            <a:srgbClr val="C00000"/>
                          </a:solidFill>
                          <a:effectLst/>
                        </a:rPr>
                        <a:t>does</a:t>
                      </a:r>
                    </a:p>
                  </a:txBody>
                  <a:tcPr marL="45057" marR="45057" marT="7510" marB="7510" anchor="ctr">
                    <a:lnL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7560068"/>
                  </a:ext>
                </a:extLst>
              </a:tr>
              <a:tr h="679379">
                <a:tc>
                  <a:txBody>
                    <a:bodyPr/>
                    <a:lstStyle/>
                    <a:p>
                      <a:r>
                        <a:rPr lang="en-US" sz="3200" b="1" dirty="0">
                          <a:effectLst/>
                        </a:rPr>
                        <a:t>you</a:t>
                      </a:r>
                    </a:p>
                  </a:txBody>
                  <a:tcPr marL="45057" marR="45057" marT="7510" marB="7510" anchor="ctr">
                    <a:lnL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b="1" dirty="0">
                          <a:effectLst/>
                        </a:rPr>
                        <a:t>do</a:t>
                      </a:r>
                    </a:p>
                  </a:txBody>
                  <a:tcPr marL="45057" marR="45057" marT="7510" marB="7510" anchor="ctr">
                    <a:lnL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B0C3D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441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1080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2347" y="1"/>
            <a:ext cx="12059653" cy="1690688"/>
          </a:xfrm>
          <a:solidFill>
            <a:srgbClr val="FFFF00"/>
          </a:solidFill>
        </p:spPr>
        <p:txBody>
          <a:bodyPr/>
          <a:lstStyle/>
          <a:p>
            <a:r>
              <a:rPr lang="ru-RU" b="1" dirty="0" smtClean="0"/>
              <a:t>Примеры: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690688"/>
            <a:ext cx="6019800" cy="5167312"/>
          </a:xfrm>
          <a:solidFill>
            <a:srgbClr val="FFFF00"/>
          </a:solidFill>
        </p:spPr>
        <p:txBody>
          <a:bodyPr/>
          <a:lstStyle/>
          <a:p>
            <a:r>
              <a:rPr lang="ru-RU" dirty="0"/>
              <a:t> </a:t>
            </a:r>
            <a:r>
              <a:rPr lang="ru-RU" sz="3200" b="1" u="sng" dirty="0" err="1">
                <a:solidFill>
                  <a:srgbClr val="7030A0"/>
                </a:solidFill>
              </a:rPr>
              <a:t>He</a:t>
            </a:r>
            <a:r>
              <a:rPr lang="ru-RU" sz="3200" b="1" u="sng" dirty="0">
                <a:solidFill>
                  <a:srgbClr val="7030A0"/>
                </a:solidFill>
              </a:rPr>
              <a:t> </a:t>
            </a:r>
            <a:r>
              <a:rPr lang="ru-RU" sz="3200" b="1" u="sng" dirty="0" err="1">
                <a:solidFill>
                  <a:srgbClr val="7030A0"/>
                </a:solidFill>
              </a:rPr>
              <a:t>reads</a:t>
            </a:r>
            <a:r>
              <a:rPr lang="ru-RU" sz="3200" b="1" u="sng" dirty="0">
                <a:solidFill>
                  <a:srgbClr val="7030A0"/>
                </a:solidFill>
              </a:rPr>
              <a:t> </a:t>
            </a:r>
            <a:r>
              <a:rPr lang="ru-RU" sz="3200" b="1" u="sng" dirty="0" err="1">
                <a:solidFill>
                  <a:srgbClr val="7030A0"/>
                </a:solidFill>
              </a:rPr>
              <a:t>every</a:t>
            </a:r>
            <a:r>
              <a:rPr lang="ru-RU" sz="3200" b="1" u="sng" dirty="0">
                <a:solidFill>
                  <a:srgbClr val="7030A0"/>
                </a:solidFill>
              </a:rPr>
              <a:t> </a:t>
            </a:r>
            <a:r>
              <a:rPr lang="ru-RU" sz="3200" b="1" u="sng" dirty="0" err="1">
                <a:solidFill>
                  <a:srgbClr val="7030A0"/>
                </a:solidFill>
              </a:rPr>
              <a:t>day</a:t>
            </a:r>
            <a:r>
              <a:rPr lang="ru-RU" sz="3200" b="1" u="sng" dirty="0">
                <a:solidFill>
                  <a:srgbClr val="7030A0"/>
                </a:solidFill>
              </a:rPr>
              <a:t>. – </a:t>
            </a:r>
            <a:r>
              <a:rPr lang="ru-RU" sz="3200" b="1" u="sng" dirty="0" err="1">
                <a:solidFill>
                  <a:srgbClr val="7030A0"/>
                </a:solidFill>
              </a:rPr>
              <a:t>Does</a:t>
            </a:r>
            <a:r>
              <a:rPr lang="ru-RU" sz="3200" b="1" u="sng" dirty="0">
                <a:solidFill>
                  <a:srgbClr val="7030A0"/>
                </a:solidFill>
              </a:rPr>
              <a:t> </a:t>
            </a:r>
            <a:r>
              <a:rPr lang="ru-RU" sz="3200" b="1" u="sng" dirty="0" err="1">
                <a:solidFill>
                  <a:srgbClr val="7030A0"/>
                </a:solidFill>
              </a:rPr>
              <a:t>he</a:t>
            </a:r>
            <a:r>
              <a:rPr lang="ru-RU" sz="3200" b="1" u="sng" dirty="0">
                <a:solidFill>
                  <a:srgbClr val="7030A0"/>
                </a:solidFill>
              </a:rPr>
              <a:t> </a:t>
            </a:r>
            <a:r>
              <a:rPr lang="ru-RU" sz="3200" b="1" u="sng" dirty="0" err="1">
                <a:solidFill>
                  <a:srgbClr val="7030A0"/>
                </a:solidFill>
              </a:rPr>
              <a:t>read</a:t>
            </a:r>
            <a:r>
              <a:rPr lang="ru-RU" sz="3200" b="1" u="sng" dirty="0">
                <a:solidFill>
                  <a:srgbClr val="7030A0"/>
                </a:solidFill>
              </a:rPr>
              <a:t> </a:t>
            </a:r>
            <a:r>
              <a:rPr lang="ru-RU" sz="3200" b="1" u="sng" dirty="0" err="1">
                <a:solidFill>
                  <a:srgbClr val="7030A0"/>
                </a:solidFill>
              </a:rPr>
              <a:t>every</a:t>
            </a:r>
            <a:r>
              <a:rPr lang="ru-RU" sz="3200" b="1" u="sng" dirty="0">
                <a:solidFill>
                  <a:srgbClr val="7030A0"/>
                </a:solidFill>
              </a:rPr>
              <a:t> </a:t>
            </a:r>
            <a:r>
              <a:rPr lang="ru-RU" sz="3200" b="1" u="sng" dirty="0" err="1">
                <a:solidFill>
                  <a:srgbClr val="7030A0"/>
                </a:solidFill>
              </a:rPr>
              <a:t>day</a:t>
            </a:r>
            <a:r>
              <a:rPr lang="ru-RU" sz="3200" b="1" u="sng" dirty="0">
                <a:solidFill>
                  <a:srgbClr val="7030A0"/>
                </a:solidFill>
              </a:rPr>
              <a:t>? </a:t>
            </a:r>
            <a:endParaRPr lang="ru-RU" sz="3200" b="1" u="sng" dirty="0" smtClean="0">
              <a:solidFill>
                <a:srgbClr val="7030A0"/>
              </a:solidFill>
            </a:endParaRPr>
          </a:p>
          <a:p>
            <a:pPr marL="0" indent="0">
              <a:buNone/>
            </a:pPr>
            <a:r>
              <a:rPr lang="ru-RU" sz="3200" b="1" dirty="0" smtClean="0"/>
              <a:t>Мы </a:t>
            </a:r>
            <a:r>
              <a:rPr lang="ru-RU" sz="3200" b="1" dirty="0"/>
              <a:t>видим, что в вопросительном предложении глагол </a:t>
            </a:r>
            <a:r>
              <a:rPr lang="ru-RU" sz="3200" b="1" dirty="0" err="1">
                <a:solidFill>
                  <a:srgbClr val="C00000"/>
                </a:solidFill>
              </a:rPr>
              <a:t>read</a:t>
            </a:r>
            <a:r>
              <a:rPr lang="ru-RU" sz="3200" b="1" dirty="0"/>
              <a:t> </a:t>
            </a:r>
            <a:r>
              <a:rPr lang="ru-RU" sz="3200" b="1" u="sng" dirty="0"/>
              <a:t>лишается окончания </a:t>
            </a:r>
            <a:r>
              <a:rPr lang="ru-RU" sz="3200" b="1" u="sng" dirty="0" smtClean="0"/>
              <a:t>		</a:t>
            </a:r>
            <a:r>
              <a:rPr lang="ru-RU" sz="3200" b="1" u="sng" dirty="0" smtClean="0">
                <a:solidFill>
                  <a:srgbClr val="FF0000"/>
                </a:solidFill>
              </a:rPr>
              <a:t>–</a:t>
            </a:r>
            <a:r>
              <a:rPr lang="ru-RU" sz="3200" b="1" u="sng" dirty="0">
                <a:solidFill>
                  <a:srgbClr val="FF0000"/>
                </a:solidFill>
              </a:rPr>
              <a:t>s. </a:t>
            </a:r>
            <a:endParaRPr lang="ru-RU" sz="3200" b="1" u="sng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ru-RU" sz="3200" b="1" dirty="0" smtClean="0"/>
              <a:t>Вспомогательный </a:t>
            </a:r>
            <a:r>
              <a:rPr lang="ru-RU" sz="3200" b="1" dirty="0"/>
              <a:t>глагол </a:t>
            </a:r>
            <a:r>
              <a:rPr lang="ru-RU" sz="3200" b="1" dirty="0" err="1"/>
              <a:t>does</a:t>
            </a:r>
            <a:r>
              <a:rPr lang="ru-RU" sz="3200" b="1" dirty="0"/>
              <a:t> – «жадный» глагол. Он </a:t>
            </a:r>
            <a:r>
              <a:rPr lang="ru-RU" sz="3200" b="1" dirty="0">
                <a:solidFill>
                  <a:srgbClr val="C00000"/>
                </a:solidFill>
              </a:rPr>
              <a:t>«отбирает» -s у сказуемого.</a:t>
            </a: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19799" y="1825625"/>
            <a:ext cx="6395797" cy="4796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524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12191999" cy="1690688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b="1" dirty="0" smtClean="0"/>
              <a:t>Образование отрицательных предложений в </a:t>
            </a:r>
            <a:r>
              <a:rPr lang="ru-RU" sz="4800" b="1" dirty="0" smtClean="0">
                <a:solidFill>
                  <a:srgbClr val="FFFF00"/>
                </a:solidFill>
              </a:rPr>
              <a:t>                         </a:t>
            </a:r>
            <a:r>
              <a:rPr lang="ru-RU" sz="4800" b="1" dirty="0" err="1" smtClean="0">
                <a:solidFill>
                  <a:srgbClr val="FFFF00"/>
                </a:solidFill>
              </a:rPr>
              <a:t>Present</a:t>
            </a:r>
            <a:r>
              <a:rPr lang="ru-RU" sz="4800" b="1" dirty="0" smtClean="0">
                <a:solidFill>
                  <a:srgbClr val="FFFF00"/>
                </a:solidFill>
              </a:rPr>
              <a:t> </a:t>
            </a:r>
            <a:r>
              <a:rPr lang="ru-RU" sz="4800" b="1" dirty="0" err="1" smtClean="0">
                <a:solidFill>
                  <a:srgbClr val="FFFF00"/>
                </a:solidFill>
              </a:rPr>
              <a:t>Simple</a:t>
            </a:r>
            <a:r>
              <a:rPr lang="ru-RU" sz="4800" b="1" dirty="0" smtClean="0">
                <a:solidFill>
                  <a:srgbClr val="FFFF00"/>
                </a:solidFill>
              </a:rPr>
              <a:t>:</a:t>
            </a:r>
            <a:endParaRPr lang="ru-RU" sz="4800" b="1" dirty="0">
              <a:solidFill>
                <a:srgbClr val="FFFF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0" y="1690689"/>
            <a:ext cx="6019799" cy="5167311"/>
          </a:xfrm>
          <a:solidFill>
            <a:srgbClr val="C00000"/>
          </a:solidFill>
        </p:spPr>
        <p:txBody>
          <a:bodyPr>
            <a:normAutofit/>
          </a:bodyPr>
          <a:lstStyle/>
          <a:p>
            <a:r>
              <a:rPr lang="ru-RU" sz="3200" dirty="0">
                <a:solidFill>
                  <a:schemeClr val="bg1"/>
                </a:solidFill>
              </a:rPr>
              <a:t> </a:t>
            </a:r>
            <a:r>
              <a:rPr lang="ru-RU" sz="3600" dirty="0">
                <a:solidFill>
                  <a:schemeClr val="bg1"/>
                </a:solidFill>
              </a:rPr>
              <a:t>Образование </a:t>
            </a:r>
            <a:r>
              <a:rPr lang="ru-RU" sz="3600" u="sng" dirty="0">
                <a:solidFill>
                  <a:srgbClr val="002060"/>
                </a:solidFill>
              </a:rPr>
              <a:t>отрицательных </a:t>
            </a:r>
            <a:r>
              <a:rPr lang="ru-RU" sz="3600" dirty="0">
                <a:solidFill>
                  <a:schemeClr val="bg1"/>
                </a:solidFill>
              </a:rPr>
              <a:t>предложений происходит с помощью тех же </a:t>
            </a:r>
            <a:r>
              <a:rPr lang="ru-RU" sz="3600" dirty="0">
                <a:solidFill>
                  <a:srgbClr val="002060"/>
                </a:solidFill>
              </a:rPr>
              <a:t>вспомогательных и модальных </a:t>
            </a:r>
            <a:r>
              <a:rPr lang="ru-RU" sz="3600" dirty="0">
                <a:solidFill>
                  <a:schemeClr val="bg1"/>
                </a:solidFill>
              </a:rPr>
              <a:t>глаголов. </a:t>
            </a:r>
            <a:endParaRPr lang="ru-RU" sz="3600" dirty="0" smtClean="0">
              <a:solidFill>
                <a:schemeClr val="bg1"/>
              </a:solidFill>
            </a:endParaRPr>
          </a:p>
          <a:p>
            <a:r>
              <a:rPr lang="ru-RU" sz="3600" dirty="0" smtClean="0">
                <a:solidFill>
                  <a:schemeClr val="bg1"/>
                </a:solidFill>
              </a:rPr>
              <a:t>После </a:t>
            </a:r>
            <a:r>
              <a:rPr lang="ru-RU" sz="3600" dirty="0">
                <a:solidFill>
                  <a:schemeClr val="bg1"/>
                </a:solidFill>
              </a:rPr>
              <a:t>вспомогательного или модального глагола ставится частица</a:t>
            </a:r>
            <a:r>
              <a:rPr lang="ru-RU" sz="3600" dirty="0">
                <a:solidFill>
                  <a:srgbClr val="FFFF00"/>
                </a:solidFill>
              </a:rPr>
              <a:t> </a:t>
            </a:r>
            <a:r>
              <a:rPr lang="ru-RU" sz="3600" dirty="0" err="1">
                <a:solidFill>
                  <a:srgbClr val="FFFF00"/>
                </a:solidFill>
              </a:rPr>
              <a:t>not</a:t>
            </a:r>
            <a:r>
              <a:rPr lang="ru-RU" sz="3600" dirty="0">
                <a:solidFill>
                  <a:srgbClr val="FFFF00"/>
                </a:solidFill>
              </a:rPr>
              <a:t>. 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19799" y="1690689"/>
            <a:ext cx="6172201" cy="509803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Глагол </a:t>
            </a:r>
            <a:r>
              <a:rPr lang="ru-RU" sz="3200" b="1" dirty="0" err="1" smtClean="0">
                <a:solidFill>
                  <a:srgbClr val="FF0000"/>
                </a:solidFill>
              </a:rPr>
              <a:t>does</a:t>
            </a:r>
            <a:r>
              <a:rPr lang="ru-RU" sz="3200" dirty="0" smtClean="0"/>
              <a:t> сохраняет репутацию жадного вспомогательного глагола, </a:t>
            </a:r>
            <a:r>
              <a:rPr lang="ru-RU" sz="3200" u="sng" dirty="0" smtClean="0">
                <a:solidFill>
                  <a:srgbClr val="FF0000"/>
                </a:solidFill>
              </a:rPr>
              <a:t>отбирая -s у сказуемого</a:t>
            </a:r>
            <a:r>
              <a:rPr lang="ru-RU" sz="3200" dirty="0" smtClean="0"/>
              <a:t>. Примеры: </a:t>
            </a:r>
          </a:p>
          <a:p>
            <a:pPr marL="0" indent="0">
              <a:buNone/>
            </a:pPr>
            <a:r>
              <a:rPr lang="ru-RU" sz="3200" dirty="0" err="1" smtClean="0"/>
              <a:t>He</a:t>
            </a:r>
            <a:r>
              <a:rPr lang="ru-RU" sz="3200" dirty="0" smtClean="0"/>
              <a:t> </a:t>
            </a:r>
            <a:r>
              <a:rPr lang="ru-RU" sz="3200" dirty="0" err="1" smtClean="0"/>
              <a:t>does</a:t>
            </a:r>
            <a:r>
              <a:rPr lang="ru-RU" sz="3200" dirty="0" smtClean="0"/>
              <a:t> </a:t>
            </a:r>
            <a:r>
              <a:rPr lang="ru-RU" sz="3200" dirty="0" err="1" smtClean="0"/>
              <a:t>not</a:t>
            </a:r>
            <a:r>
              <a:rPr lang="ru-RU" sz="3200" dirty="0" smtClean="0"/>
              <a:t> </a:t>
            </a:r>
          </a:p>
          <a:p>
            <a:pPr marL="0" indent="0">
              <a:buNone/>
            </a:pPr>
            <a:r>
              <a:rPr lang="ru-RU" sz="3200" dirty="0" smtClean="0"/>
              <a:t>(</a:t>
            </a:r>
            <a:r>
              <a:rPr lang="ru-RU" sz="3200" dirty="0" err="1" smtClean="0"/>
              <a:t>doesn’t</a:t>
            </a:r>
            <a:r>
              <a:rPr lang="ru-RU" sz="3200" dirty="0" smtClean="0"/>
              <a:t>) </a:t>
            </a:r>
            <a:r>
              <a:rPr lang="ru-RU" sz="3200" dirty="0" err="1" smtClean="0"/>
              <a:t>read</a:t>
            </a:r>
            <a:r>
              <a:rPr lang="ru-RU" sz="3200" dirty="0" smtClean="0"/>
              <a:t>. </a:t>
            </a:r>
          </a:p>
          <a:p>
            <a:pPr marL="0" indent="0">
              <a:buNone/>
            </a:pPr>
            <a:r>
              <a:rPr lang="ru-RU" sz="3200" dirty="0" err="1" smtClean="0"/>
              <a:t>He</a:t>
            </a:r>
            <a:r>
              <a:rPr lang="ru-RU" sz="3200" dirty="0" smtClean="0"/>
              <a:t> </a:t>
            </a:r>
            <a:r>
              <a:rPr lang="ru-RU" sz="3200" dirty="0" err="1" smtClean="0"/>
              <a:t>cannot</a:t>
            </a:r>
            <a:r>
              <a:rPr lang="ru-RU" sz="3200" dirty="0" smtClean="0"/>
              <a:t>(</a:t>
            </a:r>
            <a:r>
              <a:rPr lang="ru-RU" sz="3200" dirty="0" err="1" smtClean="0"/>
              <a:t>can’t</a:t>
            </a:r>
            <a:r>
              <a:rPr lang="ru-RU" sz="3200" dirty="0" smtClean="0"/>
              <a:t>) </a:t>
            </a:r>
            <a:r>
              <a:rPr lang="ru-RU" sz="3200" dirty="0" err="1" smtClean="0"/>
              <a:t>swim</a:t>
            </a:r>
            <a:r>
              <a:rPr lang="ru-RU" sz="3200" dirty="0" smtClean="0"/>
              <a:t>. </a:t>
            </a:r>
          </a:p>
          <a:p>
            <a:pPr marL="0" indent="0">
              <a:buNone/>
            </a:pPr>
            <a:r>
              <a:rPr lang="ru-RU" sz="3200" dirty="0" err="1" smtClean="0"/>
              <a:t>He</a:t>
            </a:r>
            <a:r>
              <a:rPr lang="ru-RU" sz="3200" dirty="0" smtClean="0"/>
              <a:t> </a:t>
            </a:r>
            <a:r>
              <a:rPr lang="ru-RU" sz="3200" dirty="0" err="1" smtClean="0"/>
              <a:t>is</a:t>
            </a:r>
            <a:r>
              <a:rPr lang="ru-RU" sz="3200" dirty="0" smtClean="0"/>
              <a:t> </a:t>
            </a:r>
            <a:r>
              <a:rPr lang="ru-RU" sz="3200" dirty="0" err="1" smtClean="0"/>
              <a:t>not</a:t>
            </a:r>
            <a:r>
              <a:rPr lang="ru-RU" sz="3200" dirty="0" smtClean="0"/>
              <a:t> (</a:t>
            </a:r>
            <a:r>
              <a:rPr lang="ru-RU" sz="3200" dirty="0" err="1" smtClean="0"/>
              <a:t>isn’t</a:t>
            </a:r>
            <a:r>
              <a:rPr lang="ru-RU" sz="3200" dirty="0" smtClean="0"/>
              <a:t>) a  </a:t>
            </a:r>
            <a:r>
              <a:rPr lang="ru-RU" sz="3200" dirty="0" err="1" smtClean="0"/>
              <a:t>student</a:t>
            </a:r>
            <a:r>
              <a:rPr lang="ru-RU" sz="3200" dirty="0" smtClean="0"/>
              <a:t>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5965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Лента лицом вверх 6"/>
          <p:cNvSpPr/>
          <p:nvPr/>
        </p:nvSpPr>
        <p:spPr>
          <a:xfrm>
            <a:off x="2057399" y="1106905"/>
            <a:ext cx="8722896" cy="4235116"/>
          </a:xfrm>
          <a:prstGeom prst="ribbon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solidFill>
                  <a:schemeClr val="bg1"/>
                </a:solidFill>
              </a:rPr>
              <a:t>Выполнила презентацию </a:t>
            </a:r>
          </a:p>
          <a:p>
            <a:pPr algn="ctr"/>
            <a:r>
              <a:rPr lang="ru-RU" sz="2400" dirty="0" err="1" smtClean="0">
                <a:solidFill>
                  <a:schemeClr val="bg1"/>
                </a:solidFill>
              </a:rPr>
              <a:t>Гершуненко</a:t>
            </a:r>
            <a:r>
              <a:rPr lang="ru-RU" sz="2400" dirty="0" smtClean="0">
                <a:solidFill>
                  <a:schemeClr val="bg1"/>
                </a:solidFill>
              </a:rPr>
              <a:t> Н. М.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 </a:t>
            </a:r>
            <a:r>
              <a:rPr lang="ru-RU" sz="2400" dirty="0" smtClean="0">
                <a:solidFill>
                  <a:schemeClr val="bg1"/>
                </a:solidFill>
              </a:rPr>
              <a:t>учитель начальных классов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2515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156</Words>
  <Application>Microsoft Office PowerPoint</Application>
  <PresentationFormat>Широкоэкранный</PresentationFormat>
  <Paragraphs>58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Tahoma</vt:lpstr>
      <vt:lpstr>Тема Office</vt:lpstr>
      <vt:lpstr>   Present    simple</vt:lpstr>
      <vt:lpstr> слова-указатели </vt:lpstr>
      <vt:lpstr>Образование повествовательных предложений в Present Simple:</vt:lpstr>
      <vt:lpstr>   Обратите внимание</vt:lpstr>
      <vt:lpstr>Образование вопросительных предложений в Present Simple:</vt:lpstr>
      <vt:lpstr>предложение, к которому мы задаём вопрос, содержит формы настоящего времени глагола to be</vt:lpstr>
      <vt:lpstr>Если предложение, к которому задаём вопрос, содержит модальный глагол,</vt:lpstr>
      <vt:lpstr>Если предложение содержит  смысловой глагол и не содержит модальных глаголов, </vt:lpstr>
      <vt:lpstr>Примеры:</vt:lpstr>
      <vt:lpstr>Образование отрицательных предложений в                          Present Simple: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Present    simple</dc:title>
  <dc:creator>Пользователь</dc:creator>
  <cp:lastModifiedBy>Пользователь</cp:lastModifiedBy>
  <cp:revision>13</cp:revision>
  <dcterms:created xsi:type="dcterms:W3CDTF">2019-10-17T22:21:10Z</dcterms:created>
  <dcterms:modified xsi:type="dcterms:W3CDTF">2020-03-06T23:08:33Z</dcterms:modified>
</cp:coreProperties>
</file>