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70" r:id="rId3"/>
    <p:sldId id="258" r:id="rId4"/>
    <p:sldId id="259" r:id="rId5"/>
    <p:sldId id="271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2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11" autoAdjust="0"/>
    <p:restoredTop sz="94660"/>
  </p:normalViewPr>
  <p:slideViewPr>
    <p:cSldViewPr snapToGrid="0">
      <p:cViewPr varScale="1">
        <p:scale>
          <a:sx n="63" d="100"/>
          <a:sy n="63" d="100"/>
        </p:scale>
        <p:origin x="77" y="37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C164A-EB7C-4262-941B-545D41DA4B85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AE8076-2F64-47C3-902C-1872D4A8DD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5496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E8076-2F64-47C3-902C-1872D4A8DD1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3213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3D65-1A8E-4AB8-90A8-86AD659430B6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7A18-05F1-4D7F-AD80-8A425A483B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499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3D65-1A8E-4AB8-90A8-86AD659430B6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7A18-05F1-4D7F-AD80-8A425A483B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241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3D65-1A8E-4AB8-90A8-86AD659430B6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7A18-05F1-4D7F-AD80-8A425A483B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166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3D65-1A8E-4AB8-90A8-86AD659430B6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7A18-05F1-4D7F-AD80-8A425A483B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919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3D65-1A8E-4AB8-90A8-86AD659430B6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7A18-05F1-4D7F-AD80-8A425A483B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2747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3D65-1A8E-4AB8-90A8-86AD659430B6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7A18-05F1-4D7F-AD80-8A425A483B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4524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3D65-1A8E-4AB8-90A8-86AD659430B6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7A18-05F1-4D7F-AD80-8A425A483B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851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3D65-1A8E-4AB8-90A8-86AD659430B6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7A18-05F1-4D7F-AD80-8A425A483B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885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3D65-1A8E-4AB8-90A8-86AD659430B6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7A18-05F1-4D7F-AD80-8A425A483B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250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3D65-1A8E-4AB8-90A8-86AD659430B6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7A18-05F1-4D7F-AD80-8A425A483B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980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3D65-1A8E-4AB8-90A8-86AD659430B6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7A18-05F1-4D7F-AD80-8A425A483B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7744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83D65-1A8E-4AB8-90A8-86AD659430B6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987A18-05F1-4D7F-AD80-8A425A483B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4619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2368062"/>
          </a:xfrm>
          <a:solidFill>
            <a:srgbClr val="FFFF00"/>
          </a:solidFill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Решила как-то Василиса вырастить кое-что на огороде. Только огород этот был не простой. Ведь наша Василиса – волшебница. </a:t>
            </a:r>
            <a:r>
              <a:rPr lang="ru-RU" b="1" dirty="0" smtClean="0"/>
              <a:t>Выращивала Василиса не морковь, лук и помидоры, а </a:t>
            </a:r>
            <a:r>
              <a:rPr lang="ru-RU" b="1" u="sng" dirty="0" smtClean="0"/>
              <a:t>слова</a:t>
            </a:r>
            <a:r>
              <a:rPr lang="ru-RU" dirty="0" smtClean="0"/>
              <a:t>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0" y="2368063"/>
            <a:ext cx="12192000" cy="4489936"/>
          </a:xfrm>
          <a:solidFill>
            <a:srgbClr val="FFC000"/>
          </a:solidFill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У меня есть огород, </a:t>
            </a:r>
          </a:p>
          <a:p>
            <a:pPr marL="0" indent="0">
              <a:buNone/>
            </a:pPr>
            <a:r>
              <a:rPr lang="ru-RU" dirty="0" smtClean="0"/>
              <a:t>не морковка там растёт.</a:t>
            </a:r>
          </a:p>
          <a:p>
            <a:pPr marL="0" indent="0">
              <a:buNone/>
            </a:pPr>
            <a:r>
              <a:rPr lang="ru-RU" dirty="0" smtClean="0"/>
              <a:t>Не редис и не салат,</a:t>
            </a:r>
          </a:p>
          <a:p>
            <a:pPr marL="0" indent="0">
              <a:buNone/>
            </a:pPr>
            <a:r>
              <a:rPr lang="ru-RU" dirty="0" smtClean="0"/>
              <a:t> а растут там слова!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1389" y="2368062"/>
            <a:ext cx="7090611" cy="4489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726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137" y="-42863"/>
            <a:ext cx="9229725" cy="694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207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0"/>
            <a:ext cx="6119446" cy="6858000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ru-RU" b="1" dirty="0" smtClean="0"/>
              <a:t>посадила Василиса слово </a:t>
            </a:r>
            <a:r>
              <a:rPr lang="ru-RU" b="1" dirty="0" smtClean="0">
                <a:solidFill>
                  <a:srgbClr val="FF0000"/>
                </a:solidFill>
              </a:rPr>
              <a:t>лес.</a:t>
            </a:r>
            <a:r>
              <a:rPr lang="ru-RU" b="1" dirty="0" smtClean="0"/>
              <a:t> А через некоторое время проклюнулась почка, и вырос новый росток </a:t>
            </a:r>
            <a:r>
              <a:rPr lang="ru-RU" b="1" dirty="0" smtClean="0">
                <a:solidFill>
                  <a:srgbClr val="FF0000"/>
                </a:solidFill>
              </a:rPr>
              <a:t>-н-</a:t>
            </a:r>
            <a:r>
              <a:rPr lang="ru-RU" b="1" dirty="0" smtClean="0"/>
              <a:t>ой. Получилось новое слово – </a:t>
            </a:r>
            <a:r>
              <a:rPr lang="ru-RU" b="1" dirty="0" smtClean="0">
                <a:solidFill>
                  <a:srgbClr val="C00000"/>
                </a:solidFill>
              </a:rPr>
              <a:t>лесной.</a:t>
            </a:r>
            <a:r>
              <a:rPr lang="ru-RU" b="1" dirty="0" smtClean="0"/>
              <a:t> Но тут на огород пробрался прожорливый червяк Маврикий. Он быстро съел новенький листочек. Посмотрела Василиса, расстроилась, пожалела слово лес, полила его и… о чудо! Вырос новый росточек </a:t>
            </a:r>
            <a:r>
              <a:rPr lang="ru-RU" b="1" dirty="0" smtClean="0">
                <a:solidFill>
                  <a:srgbClr val="C00000"/>
                </a:solidFill>
              </a:rPr>
              <a:t>–ник</a:t>
            </a:r>
            <a:r>
              <a:rPr lang="ru-RU" b="1" dirty="0" smtClean="0"/>
              <a:t>. И получилось – </a:t>
            </a:r>
            <a:r>
              <a:rPr lang="ru-RU" b="1" dirty="0" smtClean="0">
                <a:solidFill>
                  <a:srgbClr val="C00000"/>
                </a:solidFill>
              </a:rPr>
              <a:t>лесник</a:t>
            </a:r>
            <a:r>
              <a:rPr lang="ru-RU" b="1" dirty="0" smtClean="0"/>
              <a:t>. И снова Маврикий слопал росточек. Но тут выросли сразу два ростка – с одной стороны </a:t>
            </a:r>
            <a:r>
              <a:rPr lang="ru-RU" b="1" dirty="0" smtClean="0">
                <a:solidFill>
                  <a:srgbClr val="FF0000"/>
                </a:solidFill>
              </a:rPr>
              <a:t>под-</a:t>
            </a:r>
            <a:r>
              <a:rPr lang="ru-RU" b="1" dirty="0" smtClean="0"/>
              <a:t>, а с другой стороны – </a:t>
            </a:r>
            <a:r>
              <a:rPr lang="ru-RU" b="1" dirty="0" err="1" smtClean="0">
                <a:solidFill>
                  <a:srgbClr val="FF0000"/>
                </a:solidFill>
              </a:rPr>
              <a:t>ок</a:t>
            </a:r>
            <a:r>
              <a:rPr lang="ru-RU" b="1" dirty="0" smtClean="0">
                <a:solidFill>
                  <a:srgbClr val="FF0000"/>
                </a:solidFill>
              </a:rPr>
              <a:t>.</a:t>
            </a:r>
            <a:r>
              <a:rPr lang="ru-RU" b="1" dirty="0" smtClean="0"/>
              <a:t> И получилось слово </a:t>
            </a:r>
            <a:r>
              <a:rPr lang="ru-RU" b="1" dirty="0" smtClean="0">
                <a:solidFill>
                  <a:srgbClr val="FF0000"/>
                </a:solidFill>
              </a:rPr>
              <a:t>подлесок</a:t>
            </a:r>
            <a:r>
              <a:rPr lang="ru-RU" b="1" dirty="0" smtClean="0"/>
              <a:t>.</a:t>
            </a:r>
          </a:p>
          <a:p>
            <a:endParaRPr lang="ru-RU" b="1" dirty="0" smtClean="0"/>
          </a:p>
          <a:p>
            <a:endParaRPr lang="ru-RU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7663" y="0"/>
            <a:ext cx="6095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288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4806462" cy="67403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dirty="0" smtClean="0"/>
              <a:t>Маврикий пытался есть быстрее, но слово </a:t>
            </a:r>
            <a:r>
              <a:rPr lang="ru-RU" sz="2400" dirty="0" smtClean="0">
                <a:solidFill>
                  <a:srgbClr val="C00000"/>
                </a:solidFill>
              </a:rPr>
              <a:t>лес</a:t>
            </a:r>
            <a:r>
              <a:rPr lang="ru-RU" sz="2400" dirty="0" smtClean="0"/>
              <a:t> выбрасывало всё новые и новые ростки. Вот как интересно – было одно слово, одно-одинёшенько. А теперь их стало много. Но в каждом из них спрятано слово </a:t>
            </a:r>
            <a:r>
              <a:rPr lang="ru-RU" sz="2400" b="1" dirty="0" smtClean="0">
                <a:solidFill>
                  <a:srgbClr val="C00000"/>
                </a:solidFill>
              </a:rPr>
              <a:t>лес</a:t>
            </a:r>
            <a:r>
              <a:rPr lang="ru-RU" sz="2400" dirty="0" smtClean="0"/>
              <a:t>. И это слово стало корнем, который дал жизнь ещё многим новым словам. А </a:t>
            </a:r>
            <a:r>
              <a:rPr lang="ru-RU" sz="2400" b="1" u="sng" dirty="0" smtClean="0">
                <a:solidFill>
                  <a:srgbClr val="C00000"/>
                </a:solidFill>
              </a:rPr>
              <a:t>слова, которые выросли из этого корня стали называться однокоренными</a:t>
            </a:r>
            <a:r>
              <a:rPr lang="ru-RU" sz="2400" dirty="0" smtClean="0"/>
              <a:t>. А т.к. они родственники – дети одного корня, то их ещё называют </a:t>
            </a:r>
            <a:r>
              <a:rPr lang="ru-RU" sz="2400" dirty="0" smtClean="0">
                <a:solidFill>
                  <a:srgbClr val="0070C0"/>
                </a:solidFill>
              </a:rPr>
              <a:t>родственными.</a:t>
            </a:r>
            <a:r>
              <a:rPr lang="ru-RU" sz="2400" dirty="0" smtClean="0"/>
              <a:t> И тем нашего урока «Корень слов. Однокоренные (родственные) слова».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8462" y="0"/>
            <a:ext cx="74435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690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300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1" cy="6740307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ru-RU" sz="2400" dirty="0" smtClean="0"/>
              <a:t>Василиса предлагает нам разобраться</a:t>
            </a:r>
            <a:r>
              <a:rPr lang="ru-RU" sz="2400" dirty="0" smtClean="0">
                <a:solidFill>
                  <a:srgbClr val="FFFF00"/>
                </a:solidFill>
              </a:rPr>
              <a:t>, что же это за слова такие – однокоренные.</a:t>
            </a:r>
          </a:p>
          <a:p>
            <a:endParaRPr lang="ru-RU" sz="2400" dirty="0" smtClean="0"/>
          </a:p>
          <a:p>
            <a:r>
              <a:rPr lang="ru-RU" sz="3200" b="1" dirty="0" smtClean="0"/>
              <a:t>– Ребята, посмотрите на те слова, которые выросли в моём огороде – </a:t>
            </a:r>
            <a:r>
              <a:rPr lang="ru-RU" sz="3200" b="1" dirty="0" smtClean="0">
                <a:solidFill>
                  <a:srgbClr val="FFFF00"/>
                </a:solidFill>
              </a:rPr>
              <a:t>лес, лесной, лесник, подлесок</a:t>
            </a:r>
            <a:r>
              <a:rPr lang="ru-RU" sz="3200" b="1" dirty="0" smtClean="0"/>
              <a:t>. В </a:t>
            </a:r>
            <a:r>
              <a:rPr lang="ru-RU" sz="3200" b="1" dirty="0" smtClean="0">
                <a:solidFill>
                  <a:srgbClr val="7030A0"/>
                </a:solidFill>
              </a:rPr>
              <a:t>каждом из них есть общая, одинаковая часть, т.е. корень – </a:t>
            </a:r>
            <a:r>
              <a:rPr lang="ru-RU" sz="3200" b="1" dirty="0" smtClean="0">
                <a:solidFill>
                  <a:srgbClr val="FF0000"/>
                </a:solidFill>
              </a:rPr>
              <a:t>лес</a:t>
            </a:r>
            <a:r>
              <a:rPr lang="ru-RU" sz="3200" b="1" dirty="0" smtClean="0">
                <a:solidFill>
                  <a:srgbClr val="7030A0"/>
                </a:solidFill>
              </a:rPr>
              <a:t>. </a:t>
            </a:r>
            <a:r>
              <a:rPr lang="ru-RU" sz="3200" b="1" dirty="0" smtClean="0"/>
              <a:t>Ну, что такое лес, вы все хорошо знаете – довольно большой участок земли, на котором растёт множество деревьев. А между деревьями – кустарники, травы, </a:t>
            </a:r>
            <a:r>
              <a:rPr lang="ru-RU" sz="3200" b="1" u="sng" dirty="0" smtClean="0"/>
              <a:t>грибы…Это уже – подлесок </a:t>
            </a:r>
            <a:r>
              <a:rPr lang="ru-RU" sz="3200" b="1" dirty="0" smtClean="0"/>
              <a:t>(ведь растут они под деревьями, т. е. «под лесом»). </a:t>
            </a:r>
          </a:p>
          <a:p>
            <a:r>
              <a:rPr lang="ru-RU" sz="3200" b="1" dirty="0" smtClean="0">
                <a:solidFill>
                  <a:srgbClr val="FF0000"/>
                </a:solidFill>
              </a:rPr>
              <a:t>А слово «лесной» обозначает, что какой-то зверь, или предмет, явление связано с лесом. </a:t>
            </a:r>
            <a:r>
              <a:rPr lang="ru-RU" sz="3200" b="1" dirty="0" smtClean="0"/>
              <a:t>Лесной зверь живёт в лесу, лесной орех растёт в лесу, лесной воздух, лесная поляна… Ну а кто же такой лесник? Это – лесной сторож, человек, который охраняет лес, заботится о нем.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788333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6412" y="0"/>
            <a:ext cx="3453062" cy="674030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ru-RU" sz="2400" b="1" dirty="0" smtClean="0"/>
              <a:t>– А ещё лесопарк…</a:t>
            </a:r>
          </a:p>
          <a:p>
            <a:endParaRPr lang="ru-RU" sz="2400" b="1" dirty="0" smtClean="0"/>
          </a:p>
          <a:p>
            <a:r>
              <a:rPr lang="ru-RU" sz="2400" b="1" dirty="0" smtClean="0"/>
              <a:t>– И лесоруб.</a:t>
            </a:r>
          </a:p>
          <a:p>
            <a:endParaRPr lang="ru-RU" sz="2400" b="1" dirty="0" smtClean="0"/>
          </a:p>
          <a:p>
            <a:r>
              <a:rPr lang="ru-RU" sz="2400" b="1" dirty="0" smtClean="0"/>
              <a:t>– Ой, кто это?</a:t>
            </a:r>
          </a:p>
          <a:p>
            <a:endParaRPr lang="ru-RU" sz="2400" b="1" dirty="0" smtClean="0"/>
          </a:p>
          <a:p>
            <a:r>
              <a:rPr lang="ru-RU" sz="2400" b="1" dirty="0" smtClean="0"/>
              <a:t>– Это мы, Касьян и Демьян.</a:t>
            </a:r>
          </a:p>
          <a:p>
            <a:endParaRPr lang="ru-RU" sz="2400" b="1" dirty="0" smtClean="0"/>
          </a:p>
          <a:p>
            <a:r>
              <a:rPr lang="ru-RU" sz="2400" b="1" dirty="0" smtClean="0"/>
              <a:t>Мы прогнали прожорливого Маврикия и теперь хотим тоже послушать тебя, Василиса и понять, </a:t>
            </a:r>
            <a:r>
              <a:rPr lang="ru-RU" sz="3200" b="1" dirty="0" smtClean="0">
                <a:solidFill>
                  <a:srgbClr val="C00000"/>
                </a:solidFill>
              </a:rPr>
              <a:t>какие слова называются однокоренными.</a:t>
            </a:r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9475" y="4594815"/>
            <a:ext cx="2454442" cy="214549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1923" y="-1"/>
            <a:ext cx="8230712" cy="4594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220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263" y="0"/>
            <a:ext cx="6733674" cy="649408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3200" dirty="0" smtClean="0"/>
              <a:t>вы молодцы, правильно назвали слова. </a:t>
            </a:r>
            <a:r>
              <a:rPr lang="ru-RU" sz="3200" b="1" dirty="0" smtClean="0">
                <a:solidFill>
                  <a:srgbClr val="C00000"/>
                </a:solidFill>
              </a:rPr>
              <a:t>Лесопарк </a:t>
            </a:r>
            <a:r>
              <a:rPr lang="ru-RU" sz="3200" dirty="0" smtClean="0"/>
              <a:t>– лес, в котором проложены аллеи, стоят скамейки, как в парке. В нем можно погулять, отдохнуть, не боясь заблудиться. А </a:t>
            </a:r>
            <a:r>
              <a:rPr lang="ru-RU" sz="3200" b="1" dirty="0" smtClean="0">
                <a:solidFill>
                  <a:srgbClr val="C00000"/>
                </a:solidFill>
              </a:rPr>
              <a:t>лесоруб</a:t>
            </a:r>
            <a:r>
              <a:rPr lang="ru-RU" sz="3200" dirty="0" smtClean="0"/>
              <a:t> – человек, который срубает деревья. Но на их месте обязательно посадят новые.</a:t>
            </a:r>
          </a:p>
          <a:p>
            <a:r>
              <a:rPr lang="ru-RU" sz="3200" dirty="0" smtClean="0"/>
              <a:t>Вот видите, как много </a:t>
            </a:r>
            <a:r>
              <a:rPr lang="ru-RU" sz="3200" b="1" dirty="0" smtClean="0">
                <a:solidFill>
                  <a:srgbClr val="FF0000"/>
                </a:solidFill>
              </a:rPr>
              <a:t>однокоренных слов мы нашли. Все они – родственники слова «лес». </a:t>
            </a:r>
            <a:r>
              <a:rPr lang="ru-RU" sz="3200" dirty="0" smtClean="0"/>
              <a:t>А в слове мы выделяем корень вот такой</a:t>
            </a:r>
          </a:p>
          <a:p>
            <a:r>
              <a:rPr lang="ru-RU" sz="3200" dirty="0" smtClean="0"/>
              <a:t>дугой.</a:t>
            </a:r>
            <a:endParaRPr lang="ru-RU" sz="32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7860" y="0"/>
            <a:ext cx="5081535" cy="368166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993396" y="3681663"/>
            <a:ext cx="4686539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B050"/>
                </a:solidFill>
              </a:rPr>
              <a:t>Видите, во всех этих словах спрятан </a:t>
            </a:r>
            <a:r>
              <a:rPr lang="ru-RU" sz="2000" b="1" dirty="0" smtClean="0">
                <a:solidFill>
                  <a:srgbClr val="FF0000"/>
                </a:solidFill>
              </a:rPr>
              <a:t>лес.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993396" y="4081773"/>
            <a:ext cx="5038218" cy="2677656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ru-RU" sz="2400" dirty="0" smtClean="0"/>
              <a:t>– А я ещё знаю слово </a:t>
            </a:r>
            <a:r>
              <a:rPr lang="ru-RU" sz="2400" dirty="0" smtClean="0">
                <a:solidFill>
                  <a:srgbClr val="FFFF00"/>
                </a:solidFill>
              </a:rPr>
              <a:t>лесовик</a:t>
            </a:r>
            <a:r>
              <a:rPr lang="ru-RU" sz="2400" dirty="0" smtClean="0"/>
              <a:t>!</a:t>
            </a:r>
          </a:p>
          <a:p>
            <a:r>
              <a:rPr lang="ru-RU" sz="2400" dirty="0" smtClean="0"/>
              <a:t>– Да, правильно. Лесовик – это сказочный лесной дух, пугало. Он поёт голосом без слов, бьёт в ладони, свищет, аукает, хохочет, плачет, путает. И путники могут заблудиться.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042547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4326" y="0"/>
            <a:ext cx="9007641" cy="698652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3200" dirty="0" smtClean="0"/>
              <a:t>– А ты знаешь, Василиса, я сейчас в твоём рассказе про лесовика услышал ещё </a:t>
            </a:r>
            <a:r>
              <a:rPr lang="ru-RU" sz="3200" dirty="0" smtClean="0">
                <a:solidFill>
                  <a:srgbClr val="00B0F0"/>
                </a:solidFill>
              </a:rPr>
              <a:t>два однокоренных слова.</a:t>
            </a:r>
          </a:p>
          <a:p>
            <a:r>
              <a:rPr lang="ru-RU" sz="3200" dirty="0" smtClean="0"/>
              <a:t>– Какие, Демьян?</a:t>
            </a:r>
          </a:p>
          <a:p>
            <a:r>
              <a:rPr lang="ru-RU" sz="3200" dirty="0" smtClean="0"/>
              <a:t>– </a:t>
            </a:r>
            <a:r>
              <a:rPr lang="ru-RU" sz="3200" b="1" dirty="0" smtClean="0">
                <a:solidFill>
                  <a:srgbClr val="C00000"/>
                </a:solidFill>
              </a:rPr>
              <a:t>Путает и путник</a:t>
            </a:r>
            <a:r>
              <a:rPr lang="ru-RU" sz="3200" dirty="0" smtClean="0"/>
              <a:t>. </a:t>
            </a:r>
            <a:r>
              <a:rPr lang="ru-RU" sz="3200" b="1" dirty="0" smtClean="0">
                <a:solidFill>
                  <a:srgbClr val="7030A0"/>
                </a:solidFill>
              </a:rPr>
              <a:t>В этих словах одинаковый корень </a:t>
            </a:r>
            <a:r>
              <a:rPr lang="ru-RU" sz="3200" b="1" dirty="0" smtClean="0">
                <a:solidFill>
                  <a:srgbClr val="C00000"/>
                </a:solidFill>
              </a:rPr>
              <a:t>– пут</a:t>
            </a:r>
            <a:r>
              <a:rPr lang="ru-RU" sz="3200" b="1" dirty="0" smtClean="0">
                <a:solidFill>
                  <a:srgbClr val="7030A0"/>
                </a:solidFill>
              </a:rPr>
              <a:t>.</a:t>
            </a:r>
            <a:r>
              <a:rPr lang="ru-RU" sz="3200" dirty="0" smtClean="0"/>
              <a:t> Значит, они </a:t>
            </a:r>
            <a:r>
              <a:rPr lang="ru-RU" sz="3200" b="1" u="sng" dirty="0" smtClean="0"/>
              <a:t>однокоренные</a:t>
            </a:r>
            <a:r>
              <a:rPr lang="ru-RU" sz="3200" dirty="0" smtClean="0"/>
              <a:t>, родственные.</a:t>
            </a:r>
          </a:p>
          <a:p>
            <a:r>
              <a:rPr lang="ru-RU" sz="3200" dirty="0" smtClean="0"/>
              <a:t>– Ты знаешь, Демьян. Корень-то одинаковый, а </a:t>
            </a:r>
            <a:r>
              <a:rPr lang="ru-RU" sz="3200" b="1" u="sng" dirty="0" smtClean="0"/>
              <a:t>вот слова родственными не являются.</a:t>
            </a:r>
          </a:p>
          <a:p>
            <a:r>
              <a:rPr lang="ru-RU" sz="3200" dirty="0" smtClean="0"/>
              <a:t>– Это почему?</a:t>
            </a:r>
          </a:p>
          <a:p>
            <a:r>
              <a:rPr lang="ru-RU" sz="3200" dirty="0" smtClean="0"/>
              <a:t>– Вспомните. Когда мы говорили про родственников слова «лес», у них не только </a:t>
            </a:r>
            <a:r>
              <a:rPr lang="ru-RU" sz="3200" u="sng" dirty="0" smtClean="0"/>
              <a:t>корень был общий, </a:t>
            </a:r>
            <a:r>
              <a:rPr lang="ru-RU" sz="3200" b="1" dirty="0" smtClean="0">
                <a:solidFill>
                  <a:srgbClr val="FF0000"/>
                </a:solidFill>
              </a:rPr>
              <a:t>но и все они по смыслу были связаны с лесом.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1739" y="202358"/>
            <a:ext cx="2456901" cy="214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176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62" y="529389"/>
            <a:ext cx="11660686" cy="619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659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6472989" cy="63709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2800" b="1" dirty="0" smtClean="0"/>
              <a:t>А вот слова </a:t>
            </a:r>
            <a:r>
              <a:rPr lang="ru-RU" sz="2800" b="1" dirty="0" smtClean="0">
                <a:solidFill>
                  <a:srgbClr val="FF0000"/>
                </a:solidFill>
              </a:rPr>
              <a:t>путать и путник</a:t>
            </a:r>
            <a:r>
              <a:rPr lang="ru-RU" sz="2800" b="1" dirty="0" smtClean="0"/>
              <a:t>, несмотря на </a:t>
            </a:r>
            <a:r>
              <a:rPr lang="ru-RU" sz="2800" b="1" dirty="0" smtClean="0">
                <a:solidFill>
                  <a:srgbClr val="C00000"/>
                </a:solidFill>
              </a:rPr>
              <a:t>похожий корень</a:t>
            </a:r>
            <a:r>
              <a:rPr lang="ru-RU" sz="3600" b="1" dirty="0" smtClean="0">
                <a:solidFill>
                  <a:srgbClr val="00B0F0"/>
                </a:solidFill>
              </a:rPr>
              <a:t>, по смыслу совсем разные.</a:t>
            </a:r>
            <a:r>
              <a:rPr lang="ru-RU" sz="2800" b="1" dirty="0" smtClean="0"/>
              <a:t> </a:t>
            </a:r>
          </a:p>
          <a:p>
            <a:r>
              <a:rPr lang="ru-RU" sz="2800" b="1" u="sng" dirty="0" smtClean="0"/>
              <a:t>Слово «путник» произошло от слова путь, т.е. дорога. И однокоренными к нему будут являться слова путь, путешествие.</a:t>
            </a:r>
          </a:p>
          <a:p>
            <a:r>
              <a:rPr lang="ru-RU" sz="2800" b="1" dirty="0" smtClean="0"/>
              <a:t>А у слова </a:t>
            </a:r>
            <a:r>
              <a:rPr lang="ru-RU" sz="2800" b="1" dirty="0" smtClean="0">
                <a:solidFill>
                  <a:srgbClr val="00B0F0"/>
                </a:solidFill>
              </a:rPr>
              <a:t>путает </a:t>
            </a:r>
            <a:r>
              <a:rPr lang="ru-RU" sz="2800" b="1" dirty="0" smtClean="0"/>
              <a:t>совсем другое значение – </a:t>
            </a:r>
            <a:r>
              <a:rPr lang="ru-RU" sz="2800" b="1" dirty="0" smtClean="0">
                <a:solidFill>
                  <a:srgbClr val="00B0F0"/>
                </a:solidFill>
              </a:rPr>
              <a:t>приводить в беспорядок. </a:t>
            </a:r>
            <a:r>
              <a:rPr lang="ru-RU" sz="2800" b="1" dirty="0" smtClean="0"/>
              <a:t>Например – </a:t>
            </a:r>
            <a:r>
              <a:rPr lang="ru-RU" sz="2800" b="1" dirty="0" smtClean="0">
                <a:solidFill>
                  <a:srgbClr val="00B0F0"/>
                </a:solidFill>
              </a:rPr>
              <a:t>путать нитки, </a:t>
            </a:r>
            <a:r>
              <a:rPr lang="ru-RU" sz="2800" b="1" dirty="0" smtClean="0"/>
              <a:t>волосы, путать бумаги на столе. Или говорить сбивчиво, бессвязно. Запутать путника – т.е. он заблудится, потеряет свою дорогу.</a:t>
            </a:r>
            <a:endParaRPr lang="ru-RU" sz="28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3400" y="-92384"/>
            <a:ext cx="5998600" cy="6950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04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8389" y="0"/>
            <a:ext cx="6096000" cy="6555641"/>
          </a:xfrm>
          <a:prstGeom prst="rect">
            <a:avLst/>
          </a:prstGeom>
          <a:solidFill>
            <a:srgbClr val="FFC000"/>
          </a:solidFill>
        </p:spPr>
        <p:txBody>
          <a:bodyPr>
            <a:spAutoFit/>
          </a:bodyPr>
          <a:lstStyle/>
          <a:p>
            <a:r>
              <a:rPr lang="ru-RU" sz="2800" dirty="0" smtClean="0"/>
              <a:t>– Так значит, </a:t>
            </a:r>
            <a:r>
              <a:rPr lang="ru-RU" sz="2800" b="1" u="sng" dirty="0" smtClean="0">
                <a:solidFill>
                  <a:srgbClr val="7030A0"/>
                </a:solidFill>
              </a:rPr>
              <a:t>одного </a:t>
            </a:r>
            <a:r>
              <a:rPr lang="ru-RU" sz="2800" b="1" i="1" u="sng" dirty="0" smtClean="0">
                <a:solidFill>
                  <a:srgbClr val="C00000"/>
                </a:solidFill>
              </a:rPr>
              <a:t>одинакового корня</a:t>
            </a:r>
            <a:r>
              <a:rPr lang="ru-RU" sz="2800" b="1" u="sng" dirty="0" smtClean="0">
                <a:solidFill>
                  <a:srgbClr val="7030A0"/>
                </a:solidFill>
              </a:rPr>
              <a:t> недостаточно, чтобы слова были родственниками.</a:t>
            </a:r>
          </a:p>
          <a:p>
            <a:r>
              <a:rPr lang="ru-RU" sz="2800" dirty="0" smtClean="0"/>
              <a:t>– Конечно, нет. Разве </a:t>
            </a:r>
            <a:r>
              <a:rPr lang="ru-RU" sz="2800" b="1" dirty="0" smtClean="0">
                <a:solidFill>
                  <a:srgbClr val="C00000"/>
                </a:solidFill>
              </a:rPr>
              <a:t>вода и водитель могут быть родственниками</a:t>
            </a:r>
            <a:r>
              <a:rPr lang="ru-RU" sz="2800" dirty="0" smtClean="0"/>
              <a:t>? </a:t>
            </a:r>
          </a:p>
          <a:p>
            <a:r>
              <a:rPr lang="ru-RU" sz="2800" dirty="0" smtClean="0"/>
              <a:t>А гусь и гусеница?</a:t>
            </a:r>
          </a:p>
          <a:p>
            <a:r>
              <a:rPr lang="ru-RU" sz="2800" dirty="0" smtClean="0"/>
              <a:t>– Да, Василиса, Теперь понятно. </a:t>
            </a:r>
            <a:r>
              <a:rPr lang="ru-RU" sz="2800" b="1" dirty="0" smtClean="0">
                <a:solidFill>
                  <a:srgbClr val="FF0000"/>
                </a:solidFill>
              </a:rPr>
              <a:t>Однокоренные, родственные слова должны </a:t>
            </a:r>
            <a:r>
              <a:rPr lang="ru-RU" sz="2800" b="1" u="sng" dirty="0" smtClean="0">
                <a:solidFill>
                  <a:srgbClr val="FF0000"/>
                </a:solidFill>
              </a:rPr>
              <a:t>иметь общий корень и быть связаны по смыслу.</a:t>
            </a:r>
          </a:p>
          <a:p>
            <a:r>
              <a:rPr lang="ru-RU" sz="2800" dirty="0" smtClean="0"/>
              <a:t>– Ну что же, а теперь давайте поиграем. Устроим соревнование – кто подберёт больше однокоренных слов.</a:t>
            </a:r>
          </a:p>
          <a:p>
            <a:r>
              <a:rPr lang="ru-RU" sz="2800" dirty="0" smtClean="0"/>
              <a:t>– гриб – грибок – грибной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9998" y="-1"/>
            <a:ext cx="6012001" cy="655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3342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6533147" cy="6740307"/>
          </a:xfrm>
          <a:prstGeom prst="rect">
            <a:avLst/>
          </a:prstGeom>
          <a:solidFill>
            <a:srgbClr val="FFFF00"/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– сад – садик – садовый – садовник – садовод</a:t>
            </a:r>
          </a:p>
          <a:p>
            <a:endParaRPr lang="ru-RU" sz="2400" b="1" dirty="0" smtClean="0">
              <a:solidFill>
                <a:srgbClr val="7030A0"/>
              </a:solidFill>
            </a:endParaRPr>
          </a:p>
          <a:p>
            <a:r>
              <a:rPr lang="ru-RU" sz="2400" b="1" dirty="0" smtClean="0">
                <a:solidFill>
                  <a:srgbClr val="FF0000"/>
                </a:solidFill>
              </a:rPr>
              <a:t>– море – морской – моряк – приморский</a:t>
            </a:r>
          </a:p>
          <a:p>
            <a:endParaRPr lang="ru-RU" sz="2400" b="1" dirty="0" smtClean="0"/>
          </a:p>
          <a:p>
            <a:r>
              <a:rPr lang="ru-RU" sz="2400" b="1" dirty="0" smtClean="0"/>
              <a:t>– Молодец, Касьян, какое слово ты знаешь! А что значит </a:t>
            </a:r>
            <a:r>
              <a:rPr lang="ru-RU" sz="2400" b="1" dirty="0" smtClean="0">
                <a:solidFill>
                  <a:srgbClr val="00B050"/>
                </a:solidFill>
              </a:rPr>
              <a:t>«приморский»?</a:t>
            </a:r>
          </a:p>
          <a:p>
            <a:endParaRPr lang="ru-RU" sz="2400" b="1" dirty="0" smtClean="0">
              <a:solidFill>
                <a:srgbClr val="00B050"/>
              </a:solidFill>
            </a:endParaRPr>
          </a:p>
          <a:p>
            <a:r>
              <a:rPr lang="ru-RU" sz="2400" b="1" dirty="0" smtClean="0">
                <a:solidFill>
                  <a:srgbClr val="00B050"/>
                </a:solidFill>
              </a:rPr>
              <a:t>– Это значит «находится возле моря»</a:t>
            </a:r>
          </a:p>
          <a:p>
            <a:endParaRPr lang="ru-RU" sz="2400" b="1" dirty="0" smtClean="0"/>
          </a:p>
          <a:p>
            <a:r>
              <a:rPr lang="ru-RU" sz="2400" b="1" dirty="0" smtClean="0"/>
              <a:t>– Абсолютно точно. Ну что же, продолжим.</a:t>
            </a:r>
          </a:p>
          <a:p>
            <a:endParaRPr lang="ru-RU" sz="2400" b="1" dirty="0" smtClean="0"/>
          </a:p>
          <a:p>
            <a:r>
              <a:rPr lang="ru-RU" sz="2400" b="1" dirty="0" smtClean="0"/>
              <a:t>– Брат – братик – сестра.</a:t>
            </a:r>
          </a:p>
          <a:p>
            <a:endParaRPr lang="ru-RU" sz="2400" b="1" dirty="0" smtClean="0"/>
          </a:p>
          <a:p>
            <a:r>
              <a:rPr lang="ru-RU" sz="2400" b="1" dirty="0" smtClean="0"/>
              <a:t>– Ну что ты, Демьян. Разве слова брат и сестра – родственные слова?</a:t>
            </a:r>
          </a:p>
          <a:p>
            <a:endParaRPr lang="ru-RU" sz="2400" b="1" dirty="0" smtClean="0"/>
          </a:p>
          <a:p>
            <a:r>
              <a:rPr lang="ru-RU" sz="2400" b="1" dirty="0" smtClean="0"/>
              <a:t>– Конечно, ведь брат и сестра родственники. Рассуди нас, Василиса.</a:t>
            </a:r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533147" y="1"/>
            <a:ext cx="5658853" cy="5539978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ru-RU" sz="2400" b="1" dirty="0" smtClean="0"/>
              <a:t>– В жизни, конечно, брат и сестра – родственники, но слова, их называющие, родственными назвать нельзя. </a:t>
            </a:r>
            <a:r>
              <a:rPr lang="ru-RU" sz="2400" b="1" dirty="0" smtClean="0">
                <a:solidFill>
                  <a:srgbClr val="FF0000"/>
                </a:solidFill>
              </a:rPr>
              <a:t>Ведь в родственных словах должна быть общая часть – корень.</a:t>
            </a:r>
            <a:r>
              <a:rPr lang="ru-RU" sz="2400" b="1" dirty="0" smtClean="0"/>
              <a:t> А в словах, </a:t>
            </a:r>
            <a:r>
              <a:rPr lang="ru-RU" sz="2400" b="1" u="sng" dirty="0" smtClean="0">
                <a:solidFill>
                  <a:srgbClr val="002060"/>
                </a:solidFill>
              </a:rPr>
              <a:t>называющих близких родственников – «мама, папа, сын, дочь, брат, сестра» – нет общей части (корня). </a:t>
            </a:r>
            <a:r>
              <a:rPr lang="ru-RU" sz="2400" b="1" dirty="0" smtClean="0"/>
              <a:t>Значит, эти слова родственными назвать нельзя. Как не являются родственными слова курица, петух, цыплёнок, корова, бык, телёнок… А вот к слову «брат» можно подобрать ну, например, слово «братишка».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3147" y="5835760"/>
            <a:ext cx="1035604" cy="904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9693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84221"/>
            <a:ext cx="4957011" cy="643253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</a:rPr>
              <a:t>– стол – столик – столовая – столы</a:t>
            </a:r>
          </a:p>
          <a:p>
            <a:endParaRPr lang="ru-RU" sz="2400" b="1" dirty="0" smtClean="0"/>
          </a:p>
          <a:p>
            <a:r>
              <a:rPr lang="ru-RU" sz="2400" b="1" dirty="0" smtClean="0"/>
              <a:t>– Стоп, стоп… Вы молодцы, но здесь закралась одна маленькая, но вредная ошибочка. </a:t>
            </a:r>
            <a:r>
              <a:rPr lang="ru-RU" sz="2400" b="1" u="sng" dirty="0" smtClean="0">
                <a:solidFill>
                  <a:srgbClr val="FFFF00"/>
                </a:solidFill>
              </a:rPr>
              <a:t>Стол и столы это </a:t>
            </a:r>
            <a:r>
              <a:rPr lang="ru-RU" sz="2400" b="1" u="sng" dirty="0" smtClean="0">
                <a:solidFill>
                  <a:srgbClr val="FF0000"/>
                </a:solidFill>
              </a:rPr>
              <a:t>не родственные </a:t>
            </a:r>
            <a:r>
              <a:rPr lang="ru-RU" sz="2400" b="1" u="sng" dirty="0" smtClean="0">
                <a:solidFill>
                  <a:srgbClr val="FFFF00"/>
                </a:solidFill>
              </a:rPr>
              <a:t>слова, а одно и то же слово, только обозначающее один предмет и несколько таких же предметов.</a:t>
            </a:r>
            <a:r>
              <a:rPr lang="ru-RU" sz="2400" b="1" dirty="0" smtClean="0"/>
              <a:t> </a:t>
            </a:r>
          </a:p>
          <a:p>
            <a:r>
              <a:rPr lang="ru-RU" sz="2800" b="1" dirty="0" smtClean="0"/>
              <a:t>Вот </a:t>
            </a:r>
            <a:r>
              <a:rPr lang="ru-RU" sz="2800" b="1" dirty="0" smtClean="0">
                <a:solidFill>
                  <a:srgbClr val="0070C0"/>
                </a:solidFill>
              </a:rPr>
              <a:t>стол и столик – родственные, </a:t>
            </a:r>
            <a:r>
              <a:rPr lang="ru-RU" sz="2800" b="1" dirty="0" smtClean="0"/>
              <a:t>потому что стол большой, а столик – маленький. Значит, они обозначают </a:t>
            </a:r>
            <a:r>
              <a:rPr lang="ru-RU" sz="2800" b="1" dirty="0" smtClean="0">
                <a:solidFill>
                  <a:srgbClr val="0070C0"/>
                </a:solidFill>
              </a:rPr>
              <a:t>разные предметы, но при этом являются однокоренными</a:t>
            </a:r>
            <a:r>
              <a:rPr lang="ru-RU" sz="2800" b="1" dirty="0" smtClean="0"/>
              <a:t>.</a:t>
            </a:r>
            <a:endParaRPr lang="ru-RU" sz="28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7010" y="0"/>
            <a:ext cx="72349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0535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49408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2800" dirty="0" smtClean="0"/>
              <a:t>Слова, </a:t>
            </a:r>
            <a:r>
              <a:rPr lang="ru-RU" sz="3200" u="sng" dirty="0" smtClean="0">
                <a:solidFill>
                  <a:srgbClr val="FF0000"/>
                </a:solidFill>
              </a:rPr>
              <a:t>имеющие общую часть и близкие по смыслу, называются родственными словами</a:t>
            </a:r>
            <a:r>
              <a:rPr lang="ru-RU" sz="2800" dirty="0" smtClean="0"/>
              <a:t>.</a:t>
            </a:r>
          </a:p>
          <a:p>
            <a:endParaRPr lang="ru-RU" sz="2800" dirty="0" smtClean="0"/>
          </a:p>
          <a:p>
            <a:r>
              <a:rPr lang="ru-RU" sz="3600" b="1" dirty="0" smtClean="0">
                <a:solidFill>
                  <a:srgbClr val="C00000"/>
                </a:solidFill>
              </a:rPr>
              <a:t>Общая часть родственных слов называется </a:t>
            </a:r>
            <a:r>
              <a:rPr lang="ru-RU" sz="3600" b="1" dirty="0" smtClean="0">
                <a:solidFill>
                  <a:srgbClr val="7030A0"/>
                </a:solidFill>
              </a:rPr>
              <a:t>корнем</a:t>
            </a:r>
            <a:r>
              <a:rPr lang="ru-RU" sz="3600" dirty="0" smtClean="0"/>
              <a:t>. Поэтому родственные слова ещё называют однокоренными. Корень в словах выделяется знаком.</a:t>
            </a:r>
          </a:p>
          <a:p>
            <a:endParaRPr lang="ru-RU" sz="3600" dirty="0" smtClean="0"/>
          </a:p>
          <a:p>
            <a:endParaRPr lang="ru-RU" sz="3600" dirty="0" smtClean="0"/>
          </a:p>
          <a:p>
            <a:endParaRPr lang="ru-RU" sz="3600" dirty="0" smtClean="0"/>
          </a:p>
          <a:p>
            <a:r>
              <a:rPr lang="ru-RU" sz="3600" dirty="0" smtClean="0"/>
              <a:t>Ну что же, пожалуй, и нам пора прощаться. Надеюсь, вы теперь поняли, что такое </a:t>
            </a:r>
            <a:r>
              <a:rPr lang="ru-RU" sz="3600" b="1" dirty="0" smtClean="0">
                <a:solidFill>
                  <a:srgbClr val="7030A0"/>
                </a:solidFill>
              </a:rPr>
              <a:t>родственные слова </a:t>
            </a:r>
            <a:r>
              <a:rPr lang="ru-RU" sz="3600" dirty="0" smtClean="0"/>
              <a:t>и будете находить их без труда. Удачи вам.</a:t>
            </a:r>
            <a:endParaRPr lang="ru-RU" sz="3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5433" y="3369062"/>
            <a:ext cx="2661457" cy="125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340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1122363"/>
            <a:ext cx="12192000" cy="2387600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ru-RU" b="1" dirty="0" smtClean="0"/>
              <a:t>Выполнила презентацию </a:t>
            </a:r>
            <a:r>
              <a:rPr lang="ru-RU" b="1" dirty="0" err="1" smtClean="0">
                <a:solidFill>
                  <a:srgbClr val="FF0000"/>
                </a:solidFill>
              </a:rPr>
              <a:t>Гершуненко</a:t>
            </a:r>
            <a:r>
              <a:rPr lang="ru-RU" b="1" dirty="0" smtClean="0">
                <a:solidFill>
                  <a:srgbClr val="FF0000"/>
                </a:solidFill>
              </a:rPr>
              <a:t> Н.М. 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/>
              <a:t>Учитель начальных классов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4747219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1155</Words>
  <Application>Microsoft Office PowerPoint</Application>
  <PresentationFormat>Широкоэкранный</PresentationFormat>
  <Paragraphs>73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Тема Office</vt:lpstr>
      <vt:lpstr> Решила как-то Василиса вырастить кое-что на огороде. Только огород этот был не простой. Ведь наша Василиса – волшебница. Выращивала Василиса не морковь, лук и помидоры, а слова.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Выполнила презентацию Гершуненко Н.М.  Учитель начальных классов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Однозначные и многозначные слова. Прямое и переносное значение слов </dc:title>
  <dc:creator>Пользователь</dc:creator>
  <cp:lastModifiedBy>Пользователь</cp:lastModifiedBy>
  <cp:revision>9</cp:revision>
  <dcterms:created xsi:type="dcterms:W3CDTF">2019-11-09T08:41:04Z</dcterms:created>
  <dcterms:modified xsi:type="dcterms:W3CDTF">2020-02-02T07:32:17Z</dcterms:modified>
</cp:coreProperties>
</file>