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1A95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3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52736"/>
          </a:xfrm>
          <a:solidFill>
            <a:srgbClr val="C00000"/>
          </a:solidFill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  <a:latin typeface="Times New Roman"/>
                <a:ea typeface="Times New Roman"/>
              </a:rPr>
              <a:t>Состав и строение атмосферы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52736"/>
            <a:ext cx="5580112" cy="580526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Состав атмосферы. </a:t>
            </a:r>
            <a:r>
              <a:rPr lang="ru-RU" dirty="0">
                <a:solidFill>
                  <a:schemeClr val="accent1"/>
                </a:solidFill>
                <a:latin typeface="Times New Roman"/>
                <a:ea typeface="Times New Roman"/>
              </a:rPr>
              <a:t>Воздушная оболочка нашей планеты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–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атмосфера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защищает земную поверхность от губительного воздействия на живые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организмы ультрафиолетового излучения Солнца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. Предохраняет она Землю и от космических частиц – пыли и метеоритов.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5"/>
            <a:ext cx="3563888" cy="5805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46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529208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indent="269240" algn="just"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Состоит атмосфера из механической смеси газов: </a:t>
            </a:r>
            <a:r>
              <a:rPr lang="ru-RU" dirty="0">
                <a:solidFill>
                  <a:schemeClr val="accent1"/>
                </a:solidFill>
                <a:latin typeface="Times New Roman"/>
                <a:ea typeface="Times New Roman"/>
              </a:rPr>
              <a:t>78 % ее объема составляет азот, </a:t>
            </a:r>
            <a:r>
              <a:rPr lang="ru-RU" dirty="0">
                <a:solidFill>
                  <a:srgbClr val="00B0F0"/>
                </a:solidFill>
                <a:latin typeface="Times New Roman"/>
                <a:ea typeface="Times New Roman"/>
              </a:rPr>
              <a:t>21 % – кислород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менее 1 % – гелий, аргон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криптон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 и другие инертные газы. </a:t>
            </a:r>
            <a:r>
              <a:rPr lang="ru-RU" dirty="0">
                <a:solidFill>
                  <a:srgbClr val="00B050"/>
                </a:solidFill>
                <a:latin typeface="Times New Roman"/>
                <a:ea typeface="Times New Roman"/>
              </a:rPr>
              <a:t>Количество кислорода и азота в воздухе практически неизменно,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потому что азот почти не вступает в соединения с другими веществами, а кислород, который хотя и очень активен и расходуется на дыхание, окисление и горение, все время пополняется растениями.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809" y="-9730"/>
            <a:ext cx="3875191" cy="6867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46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5724128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indent="269240" algn="just">
              <a:spcAft>
                <a:spcPts val="0"/>
              </a:spcAft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До высоты примерно 100 км процентное соотношение этих газов остается практически неизменным. Это обусловлено тем, что воздух постоянно перемешивается.</a:t>
            </a:r>
          </a:p>
          <a:p>
            <a:pPr indent="269240" algn="just">
              <a:spcAft>
                <a:spcPts val="0"/>
              </a:spcAft>
            </a:pPr>
            <a:r>
              <a:rPr lang="ru-RU" dirty="0">
                <a:solidFill>
                  <a:srgbClr val="00B0F0"/>
                </a:solidFill>
                <a:latin typeface="Times New Roman"/>
                <a:ea typeface="Times New Roman"/>
              </a:rPr>
              <a:t>Кроме названных газов в атмосфере содержится около 0,03 % углекислого газа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который обычно концентрируется вблизи от земной поверхности и размещается неравномерно: в городах, промышленных центрах и районах вулканической активности его количество возрастает.</a:t>
            </a:r>
            <a:endParaRPr lang="ru-RU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91" y="0"/>
            <a:ext cx="3412570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867" y="2132856"/>
            <a:ext cx="34147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866" y="4266456"/>
            <a:ext cx="3414713" cy="259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62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4644008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В атмосфере всегда находится некоторое количество примесей – </a:t>
            </a: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водяного пара и пыли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. </a:t>
            </a:r>
            <a:endParaRPr lang="ru-RU" sz="2400" dirty="0" smtClean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Содержание 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водяного пара зависит от температуры воздуха: </a:t>
            </a:r>
            <a:r>
              <a:rPr lang="ru-RU" sz="2400" dirty="0">
                <a:solidFill>
                  <a:srgbClr val="C00000"/>
                </a:solidFill>
                <a:latin typeface="Times New Roman"/>
                <a:ea typeface="Times New Roman"/>
              </a:rPr>
              <a:t>чем выше температура, тем больше пара вмещает воздух.</a:t>
            </a: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 Благодаря наличию в воздухе парообразной воды возможны </a:t>
            </a:r>
            <a:r>
              <a:rPr lang="ru-RU" sz="2800" dirty="0">
                <a:solidFill>
                  <a:srgbClr val="00B050"/>
                </a:solidFill>
                <a:latin typeface="Times New Roman"/>
                <a:ea typeface="Times New Roman"/>
              </a:rPr>
              <a:t>такие атмосферные явления, как радуга, рефракция солнечных лучей и т. п.</a:t>
            </a:r>
          </a:p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00B0F0"/>
                </a:solidFill>
                <a:latin typeface="Times New Roman"/>
                <a:ea typeface="Times New Roman"/>
              </a:rPr>
              <a:t>Пыль в атмосферу поступает во время вулканических извержений, песчаных и пыльных бурь, при неполном сгорании топлива на ТЭЦ и т. д.</a:t>
            </a:r>
            <a:endParaRPr lang="ru-RU" sz="2400" dirty="0">
              <a:solidFill>
                <a:srgbClr val="00B0F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034" y="-33801"/>
            <a:ext cx="451596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0925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-3118" y="219139"/>
            <a:ext cx="4067944" cy="6370975"/>
          </a:xfrm>
          <a:prstGeom prst="rect">
            <a:avLst/>
          </a:prstGeom>
          <a:solidFill>
            <a:srgbClr val="B61A95"/>
          </a:solidFill>
          <a:ln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Строение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атмосферы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Плотность атмосферы меняется с высотой: у поверхности Земли она наивысшая, с поднятием вверх уменьшается. Так, на высоте 5,5 км плотность атмосферы в 2 раза, а на высоте 11 км – в 4 раза меньше, чем в приземном слое.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зависимости от плотности, состава и свойств газов атмосферу разделяют на пять концентрических слоев (рис. 34).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 descr="i_0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743"/>
            <a:ext cx="5004048" cy="680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5575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788024" cy="67403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</a:rPr>
              <a:t>Нижний </a:t>
            </a:r>
            <a:r>
              <a:rPr lang="ru-RU" sz="2400" dirty="0">
                <a:solidFill>
                  <a:srgbClr val="FFFF00"/>
                </a:solidFill>
              </a:rPr>
              <a:t>слой называют тропосферой. </a:t>
            </a:r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 smtClean="0"/>
              <a:t>Ее </a:t>
            </a:r>
            <a:r>
              <a:rPr lang="ru-RU" sz="2400" dirty="0"/>
              <a:t>верхняя граница проходит на высоте 8-10 км на полюсах и 16–18 км – на экваторе. </a:t>
            </a:r>
            <a:r>
              <a:rPr lang="ru-RU" sz="2400" dirty="0">
                <a:solidFill>
                  <a:srgbClr val="FFC000"/>
                </a:solidFill>
              </a:rPr>
              <a:t>В тропосфере содержится до 80 % всей массы атмосферы и почти весь водяной пар.</a:t>
            </a:r>
          </a:p>
          <a:p>
            <a:r>
              <a:rPr lang="ru-RU" sz="2400" dirty="0"/>
              <a:t>Температура воздуха в тропосфере с высотой понижается на 0,6 °C через каждые 100 м и у верхней ее границы составляет </a:t>
            </a:r>
            <a:r>
              <a:rPr lang="ru-RU" sz="2400" dirty="0">
                <a:solidFill>
                  <a:srgbClr val="002060"/>
                </a:solidFill>
              </a:rPr>
              <a:t>-45-55 °C.</a:t>
            </a:r>
          </a:p>
          <a:p>
            <a:r>
              <a:rPr lang="ru-RU" sz="2400" dirty="0"/>
              <a:t>Воздух в тропосфере постоянно перемешивается, перемещается в разных направлениях. </a:t>
            </a:r>
            <a:r>
              <a:rPr lang="ru-RU" sz="2400" dirty="0">
                <a:solidFill>
                  <a:srgbClr val="FFFF00"/>
                </a:solidFill>
              </a:rPr>
              <a:t>Только здесь наблюдаются туманы, дожди, снегопады, грозы, бури и другие погодные явления.</a:t>
            </a:r>
          </a:p>
        </p:txBody>
      </p:sp>
      <p:pic>
        <p:nvPicPr>
          <p:cNvPr id="7170" name="Picture 2" descr="http://www.yshastiki.ru/img/enz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355945" cy="686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586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40"/>
            <a:ext cx="4644008" cy="6740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2. Выше расположена стратосфера, которая простирается до высоты 50–55 км. </a:t>
            </a:r>
            <a:r>
              <a:rPr lang="ru-RU" sz="2400" dirty="0"/>
              <a:t>Плотность воздуха и давление в стратосфере незначительны. Разреженный воздух состоит из тех же газов, что и в тропосфере, но в </a:t>
            </a:r>
            <a:r>
              <a:rPr lang="ru-RU" sz="2400" dirty="0">
                <a:solidFill>
                  <a:srgbClr val="7030A0"/>
                </a:solidFill>
              </a:rPr>
              <a:t>нем больше озона. </a:t>
            </a:r>
            <a:r>
              <a:rPr lang="ru-RU" sz="2400" dirty="0"/>
              <a:t>Наибольшая концентрация озона наблюдается на высоте </a:t>
            </a:r>
            <a:r>
              <a:rPr lang="ru-RU" sz="2400" dirty="0">
                <a:solidFill>
                  <a:srgbClr val="7030A0"/>
                </a:solidFill>
              </a:rPr>
              <a:t>15–30 км</a:t>
            </a:r>
            <a:r>
              <a:rPr lang="ru-RU" sz="2400" dirty="0"/>
              <a:t>. Температура в стратосфере повышается с высотой и на </a:t>
            </a:r>
            <a:r>
              <a:rPr lang="ru-RU" sz="2400" dirty="0">
                <a:solidFill>
                  <a:srgbClr val="FFC000"/>
                </a:solidFill>
              </a:rPr>
              <a:t>верхней границе ее достигает 0 °C и выше</a:t>
            </a:r>
            <a:r>
              <a:rPr lang="ru-RU" sz="2400" dirty="0"/>
              <a:t>. Это объясняется тем, что озон поглощает коротковолновую часть солнечной энергии, в результате чего воздух нагревается.</a:t>
            </a:r>
          </a:p>
        </p:txBody>
      </p:sp>
      <p:pic>
        <p:nvPicPr>
          <p:cNvPr id="8196" name="Picture 4" descr="http://900igr.net/datas/fizika/Izmenenie-vozdukha-s-vysotoj/0009-009-Temperatu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40"/>
            <a:ext cx="4572000" cy="371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4499991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12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634" y="0"/>
            <a:ext cx="4572000" cy="67403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ru-RU" dirty="0"/>
              <a:t>3. </a:t>
            </a:r>
            <a:r>
              <a:rPr lang="ru-RU" dirty="0">
                <a:solidFill>
                  <a:srgbClr val="FFFF00"/>
                </a:solidFill>
              </a:rPr>
              <a:t>Над стратосферой лежит мезосфера</a:t>
            </a:r>
            <a:r>
              <a:rPr lang="ru-RU" dirty="0"/>
              <a:t>, простирающаяся до </a:t>
            </a:r>
            <a:r>
              <a:rPr lang="ru-RU" dirty="0">
                <a:solidFill>
                  <a:srgbClr val="FFFF00"/>
                </a:solidFill>
              </a:rPr>
              <a:t>высоты 80 км</a:t>
            </a:r>
            <a:r>
              <a:rPr lang="ru-RU" dirty="0"/>
              <a:t>. В ней температура вновь </a:t>
            </a:r>
            <a:r>
              <a:rPr lang="ru-RU" dirty="0">
                <a:solidFill>
                  <a:srgbClr val="FFC000"/>
                </a:solidFill>
              </a:rPr>
              <a:t>понижается</a:t>
            </a:r>
            <a:r>
              <a:rPr lang="ru-RU" dirty="0"/>
              <a:t> и достигает -</a:t>
            </a:r>
            <a:r>
              <a:rPr lang="ru-RU" dirty="0">
                <a:solidFill>
                  <a:srgbClr val="FFFF00"/>
                </a:solidFill>
              </a:rPr>
              <a:t>90 °C</a:t>
            </a:r>
            <a:r>
              <a:rPr lang="ru-RU" dirty="0"/>
              <a:t>. </a:t>
            </a:r>
            <a:r>
              <a:rPr lang="ru-RU" dirty="0">
                <a:solidFill>
                  <a:srgbClr val="7030A0"/>
                </a:solidFill>
              </a:rPr>
              <a:t>Плотность воздуха там в 200 раз меньше, чем у поверхности Земли.</a:t>
            </a:r>
          </a:p>
          <a:p>
            <a:r>
              <a:rPr lang="ru-RU" dirty="0"/>
              <a:t>4. Выше мезосферы располагается </a:t>
            </a:r>
            <a:r>
              <a:rPr lang="ru-RU" dirty="0">
                <a:solidFill>
                  <a:srgbClr val="C00000"/>
                </a:solidFill>
              </a:rPr>
              <a:t>термосфера (от 80 до 800 км). </a:t>
            </a:r>
            <a:r>
              <a:rPr lang="ru-RU" dirty="0"/>
              <a:t>Температура в этом слое </a:t>
            </a:r>
            <a:r>
              <a:rPr lang="ru-RU" dirty="0">
                <a:solidFill>
                  <a:srgbClr val="FFFF00"/>
                </a:solidFill>
              </a:rPr>
              <a:t>повышается: на высоте 150 км до 220 °C; на высоте 600 км до 1500 °</a:t>
            </a:r>
            <a:r>
              <a:rPr lang="ru-RU" dirty="0"/>
              <a:t>C. </a:t>
            </a:r>
            <a:r>
              <a:rPr lang="ru-RU" dirty="0">
                <a:solidFill>
                  <a:srgbClr val="0070C0"/>
                </a:solidFill>
              </a:rPr>
              <a:t>Газы атмосферы (азот и кислород) находятся в ионизированном состоянии. </a:t>
            </a:r>
            <a:r>
              <a:rPr lang="ru-RU" dirty="0"/>
              <a:t>Под действием коротковолновой солнечной радиации отдельные электроны отрываются от оболочек атомов. В результате в данном слое – ионосфере возникают слои заряженных частиц. Самый плотный их слой находится на высоте 300–400 км</a:t>
            </a:r>
            <a:r>
              <a:rPr lang="ru-RU" dirty="0">
                <a:solidFill>
                  <a:srgbClr val="0070C0"/>
                </a:solidFill>
              </a:rPr>
              <a:t>. В связи с небольшой плотностью солнечные лучи там не рассеиваются, поэтому небо черное, на нем ярко светят звезды и планеты.</a:t>
            </a:r>
          </a:p>
          <a:p>
            <a:r>
              <a:rPr lang="ru-RU" dirty="0"/>
              <a:t>В ионосфере возникают полярные сияния, образуются мощные электрические токи, которые вызывают нарушения магнитного поля Земли.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365" y="674"/>
            <a:ext cx="4595293" cy="68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42454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5. Выше 800 км расположена внешняя оболочка – </a:t>
            </a:r>
            <a:r>
              <a:rPr lang="ru-RU" sz="3200" dirty="0">
                <a:solidFill>
                  <a:srgbClr val="00B0F0"/>
                </a:solidFill>
              </a:rPr>
              <a:t>экзосфера.</a:t>
            </a:r>
            <a:r>
              <a:rPr lang="ru-RU" sz="3200" dirty="0">
                <a:solidFill>
                  <a:srgbClr val="FFFF00"/>
                </a:solidFill>
              </a:rPr>
              <a:t> Скорость движения отдельных частиц в экзосфере приближается к критической – 11,2 мм/с, поэтому отдельные частицы могут преодолеть земное притяжение и уйти в мировое пространство.</a:t>
            </a:r>
          </a:p>
        </p:txBody>
      </p:sp>
      <p:pic>
        <p:nvPicPr>
          <p:cNvPr id="10244" name="Picture 4" descr="http://www.alienguest.ru/public/img/atmosf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988"/>
            <a:ext cx="4211960" cy="378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5klass.net/datas/geografija/Atmosfera-6-klass/0010-010-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231" y="3046988"/>
            <a:ext cx="5081349" cy="38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5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465"/>
            <a:ext cx="9144000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4800" b="1" dirty="0">
                <a:solidFill>
                  <a:srgbClr val="00B0F0"/>
                </a:solidFill>
                <a:latin typeface="Times New Roman"/>
                <a:ea typeface="Times New Roman"/>
              </a:rPr>
              <a:t>Значение атмосферы. </a:t>
            </a:r>
            <a:endParaRPr lang="ru-RU" sz="4800" b="1" dirty="0" smtClean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Роль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атмосферы в жизни нашей планеты исключительно велика. 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3200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Без </a:t>
            </a:r>
            <a:r>
              <a:rPr lang="ru-RU" sz="3200" dirty="0">
                <a:solidFill>
                  <a:schemeClr val="accent1"/>
                </a:solidFill>
                <a:latin typeface="Times New Roman"/>
                <a:ea typeface="Times New Roman"/>
              </a:rPr>
              <a:t>нее Земля была бы мертва. </a:t>
            </a:r>
            <a:endParaRPr lang="ru-RU" sz="3200" dirty="0" smtClean="0">
              <a:solidFill>
                <a:schemeClr val="accent1"/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0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Атмосфера </a:t>
            </a:r>
            <a:r>
              <a:rPr lang="ru-RU" sz="2000" dirty="0">
                <a:solidFill>
                  <a:srgbClr val="00B0F0"/>
                </a:solidFill>
                <a:latin typeface="Times New Roman"/>
                <a:ea typeface="Times New Roman"/>
              </a:rPr>
              <a:t>предохраняет поверхность Земли от сильного нагревания и охлаждения. Ее влияние можно уподобить роли стекла в парниках: пропускать солнечные лучи и препятствовать отдаче тепла.</a:t>
            </a:r>
          </a:p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Атмосфера предохраняет живые организмы от коротковолновой и корпускулярной радиации Солнца. </a:t>
            </a:r>
            <a:endParaRPr lang="ru-RU" sz="24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Атмосфера </a:t>
            </a:r>
            <a:r>
              <a:rPr lang="ru-RU" sz="2400" dirty="0">
                <a:solidFill>
                  <a:schemeClr val="accent1"/>
                </a:solidFill>
                <a:latin typeface="Times New Roman"/>
                <a:ea typeface="Times New Roman"/>
              </a:rPr>
              <a:t>– среда, где происходят погодные явления, с которыми связана вся человеческая деятельность.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Изучение этой оболочки производится на метеорологических станциях. Днем и ночью, в любую погоду метеорологи ведут наблюдения за состоянием нижнего слоя атмосферы. Четыре раза в сутки, а на многих станциях ежечасно измеряют температуру, давление, влажность воздуха, отмечают облачность, направление и скорость ветра, количество осадков, электрические и звуковые явления в атмосфере. Метеорологические станции расположены всюду: в Антарктиде и во влажных тропических лесах, на высоких горах и на необозримых просторах тундры. Ведутся наблюдения и на океанах со специально построенных кораблей.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-48005"/>
            <a:ext cx="2376264" cy="928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9996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724128" cy="65556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 30-х гг. XX в. начались наблюдения в свободной атмосфере.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Стали запускать радиозонды, которые поднимаются на высоту 25–35 км, и при помощи радиоаппаратуры передают на Землю сведения о температуре, давлении, влажности воздуха и скорости ветра. В наше время широко используют также </a:t>
            </a:r>
            <a:r>
              <a:rPr lang="ru-RU" sz="2800" dirty="0">
                <a:solidFill>
                  <a:srgbClr val="0070C0"/>
                </a:solidFill>
                <a:latin typeface="Times New Roman"/>
                <a:ea typeface="Times New Roman"/>
              </a:rPr>
              <a:t>метеорологические ракеты и спутники.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Последние имеют телевизионные установки, передающие изображение земной поверхности и облаков.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1266" name="Picture 2" descr="http://www.nnre.ru/geologija_i_geografija/geografija_polnyi_spravochnik_dlja_podgotovki_k_egye/_70408_geogr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838"/>
            <a:ext cx="3419872" cy="362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616" y="3620456"/>
            <a:ext cx="3489141" cy="323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34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верх 1"/>
          <p:cNvSpPr/>
          <p:nvPr/>
        </p:nvSpPr>
        <p:spPr>
          <a:xfrm>
            <a:off x="1043608" y="2276872"/>
            <a:ext cx="6840760" cy="1476744"/>
          </a:xfrm>
          <a:prstGeom prst="ribbon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Выполнила презентацию </a:t>
            </a:r>
            <a:r>
              <a:rPr lang="ru-RU" dirty="0" err="1" smtClean="0"/>
              <a:t>Гершуненко</a:t>
            </a:r>
            <a:r>
              <a:rPr lang="ru-RU" dirty="0" smtClean="0"/>
              <a:t> Н.М. учитель начальных классов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287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679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Состав и строение атмосферы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и строение атмосферы</dc:title>
  <dc:creator>LICRAY</dc:creator>
  <cp:lastModifiedBy>Пользователь</cp:lastModifiedBy>
  <cp:revision>8</cp:revision>
  <dcterms:created xsi:type="dcterms:W3CDTF">2016-04-27T02:51:40Z</dcterms:created>
  <dcterms:modified xsi:type="dcterms:W3CDTF">2020-02-06T14:00:54Z</dcterms:modified>
</cp:coreProperties>
</file>