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FF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60"/>
  </p:normalViewPr>
  <p:slideViewPr>
    <p:cSldViewPr>
      <p:cViewPr varScale="1">
        <p:scale>
          <a:sx n="77" d="100"/>
          <a:sy n="77" d="100"/>
        </p:scale>
        <p:origin x="3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51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445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939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752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592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84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02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090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3820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59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1344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62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  <a:alpha val="5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263080" y="6731"/>
            <a:ext cx="6400800" cy="17526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ru-RU" sz="36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Times New Roman"/>
              </a:rPr>
              <a:t> </a:t>
            </a:r>
            <a:r>
              <a:rPr lang="ru-RU" sz="6600" b="1" dirty="0">
                <a:solidFill>
                  <a:schemeClr val="bg2">
                    <a:lumMod val="50000"/>
                  </a:schemeClr>
                </a:solidFill>
                <a:latin typeface="Times New Roman"/>
              </a:rPr>
              <a:t>Температура воздуха </a:t>
            </a:r>
          </a:p>
          <a:p>
            <a:endParaRPr lang="ru-RU" sz="6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0" y="1268760"/>
            <a:ext cx="43559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240" algn="just">
              <a:spcAft>
                <a:spcPts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Солнечные 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лучи, проходя через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прозрачные тела, нагревают их очень слабо</a:t>
            </a:r>
            <a:r>
              <a:rPr lang="ru-RU" sz="2400" dirty="0">
                <a:solidFill>
                  <a:srgbClr val="002060"/>
                </a:solidFill>
                <a:latin typeface="Times New Roman"/>
                <a:ea typeface="Times New Roman"/>
              </a:rPr>
              <a:t>. По этой причине прямые солнечные лучи почти не нагревают воздух атмосферы, а нагревают поверхность Земли, от которой прилегающим слоям воздуха передается тепло. Нагреваясь, воздух становится более легким и поднимается вверх, где перемешивается с более холодным, в свою очередь нагревая его.</a:t>
            </a:r>
            <a:endParaRPr lang="ru-RU" sz="2400" dirty="0">
              <a:solidFill>
                <a:srgbClr val="002060"/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4" name="Picture 2" descr="http://www.sunhome.ru/UsersGallery/022012/polet-dush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268760"/>
            <a:ext cx="4289021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4330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29649" y="-10058"/>
            <a:ext cx="438562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</a:rPr>
              <a:t>По мере поднятия вверх воздух охлаждается. </a:t>
            </a:r>
            <a:r>
              <a:rPr lang="ru-RU" sz="2400" dirty="0">
                <a:solidFill>
                  <a:schemeClr val="bg1"/>
                </a:solidFill>
              </a:rPr>
              <a:t>На высоте 10 км температура постоянно держится на отметке 40–45 °C.</a:t>
            </a:r>
          </a:p>
          <a:p>
            <a:r>
              <a:rPr lang="ru-RU" sz="2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Понижение температуры воздуха с высотой – это общая закономерность</a:t>
            </a:r>
            <a:r>
              <a:rPr lang="ru-RU" sz="2400" dirty="0"/>
              <a:t>. </a:t>
            </a:r>
            <a:r>
              <a:rPr lang="ru-RU" sz="2400" dirty="0">
                <a:solidFill>
                  <a:srgbClr val="FFFF00"/>
                </a:solidFill>
              </a:rPr>
              <a:t>Однако нередко наблюдается и </a:t>
            </a:r>
            <a:r>
              <a:rPr lang="ru-RU" sz="2400" dirty="0">
                <a:solidFill>
                  <a:srgbClr val="C00000"/>
                </a:solidFill>
              </a:rPr>
              <a:t>повышение температуры</a:t>
            </a:r>
            <a:r>
              <a:rPr lang="ru-RU" sz="2400" dirty="0">
                <a:solidFill>
                  <a:srgbClr val="FFFF00"/>
                </a:solidFill>
              </a:rPr>
              <a:t> по мере поднятия вверх. Такое явление называют температурной инверсией, т. е. перестановкой температур</a:t>
            </a:r>
            <a:r>
              <a:rPr lang="ru-RU" sz="2400" dirty="0" smtClean="0">
                <a:solidFill>
                  <a:srgbClr val="FFFF00"/>
                </a:solidFill>
              </a:rPr>
              <a:t>.</a:t>
            </a:r>
            <a:endParaRPr lang="ru-RU" sz="2400" dirty="0">
              <a:solidFill>
                <a:srgbClr val="FFFF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675" y="-10058"/>
            <a:ext cx="4886325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-15560" y="5013176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prstClr val="black"/>
                </a:solidFill>
              </a:rPr>
              <a:t>Возникают </a:t>
            </a:r>
            <a:r>
              <a:rPr lang="ru-RU" sz="2400" dirty="0">
                <a:solidFill>
                  <a:srgbClr val="C00000"/>
                </a:solidFill>
              </a:rPr>
              <a:t>инверсии </a:t>
            </a:r>
            <a:r>
              <a:rPr lang="ru-RU" sz="2400" dirty="0">
                <a:solidFill>
                  <a:prstClr val="black"/>
                </a:solidFill>
              </a:rPr>
              <a:t>либо при быстром охлаждении земной поверхности и прилегающего воздуха, либо, наоборот, при стекании тяжелого холодного воздуха по склонам гор в долины. Там этот воздух застаивается и вытесняет более теплый вверх по склонам.</a:t>
            </a:r>
          </a:p>
        </p:txBody>
      </p:sp>
    </p:spTree>
    <p:extLst>
      <p:ext uri="{BB962C8B-B14F-4D97-AF65-F5344CB8AC3E}">
        <p14:creationId xmlns:p14="http://schemas.microsoft.com/office/powerpoint/2010/main" val="112174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23202" y="12680"/>
            <a:ext cx="4572000" cy="600164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solidFill>
                  <a:srgbClr val="FFFF00"/>
                </a:solidFill>
              </a:rPr>
              <a:t>В течение суток температура воздуха </a:t>
            </a:r>
            <a:r>
              <a:rPr lang="ru-RU" sz="2400" dirty="0">
                <a:solidFill>
                  <a:srgbClr val="002060"/>
                </a:solidFill>
              </a:rPr>
              <a:t>не остается постоянной, а непрерывно изменяется.</a:t>
            </a:r>
            <a:r>
              <a:rPr lang="ru-RU" sz="2400" dirty="0">
                <a:solidFill>
                  <a:srgbClr val="FFFF00"/>
                </a:solidFill>
              </a:rPr>
              <a:t> Днем поверхность Земли нагревается и нагревает прилегающий слой воздуха. Ночью Земля излучает тепло, охлаждается, и происходит охлаждение воздуха. Наиболее низкие температуры наблюдаются не ночью, а перед восходом солнца, когда земная поверхность уже отдала все тепло. </a:t>
            </a:r>
            <a:r>
              <a:rPr lang="ru-RU" sz="24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Аналогично этому наиболее высокие температуры воздуха устанавливаются не в полдень, а около 15 ч.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556019" y="1267501"/>
            <a:ext cx="6855481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485463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530" y="10479"/>
            <a:ext cx="912847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FFFF00"/>
                </a:solidFill>
              </a:rPr>
              <a:t>На </a:t>
            </a:r>
            <a:r>
              <a:rPr lang="ru-RU" sz="28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экваторе</a:t>
            </a:r>
            <a:r>
              <a:rPr lang="ru-RU" sz="28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sz="2800" dirty="0">
                <a:solidFill>
                  <a:srgbClr val="FFFF00"/>
                </a:solidFill>
              </a:rPr>
              <a:t>суточный ход температур однообразен, днем и ночью они почти одинаковы. </a:t>
            </a:r>
            <a:r>
              <a:rPr lang="ru-RU" sz="28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Очень незначительны суточные амплитуды на морях и у морских побережий. </a:t>
            </a:r>
            <a:r>
              <a:rPr lang="ru-RU" sz="2800" dirty="0">
                <a:solidFill>
                  <a:srgbClr val="FFFF00"/>
                </a:solidFill>
              </a:rPr>
              <a:t>А вот в пустынях днем поверхность земли часто нагревается до 50–60 °C, а ночью нередко охлаждается до 0 °C. Таким образом, суточные амплитуды превышают здесь 50–60 °C.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0" y="2709674"/>
            <a:ext cx="2884820" cy="4148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255" y="2727855"/>
            <a:ext cx="6084168" cy="3986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292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73803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5">
                    <a:lumMod val="50000"/>
                  </a:schemeClr>
                </a:solidFill>
              </a:rPr>
              <a:t>В умеренных широтах наибольшее количество солнечной радиации поступает на Землю в дни летних солнцестояний, т. е. 22 июня в Северном полушарии и 21 декабря в Южном.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16796"/>
            <a:ext cx="8856984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179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</a:rPr>
              <a:t>Однако самым жарким месяцем является не июнь (декабрь), а июль (январь), так как в день солнцестояния огромное количество радиации расходуется на нагревание земной поверхности. В июле (январе) радиация уменьшается, но эта убыль компенсируется сильно нагретой земной поверхностью.</a:t>
            </a:r>
          </a:p>
          <a:p>
            <a:r>
              <a:rPr lang="ru-RU" sz="2800" dirty="0">
                <a:solidFill>
                  <a:srgbClr val="002060"/>
                </a:solidFill>
              </a:rPr>
              <a:t>Аналогично этому самый холодный месяц не июнь (декабрь), а июль (январь).</a:t>
            </a:r>
          </a:p>
          <a:p>
            <a:r>
              <a:rPr lang="ru-RU" sz="2800" dirty="0">
                <a:solidFill>
                  <a:srgbClr val="002060"/>
                </a:solidFill>
              </a:rPr>
              <a:t>На море, в связи с тем что вода более медленно охлаждается и нагревается, смещение температур еще больше. Здесь самый жаркий месяц август, а самый холодный – февраль в Северном полушарии и соответственно самый жаркий – февраль и самый холодный – август в Южном.</a:t>
            </a:r>
          </a:p>
        </p:txBody>
      </p:sp>
    </p:spTree>
    <p:extLst>
      <p:ext uri="{BB962C8B-B14F-4D97-AF65-F5344CB8AC3E}">
        <p14:creationId xmlns:p14="http://schemas.microsoft.com/office/powerpoint/2010/main" val="978319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C00000"/>
                </a:solidFill>
              </a:rPr>
              <a:t>Годовая амплитуда температур в значительной степени зависит от широты места. </a:t>
            </a:r>
            <a:r>
              <a:rPr lang="ru-RU" sz="2400" dirty="0">
                <a:solidFill>
                  <a:srgbClr val="C00000"/>
                </a:solidFill>
              </a:rPr>
              <a:t>Так, на экваторе амплитуда в течение года остается почти постоянной и составляет 22–23 °C. </a:t>
            </a:r>
            <a:r>
              <a:rPr lang="ru-RU" sz="2400" dirty="0" smtClean="0">
                <a:solidFill>
                  <a:srgbClr val="C00000"/>
                </a:solidFill>
              </a:rPr>
              <a:t> 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23439"/>
            <a:ext cx="7962895" cy="50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4313" y="6474836"/>
            <a:ext cx="4427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dirty="0" smtClean="0"/>
              <a:t>Картина Розы </a:t>
            </a:r>
            <a:r>
              <a:rPr lang="ru-RU" dirty="0"/>
              <a:t>Савиновой «Радость бытия»</a:t>
            </a:r>
          </a:p>
        </p:txBody>
      </p:sp>
    </p:spTree>
    <p:extLst>
      <p:ext uri="{BB962C8B-B14F-4D97-AF65-F5344CB8AC3E}">
        <p14:creationId xmlns:p14="http://schemas.microsoft.com/office/powerpoint/2010/main" val="429025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FF00"/>
                </a:solidFill>
              </a:rPr>
              <a:t>Самые 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</a:rPr>
              <a:t>высокие годовые амплитуды </a:t>
            </a:r>
            <a:r>
              <a:rPr lang="ru-RU" sz="2800" dirty="0">
                <a:solidFill>
                  <a:srgbClr val="FFFF00"/>
                </a:solidFill>
              </a:rPr>
              <a:t>характерны для территорий, расположенных в </a:t>
            </a:r>
            <a:r>
              <a:rPr lang="ru-RU" sz="2800" dirty="0">
                <a:solidFill>
                  <a:schemeClr val="bg2">
                    <a:lumMod val="75000"/>
                  </a:schemeClr>
                </a:solidFill>
              </a:rPr>
              <a:t>средних широтах в глубине континентов</a:t>
            </a: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  <a:endParaRPr lang="ru-RU" sz="2800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ru-RU" sz="2800" dirty="0" smtClean="0">
                <a:solidFill>
                  <a:srgbClr val="FFFF00"/>
                </a:solidFill>
              </a:rPr>
              <a:t>Любая </a:t>
            </a:r>
            <a:r>
              <a:rPr lang="ru-RU" sz="2800" dirty="0">
                <a:solidFill>
                  <a:srgbClr val="FFFF00"/>
                </a:solidFill>
              </a:rPr>
              <a:t>местность характеризуется также абсолютными и средними температурами</a:t>
            </a:r>
            <a:r>
              <a:rPr lang="ru-RU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. Абсолютные температуры устанавливают путем многолетних наблюдений на метеостанциях.</a:t>
            </a:r>
            <a:r>
              <a:rPr lang="ru-RU" sz="2800" dirty="0">
                <a:solidFill>
                  <a:srgbClr val="FFFF00"/>
                </a:solidFill>
              </a:rPr>
              <a:t> Так, самое жаркое (+58 °C) место на Земле находится в Ливийской пустыне; самое холодное (-89,2 °C) – в Антарктиде на станции «Восток». В Северном полушарии самая низкая (-70,2 °C) температура отмечена в поселке Оймякон в Восточной Сибири.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056" y="4684968"/>
            <a:ext cx="2801888" cy="2101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832092"/>
            <a:ext cx="2880320" cy="1921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8" y="4836925"/>
            <a:ext cx="2878137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334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00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36512" y="31469"/>
            <a:ext cx="468052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240" algn="just">
              <a:spcAft>
                <a:spcPts val="0"/>
              </a:spcAft>
            </a:pPr>
            <a:r>
              <a:rPr lang="ru-RU" sz="2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Средние температуры </a:t>
            </a:r>
            <a:r>
              <a:rPr lang="ru-RU" sz="24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определяют как среднеарифметическое нескольких показателей термометра. Так, чтобы определить среднесуточную температуру, производят измерения в 1; 7; 13 и 19 ч, т. е. 4 раза в сутки. Из полученных цифр находят среднеарифметическую величину, которая и будет среднесуточной температурой данной местности. Затем находят среднемесячные и среднегодовые температуры как среднеарифметическое среднесуточных и среднемесячных.</a:t>
            </a:r>
            <a:endParaRPr lang="ru-RU" sz="2400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8259"/>
            <a:ext cx="4427984" cy="4213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92080" y="4437111"/>
            <a:ext cx="37444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Притягательные акварели француженки </a:t>
            </a:r>
            <a:r>
              <a:rPr lang="ru-RU" dirty="0" err="1"/>
              <a:t>Marie</a:t>
            </a:r>
            <a:r>
              <a:rPr lang="ru-RU" dirty="0"/>
              <a:t> </a:t>
            </a:r>
            <a:r>
              <a:rPr lang="ru-RU" dirty="0" err="1"/>
              <a:t>Claire</a:t>
            </a:r>
            <a:r>
              <a:rPr lang="ru-RU" dirty="0"/>
              <a:t> </a:t>
            </a:r>
            <a:r>
              <a:rPr lang="ru-RU" dirty="0" err="1"/>
              <a:t>Moudru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461390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80" y="0"/>
            <a:ext cx="913042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9240" algn="just">
              <a:spcAft>
                <a:spcPts val="0"/>
              </a:spcAft>
            </a:pPr>
            <a:r>
              <a:rPr lang="ru-RU" sz="2400" dirty="0">
                <a:solidFill>
                  <a:srgbClr val="FF0000"/>
                </a:solidFill>
                <a:latin typeface="Times New Roman"/>
                <a:ea typeface="Times New Roman"/>
              </a:rPr>
              <a:t>На карте можно обозначить точки с одинаковыми значениями температур и провести линии, соединяющие их. Эти линии называют 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/>
                <a:ea typeface="Times New Roman"/>
              </a:rPr>
              <a:t>изотермами. </a:t>
            </a:r>
            <a:endParaRPr lang="ru-RU" sz="3200" dirty="0" smtClean="0">
              <a:solidFill>
                <a:schemeClr val="bg2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indent="269240" algn="just"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Наиболее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показательны изотермы января и июля, т. е. самого холодного и самого теплого месяца в году. </a:t>
            </a:r>
            <a:r>
              <a:rPr lang="ru-RU" sz="2400" dirty="0">
                <a:solidFill>
                  <a:srgbClr val="D60093"/>
                </a:solidFill>
                <a:latin typeface="Times New Roman"/>
                <a:ea typeface="Times New Roman"/>
              </a:rPr>
              <a:t>По изотермам можно определить, как распределяется тепло на Земле.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При этом прослеживаются отчетливо выраженные закономерности.</a:t>
            </a:r>
            <a:endParaRPr lang="ru-RU" sz="2400" dirty="0">
              <a:latin typeface="Times New Roman"/>
              <a:ea typeface="Times New Roman"/>
            </a:endParaRPr>
          </a:p>
          <a:p>
            <a:pPr indent="269240" algn="just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1. Самые высокие температуры наблюдаются не на экваторе, а в тропических и субтропических пустынях, где преобладает прямая радиация.</a:t>
            </a:r>
            <a:endParaRPr lang="ru-RU" sz="2400" dirty="0">
              <a:latin typeface="Times New Roman"/>
              <a:ea typeface="Times New Roman"/>
            </a:endParaRPr>
          </a:p>
          <a:p>
            <a:pPr indent="269240" algn="just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2. В обоих полушариях температуры понижаются от тропических широт к полюсам.</a:t>
            </a:r>
            <a:endParaRPr lang="ru-RU" sz="2400" dirty="0">
              <a:latin typeface="Times New Roman"/>
              <a:ea typeface="Times New Roman"/>
            </a:endParaRPr>
          </a:p>
          <a:p>
            <a:pPr indent="269240" algn="just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3. В связи с преобладанием моря над сушей ход изотерм в Южном полушарии более плавный, а амплитуды температур между самым жарким и самым холодным месяцем меньше, чем в Северном.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1507559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321771" y="926812"/>
            <a:ext cx="50045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98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16632"/>
            <a:ext cx="903649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69875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Расположение изотерм позволяет выделить </a:t>
            </a:r>
            <a:endParaRPr lang="ru-RU" sz="2800" dirty="0" smtClean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269875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7 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тепловых поясов: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lvl="0" indent="2698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1 жаркий</a:t>
            </a:r>
            <a:r>
              <a:rPr lang="ru-RU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расположенный между годовыми изотермами 20 °C в Северном и Южном полушариях;</a:t>
            </a: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indent="2698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bg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2 умеренных, 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заключенных между изотермами 20 и 10 °C самых теплых месяцев, т. е. июня и января;</a:t>
            </a: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indent="2698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2 холодных</a:t>
            </a:r>
            <a:r>
              <a:rPr lang="ru-RU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расположенных между изотермами 10 и 0 °C также самых теплых месяцев;</a:t>
            </a: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indent="2698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sz="2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 области вечного мороза</a:t>
            </a:r>
            <a:r>
              <a:rPr lang="ru-RU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которых температура самого теплого месяца ниже 0 °C.</a:t>
            </a: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0" indent="269875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Границы поясов освещенности, проходящие по тропикам и полярным кругам, не совпадают с границами тепловых поясов</a:t>
            </a:r>
            <a:endParaRPr lang="ru-RU" sz="20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347102"/>
            <a:ext cx="3195464" cy="2396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361488"/>
            <a:ext cx="3194050" cy="2395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98" y="4066413"/>
            <a:ext cx="1993237" cy="2657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030032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Лента лицом вниз 1"/>
          <p:cNvSpPr/>
          <p:nvPr/>
        </p:nvSpPr>
        <p:spPr>
          <a:xfrm>
            <a:off x="1259632" y="2420888"/>
            <a:ext cx="6480720" cy="162076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Презентацию выполнила учитель начальных классов </a:t>
            </a:r>
            <a:r>
              <a:rPr lang="ru-RU" dirty="0" err="1" smtClean="0"/>
              <a:t>Гершуненко</a:t>
            </a:r>
            <a:r>
              <a:rPr lang="ru-RU" dirty="0" smtClean="0"/>
              <a:t> Н.М.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51019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FFFF00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</TotalTime>
  <Words>626</Words>
  <Application>Microsoft Office PowerPoint</Application>
  <PresentationFormat>Экран (4:3)</PresentationFormat>
  <Paragraphs>32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LICRAY</dc:creator>
  <cp:lastModifiedBy>Пользователь</cp:lastModifiedBy>
  <cp:revision>16</cp:revision>
  <dcterms:created xsi:type="dcterms:W3CDTF">2016-04-14T12:38:06Z</dcterms:created>
  <dcterms:modified xsi:type="dcterms:W3CDTF">2020-02-06T13:56:24Z</dcterms:modified>
</cp:coreProperties>
</file>