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19"/>
  </p:notesMasterIdLst>
  <p:handoutMasterIdLst>
    <p:handoutMasterId r:id="rId20"/>
  </p:handoutMasterIdLst>
  <p:sldIdLst>
    <p:sldId id="295" r:id="rId4"/>
    <p:sldId id="300" r:id="rId5"/>
    <p:sldId id="261" r:id="rId6"/>
    <p:sldId id="265" r:id="rId7"/>
    <p:sldId id="279" r:id="rId8"/>
    <p:sldId id="299" r:id="rId9"/>
    <p:sldId id="302" r:id="rId10"/>
    <p:sldId id="296" r:id="rId11"/>
    <p:sldId id="297" r:id="rId12"/>
    <p:sldId id="276" r:id="rId13"/>
    <p:sldId id="274" r:id="rId14"/>
    <p:sldId id="306" r:id="rId15"/>
    <p:sldId id="303" r:id="rId16"/>
    <p:sldId id="304" r:id="rId17"/>
    <p:sldId id="305" r:id="rId18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5A1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4740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xmlns="" id="{3FC051B8-11DC-459A-A28E-F7D258C7D5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0F659CC9-39DD-4306-BEDB-17D60F687E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86991-E156-4BE0-9C0D-02AFA4CF96F9}" type="datetimeFigureOut">
              <a:rPr lang="ko-KR" altLang="en-US" smtClean="0"/>
              <a:pPr/>
              <a:t>2019-08-27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E40DBAB0-3D44-4A83-AE92-6B356504C9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B7AF76F5-ADA4-4AAB-ABA0-41F8A5EFB1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83C48-3F79-4EB3-B071-098702D31DC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291099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1132E6-B4F4-402E-A483-88FBBB9B0E4C}" type="datetimeFigureOut">
              <a:rPr lang="ko-KR" altLang="en-US" smtClean="0"/>
              <a:pPr/>
              <a:t>2019-08-27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81622-CD4D-4762-AB75-C7A32FE55F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27161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://www.edu.doal.ru/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hyperlink" Target="http://www.openklass.ru/" TargetMode="External"/><Relationship Id="rId5" Type="http://schemas.openxmlformats.org/officeDocument/2006/relationships/hyperlink" Target="http://www.rusedu.ru/" TargetMode="External"/><Relationship Id="rId4" Type="http://schemas.openxmlformats.org/officeDocument/2006/relationships/hyperlink" Target="http://dazor.narod.ru/books/slovari/slovari-russkogo-yazyka.htm" TargetMode="Externa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21774"/>
            <a:ext cx="251520" cy="18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5684" y="306962"/>
            <a:ext cx="3600400" cy="115212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+mn-ea"/>
              </a:rPr>
              <a:t>FREE PPT TEMPLATES</a:t>
            </a:r>
            <a:endParaRPr lang="en-US" altLang="ko-KR" b="1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536" y="1425182"/>
            <a:ext cx="3600400" cy="50405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sz="1400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sz="1400" b="1" dirty="0"/>
              <a:t>OF YOUR PRESENTATION HERE</a:t>
            </a:r>
            <a:endParaRPr lang="en-US" altLang="ko-KR" sz="1400" dirty="0"/>
          </a:p>
        </p:txBody>
      </p:sp>
    </p:spTree>
    <p:extLst>
      <p:ext uri="{BB962C8B-B14F-4D97-AF65-F5344CB8AC3E}">
        <p14:creationId xmlns:p14="http://schemas.microsoft.com/office/powerpoint/2010/main" xmlns="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545954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16011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Oval 1"/>
          <p:cNvSpPr/>
          <p:nvPr userDrawn="1"/>
        </p:nvSpPr>
        <p:spPr>
          <a:xfrm>
            <a:off x="3203848" y="483518"/>
            <a:ext cx="2736304" cy="27363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1059582"/>
            <a:ext cx="1434734" cy="149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876006"/>
            <a:ext cx="9144000" cy="2674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xmlns="" id="{BB950223-00FB-4696-91A1-2942A42439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xmlns="" id="{53766E37-EEB2-4FF0-8A85-A793B8C241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100392" y="4145959"/>
            <a:ext cx="848311" cy="88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9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699792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D15A12"/>
              </a:solidFill>
            </a:endParaRP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33772" y="555526"/>
            <a:ext cx="2232248" cy="3600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ru-RU" altLang="ko-KR" dirty="0" smtClean="0"/>
              <a:t>Использование средств сети Интернет</a:t>
            </a:r>
            <a:endParaRPr lang="en-US" altLang="ko-KR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0600" y="3651870"/>
            <a:ext cx="892306" cy="929877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2627784" y="555526"/>
            <a:ext cx="6336704" cy="3611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</a:rPr>
              <a:t>Поиск рецензии на какое-либо литературное произведение, творчество поэта или писателя определённого литературного направления.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</a:rPr>
              <a:t>Подбор картинок или фотографий по теме с комментариями к ним.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</a:rPr>
              <a:t>Подбор тематических  или наиболее понравившихся стихотворений поэтов, творчество которых будет рассматриваться на предстоящем уроке.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</a:rPr>
              <a:t>Подготовка словарной работы. (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hlinkClick r:id="rId4"/>
              </a:rPr>
              <a:t>http://dazor.narod.ru/books/slovari/slovari-russkogo-yazyka.htm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</a:rPr>
              <a:t>,)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</a:rPr>
              <a:t>Создание докладов и рефератов по теме (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itchFamily="18" charset="0"/>
                <a:hlinkClick r:id="rId5"/>
              </a:rPr>
              <a:t>www.rusedu.ru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itchFamily="18" charset="0"/>
                <a:hlinkClick r:id="rId6"/>
              </a:rPr>
              <a:t>www.openklass.ru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chemeClr val="accent2"/>
                </a:solidFill>
                <a:latin typeface="Times New Roman" pitchFamily="18" charset="0"/>
                <a:hlinkClick r:id="rId7"/>
              </a:rPr>
              <a:t>www.edu.doal.ru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</a:rPr>
              <a:t>).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</a:rPr>
              <a:t>Подбор музыкального сопровождения к урокам литературы </a:t>
            </a:r>
          </a:p>
        </p:txBody>
      </p:sp>
    </p:spTree>
    <p:extLst>
      <p:ext uri="{BB962C8B-B14F-4D97-AF65-F5344CB8AC3E}">
        <p14:creationId xmlns:p14="http://schemas.microsoft.com/office/powerpoint/2010/main" xmlns="" val="543702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971600" y="1779662"/>
            <a:ext cx="7272808" cy="2304256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065165" y="633684"/>
            <a:ext cx="3456384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Welcome!!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065017" y="1247848"/>
            <a:ext cx="345638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Oval 1"/>
          <p:cNvSpPr/>
          <p:nvPr userDrawn="1"/>
        </p:nvSpPr>
        <p:spPr>
          <a:xfrm>
            <a:off x="1403648" y="997099"/>
            <a:ext cx="1584176" cy="158417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3688" y="1247848"/>
            <a:ext cx="951045" cy="99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8010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876006"/>
            <a:ext cx="9144000" cy="2674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702197" y="1650529"/>
            <a:ext cx="1694284" cy="18573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  <a:effectLst/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58602" y="1094745"/>
            <a:ext cx="569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1"/>
                </a:solidFill>
                <a:latin typeface="+mn-lt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 rot="10800000">
            <a:off x="1971109" y="3507855"/>
            <a:ext cx="569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1"/>
                </a:solidFill>
                <a:latin typeface="+mn-lt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1"/>
              </a:solidFill>
              <a:latin typeface="+mn-lt"/>
              <a:cs typeface="Arial" pitchFamily="34" charset="0"/>
            </a:endParaRPr>
          </a:p>
        </p:txBody>
      </p:sp>
      <p:sp>
        <p:nvSpPr>
          <p:cNvPr id="15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2705142" y="1650529"/>
            <a:ext cx="1694284" cy="18573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  <a:effectLst/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2561547" y="1094745"/>
            <a:ext cx="569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2"/>
                </a:solidFill>
                <a:latin typeface="+mn-lt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2"/>
              </a:solidFill>
              <a:latin typeface="+mn-lt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 rot="10800000">
            <a:off x="3974054" y="3507854"/>
            <a:ext cx="569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2"/>
                </a:solidFill>
                <a:latin typeface="+mn-lt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2"/>
              </a:solidFill>
              <a:latin typeface="+mn-lt"/>
              <a:cs typeface="Arial" pitchFamily="34" charset="0"/>
            </a:endParaRPr>
          </a:p>
        </p:txBody>
      </p:sp>
      <p:sp>
        <p:nvSpPr>
          <p:cNvPr id="18" name="Picture Placeholder 2"/>
          <p:cNvSpPr>
            <a:spLocks noGrp="1"/>
          </p:cNvSpPr>
          <p:nvPr>
            <p:ph type="pic" idx="21" hasCustomPrompt="1"/>
          </p:nvPr>
        </p:nvSpPr>
        <p:spPr>
          <a:xfrm>
            <a:off x="4708087" y="1650529"/>
            <a:ext cx="1694284" cy="18573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  <a:effectLst/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4564492" y="1094745"/>
            <a:ext cx="569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3"/>
                </a:solidFill>
                <a:latin typeface="+mn-lt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3"/>
              </a:solidFill>
              <a:latin typeface="+mn-lt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 rot="10800000">
            <a:off x="5976999" y="3507854"/>
            <a:ext cx="569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3"/>
                </a:solidFill>
                <a:latin typeface="+mn-lt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3"/>
              </a:solidFill>
              <a:latin typeface="+mn-lt"/>
              <a:cs typeface="Arial" pitchFamily="34" charset="0"/>
            </a:endParaRPr>
          </a:p>
        </p:txBody>
      </p:sp>
      <p:sp>
        <p:nvSpPr>
          <p:cNvPr id="24" name="Picture Placeholder 2"/>
          <p:cNvSpPr>
            <a:spLocks noGrp="1"/>
          </p:cNvSpPr>
          <p:nvPr>
            <p:ph type="pic" idx="22" hasCustomPrompt="1"/>
          </p:nvPr>
        </p:nvSpPr>
        <p:spPr>
          <a:xfrm>
            <a:off x="6711032" y="1650529"/>
            <a:ext cx="1694284" cy="18573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  <a:effectLst/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6567437" y="1094745"/>
            <a:ext cx="569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4"/>
                </a:solidFill>
                <a:latin typeface="+mn-lt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4"/>
              </a:solidFill>
              <a:latin typeface="+mn-lt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 rot="10800000">
            <a:off x="7979944" y="3507854"/>
            <a:ext cx="56938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b="1" dirty="0">
                <a:solidFill>
                  <a:schemeClr val="accent4"/>
                </a:solidFill>
                <a:latin typeface="+mn-lt"/>
                <a:cs typeface="Arial" pitchFamily="34" charset="0"/>
              </a:rPr>
              <a:t>“</a:t>
            </a:r>
            <a:endParaRPr lang="ko-KR" altLang="en-US" sz="6000" b="1" dirty="0">
              <a:solidFill>
                <a:schemeClr val="accent4"/>
              </a:solidFill>
              <a:latin typeface="+mn-lt"/>
              <a:cs typeface="Arial" pitchFamily="34" charset="0"/>
            </a:endParaRP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xmlns="" id="{D51F5F4D-AF26-4E42-A648-9F169B4F9C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xmlns="" id="{45905915-7BC8-4C72-B443-E5B791BC98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100392" y="4145959"/>
            <a:ext cx="848311" cy="88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268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85328"/>
            <a:ext cx="3060911" cy="370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49302" y="1523475"/>
            <a:ext cx="1765288" cy="27268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xmlns="" id="{EDC0AA38-FF1B-46A5-B781-E94C0DAF54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6C57DDDA-918B-4F4E-B705-53DBB230A5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925506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D:\Fullppt\005-PNG이미지\모니터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8247" y="1275606"/>
            <a:ext cx="2526010" cy="251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Fullppt\005-PNG이미지\모니터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8607" y="1275606"/>
            <a:ext cx="2526010" cy="251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748616" y="1374406"/>
            <a:ext cx="2319328" cy="1584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986924" y="1374406"/>
            <a:ext cx="2319328" cy="1584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xmlns="" id="{586A1ABE-161D-4DB1-B774-1153E4471A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67369799-0345-405E-A17B-2F89B880EF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515016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305644" y="0"/>
            <a:ext cx="2532712" cy="16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305644" y="1743750"/>
            <a:ext cx="2532712" cy="16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305644" y="3487500"/>
            <a:ext cx="2532712" cy="165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76481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63785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838356" y="0"/>
            <a:ext cx="3305644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305644" y="0"/>
            <a:ext cx="2532712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8446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 userDrawn="1"/>
        </p:nvSpPr>
        <p:spPr>
          <a:xfrm>
            <a:off x="1225325" y="1276113"/>
            <a:ext cx="3816000" cy="3312000"/>
          </a:xfrm>
          <a:prstGeom prst="frame">
            <a:avLst>
              <a:gd name="adj1" fmla="val 1918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27001" y="555526"/>
            <a:ext cx="3816424" cy="3312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853902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5">
            <a:extLst>
              <a:ext uri="{FF2B5EF4-FFF2-40B4-BE49-F238E27FC236}">
                <a16:creationId xmlns:a16="http://schemas.microsoft.com/office/drawing/2014/main" xmlns="" id="{A4689631-BD19-446A-8744-6C48B21546F9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707426" y="418289"/>
            <a:ext cx="7969461" cy="4163237"/>
          </a:xfrm>
          <a:custGeom>
            <a:avLst/>
            <a:gdLst>
              <a:gd name="connsiteX0" fmla="*/ 0 w 7969461"/>
              <a:gd name="connsiteY0" fmla="*/ 0 h 4163237"/>
              <a:gd name="connsiteX1" fmla="*/ 7969461 w 7969461"/>
              <a:gd name="connsiteY1" fmla="*/ 0 h 4163237"/>
              <a:gd name="connsiteX2" fmla="*/ 7969461 w 7969461"/>
              <a:gd name="connsiteY2" fmla="*/ 4163237 h 4163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69461" h="4163237">
                <a:moveTo>
                  <a:pt x="0" y="0"/>
                </a:moveTo>
                <a:lnTo>
                  <a:pt x="7969461" y="0"/>
                </a:lnTo>
                <a:lnTo>
                  <a:pt x="7969461" y="41632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360000" anchor="t">
            <a:noAutofit/>
          </a:bodyPr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xmlns="" id="{E3AF9713-9B3A-4DAB-9E7B-6351A9AA7B18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43152" y="555241"/>
            <a:ext cx="8002200" cy="4183732"/>
          </a:xfrm>
          <a:custGeom>
            <a:avLst/>
            <a:gdLst>
              <a:gd name="connsiteX0" fmla="*/ 19050 w 8002200"/>
              <a:gd name="connsiteY0" fmla="*/ 0 h 4183732"/>
              <a:gd name="connsiteX1" fmla="*/ 8002200 w 8002200"/>
              <a:gd name="connsiteY1" fmla="*/ 4174207 h 4183732"/>
              <a:gd name="connsiteX2" fmla="*/ 0 w 8002200"/>
              <a:gd name="connsiteY2" fmla="*/ 4183732 h 4183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02200" h="4183732">
                <a:moveTo>
                  <a:pt x="19050" y="0"/>
                </a:moveTo>
                <a:lnTo>
                  <a:pt x="8002200" y="4174207"/>
                </a:lnTo>
                <a:lnTo>
                  <a:pt x="0" y="41837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360000" anchor="b">
            <a:noAutofit/>
          </a:bodyPr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52353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851672"/>
            <a:ext cx="2232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608000" y="1851672"/>
            <a:ext cx="2232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12000" y="1851672"/>
            <a:ext cx="2232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304000" y="1851672"/>
            <a:ext cx="2232000" cy="288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xmlns="" id="{4BF4C512-4DAE-4643-9257-7408E3DC3D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xmlns="" id="{98EDD950-F5C9-45A4-8368-CFD06C2729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5430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xmlns="" val="2838727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8182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4860032" y="915566"/>
            <a:ext cx="3312368" cy="3312368"/>
            <a:chOff x="5112060" y="1203598"/>
            <a:chExt cx="3312368" cy="3312368"/>
          </a:xfrm>
        </p:grpSpPr>
        <p:sp>
          <p:nvSpPr>
            <p:cNvPr id="3" name="Oval 2"/>
            <p:cNvSpPr/>
            <p:nvPr userDrawn="1"/>
          </p:nvSpPr>
          <p:spPr>
            <a:xfrm>
              <a:off x="5184068" y="1275606"/>
              <a:ext cx="3168352" cy="316835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Oval 6"/>
            <p:cNvSpPr/>
            <p:nvPr userDrawn="1"/>
          </p:nvSpPr>
          <p:spPr>
            <a:xfrm>
              <a:off x="5112060" y="1203598"/>
              <a:ext cx="3312368" cy="3312368"/>
            </a:xfrm>
            <a:prstGeom prst="ellipse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Parallelogram 1"/>
          <p:cNvSpPr/>
          <p:nvPr userDrawn="1"/>
        </p:nvSpPr>
        <p:spPr>
          <a:xfrm>
            <a:off x="0" y="0"/>
            <a:ext cx="4968552" cy="5143500"/>
          </a:xfrm>
          <a:prstGeom prst="parallelogram">
            <a:avLst>
              <a:gd name="adj" fmla="val 5509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32040" y="1923678"/>
            <a:ext cx="3168352" cy="98944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2890262"/>
            <a:ext cx="3168352" cy="47357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12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</a:t>
            </a:r>
          </a:p>
          <a:p>
            <a:pPr lvl="0"/>
            <a:r>
              <a:rPr lang="en-US" altLang="ko-KR" dirty="0"/>
              <a:t>of your subtitle Here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7446" y="1364637"/>
            <a:ext cx="2316681" cy="241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2" r:id="rId2"/>
    <p:sldLayoutId id="2147483660" r:id="rId3"/>
    <p:sldLayoutId id="2147483668" r:id="rId4"/>
    <p:sldLayoutId id="2147483669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70" r:id="rId11"/>
    <p:sldLayoutId id="2147483666" r:id="rId12"/>
    <p:sldLayoutId id="2147483667" r:id="rId13"/>
    <p:sldLayoutId id="2147483671" r:id="rId14"/>
    <p:sldLayoutId id="2147483656" r:id="rId1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306962"/>
            <a:ext cx="6444208" cy="2912860"/>
          </a:xfrm>
        </p:spPr>
        <p:txBody>
          <a:bodyPr/>
          <a:lstStyle/>
          <a:p>
            <a:r>
              <a:rPr lang="ru-RU" dirty="0" smtClean="0"/>
              <a:t>Активизация познавательной деятельности обучающихся на уроках русского языка и </a:t>
            </a:r>
          </a:p>
          <a:p>
            <a:r>
              <a:rPr lang="ru-RU" dirty="0" smtClean="0"/>
              <a:t>литературы посредством </a:t>
            </a:r>
          </a:p>
          <a:p>
            <a:r>
              <a:rPr lang="ru-RU" dirty="0" smtClean="0"/>
              <a:t>использования ИКТ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5536" y="3723878"/>
            <a:ext cx="4104456" cy="1080120"/>
          </a:xfrm>
        </p:spPr>
        <p:txBody>
          <a:bodyPr/>
          <a:lstStyle/>
          <a:p>
            <a:r>
              <a:rPr lang="ru-RU" sz="1600" dirty="0" smtClean="0"/>
              <a:t>Из опыта работы учителя русского</a:t>
            </a:r>
          </a:p>
          <a:p>
            <a:r>
              <a:rPr lang="ru-RU" sz="1600" dirty="0" smtClean="0"/>
              <a:t> языка и литературы МБОУ «Борковская СОШ» </a:t>
            </a:r>
            <a:r>
              <a:rPr lang="ru-RU" sz="1600" dirty="0" err="1" smtClean="0"/>
              <a:t>Корепиной</a:t>
            </a:r>
            <a:r>
              <a:rPr lang="ru-RU" sz="1600" dirty="0" smtClean="0"/>
              <a:t> Е.В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5865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Актуальность темы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140588"/>
            <a:ext cx="78488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Создание и развитие </a:t>
            </a:r>
            <a:r>
              <a:rPr lang="ru-RU" sz="2400" b="1" i="1" dirty="0" smtClean="0">
                <a:solidFill>
                  <a:srgbClr val="7030A0"/>
                </a:solidFill>
              </a:rPr>
              <a:t>информационного общества</a:t>
            </a:r>
            <a:r>
              <a:rPr lang="ru-RU" sz="2400" b="1" dirty="0" smtClean="0">
                <a:solidFill>
                  <a:srgbClr val="002060"/>
                </a:solidFill>
              </a:rPr>
              <a:t> предполагает широкое применение информационно-коммуникационных технологий (ИКТ) в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образовании.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Использование информационных технологий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является одной из </a:t>
            </a:r>
            <a:r>
              <a:rPr lang="ru-RU" sz="2400" b="1" i="1" dirty="0" smtClean="0">
                <a:solidFill>
                  <a:srgbClr val="7030A0"/>
                </a:solidFill>
              </a:rPr>
              <a:t>актуальных</a:t>
            </a:r>
            <a:r>
              <a:rPr lang="ru-RU" sz="2400" b="1" dirty="0" smtClean="0">
                <a:solidFill>
                  <a:srgbClr val="002060"/>
                </a:solidFill>
              </a:rPr>
              <a:t> проблем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современной методики преподавания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филологических дисциплин.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0"/>
            <a:ext cx="1547664" cy="51435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2771800" y="267494"/>
            <a:ext cx="5645199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cs typeface="Arial" pitchFamily="34" charset="0"/>
              </a:rPr>
              <a:t>Педагогические задачи </a:t>
            </a:r>
          </a:p>
          <a:p>
            <a:pPr algn="l"/>
            <a:r>
              <a:rPr lang="ru-RU" sz="3600" dirty="0" smtClean="0">
                <a:cs typeface="Arial" pitchFamily="34" charset="0"/>
              </a:rPr>
              <a:t>при использовании ИКТ</a:t>
            </a:r>
            <a:endParaRPr lang="en-US" sz="3600" dirty="0">
              <a:cs typeface="Arial" pitchFamily="34" charset="0"/>
            </a:endParaRPr>
          </a:p>
        </p:txBody>
      </p:sp>
      <p:sp>
        <p:nvSpPr>
          <p:cNvPr id="5" name="Right Triangle 4"/>
          <p:cNvSpPr/>
          <p:nvPr/>
        </p:nvSpPr>
        <p:spPr>
          <a:xfrm rot="10800000">
            <a:off x="8513376" y="0"/>
            <a:ext cx="627216" cy="199568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2627784" y="1491630"/>
            <a:ext cx="6264696" cy="108012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2627784" y="2787774"/>
            <a:ext cx="6264696" cy="648073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9"/>
          <p:cNvSpPr/>
          <p:nvPr/>
        </p:nvSpPr>
        <p:spPr>
          <a:xfrm>
            <a:off x="2627784" y="3723878"/>
            <a:ext cx="6264696" cy="648073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ight Triangle 7"/>
          <p:cNvSpPr/>
          <p:nvPr/>
        </p:nvSpPr>
        <p:spPr>
          <a:xfrm rot="5400000">
            <a:off x="2519771" y="1599643"/>
            <a:ext cx="1080121" cy="864095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ight Triangle 12"/>
          <p:cNvSpPr/>
          <p:nvPr/>
        </p:nvSpPr>
        <p:spPr>
          <a:xfrm rot="5400000">
            <a:off x="2627784" y="2787774"/>
            <a:ext cx="653380" cy="65338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ight Triangle 13"/>
          <p:cNvSpPr/>
          <p:nvPr/>
        </p:nvSpPr>
        <p:spPr>
          <a:xfrm rot="5400000">
            <a:off x="2627784" y="3723878"/>
            <a:ext cx="653380" cy="65338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2627784" y="1491630"/>
            <a:ext cx="428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27784" y="2787774"/>
            <a:ext cx="428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27784" y="3723878"/>
            <a:ext cx="428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491880" y="1491630"/>
            <a:ext cx="4762055" cy="648071"/>
            <a:chOff x="752877" y="3317588"/>
            <a:chExt cx="2089523" cy="322247"/>
          </a:xfrm>
        </p:grpSpPr>
        <p:sp>
          <p:nvSpPr>
            <p:cNvPr id="21" name="TextBox 20"/>
            <p:cNvSpPr txBox="1"/>
            <p:nvPr/>
          </p:nvSpPr>
          <p:spPr>
            <a:xfrm>
              <a:off x="752877" y="3317588"/>
              <a:ext cx="20895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82743" y="3362836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559944" y="2211710"/>
            <a:ext cx="4693990" cy="648072"/>
            <a:chOff x="782743" y="3321778"/>
            <a:chExt cx="2059657" cy="318056"/>
          </a:xfrm>
        </p:grpSpPr>
        <p:sp>
          <p:nvSpPr>
            <p:cNvPr id="24" name="TextBox 23"/>
            <p:cNvSpPr txBox="1"/>
            <p:nvPr/>
          </p:nvSpPr>
          <p:spPr>
            <a:xfrm>
              <a:off x="782743" y="3321778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2743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559944" y="3112672"/>
            <a:ext cx="4693990" cy="494026"/>
            <a:chOff x="782743" y="3362835"/>
            <a:chExt cx="2059657" cy="494026"/>
          </a:xfrm>
        </p:grpSpPr>
        <p:sp>
          <p:nvSpPr>
            <p:cNvPr id="27" name="TextBox 26"/>
            <p:cNvSpPr txBox="1"/>
            <p:nvPr/>
          </p:nvSpPr>
          <p:spPr>
            <a:xfrm>
              <a:off x="782743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2743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2931790"/>
            <a:ext cx="1683314" cy="1754191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3059832" y="1635646"/>
            <a:ext cx="59046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Развить познавательную активность обучающихся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через умение работать с дополнительной литературой, используя возможности компьютера и сети Интернет.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635896" y="293179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Повысить мотивацию обучения.</a:t>
            </a:r>
          </a:p>
        </p:txBody>
      </p:sp>
      <p:sp>
        <p:nvSpPr>
          <p:cNvPr id="35" name="Прямоугольник 34"/>
          <p:cNvSpPr/>
          <p:nvPr/>
        </p:nvSpPr>
        <p:spPr>
          <a:xfrm rot="10800000" flipV="1">
            <a:off x="3563888" y="3723878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Стимулировать самостоятельность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</a:rPr>
              <a:t>обучающихся в учебном процессе.</a:t>
            </a:r>
          </a:p>
        </p:txBody>
      </p:sp>
    </p:spTree>
    <p:extLst>
      <p:ext uri="{BB962C8B-B14F-4D97-AF65-F5344CB8AC3E}">
        <p14:creationId xmlns:p14="http://schemas.microsoft.com/office/powerpoint/2010/main" xmlns="" val="109505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483768" y="195486"/>
            <a:ext cx="6480720" cy="1296144"/>
          </a:xfrm>
        </p:spPr>
        <p:txBody>
          <a:bodyPr/>
          <a:lstStyle/>
          <a:p>
            <a:r>
              <a:rPr lang="ru-RU" altLang="ko-KR" dirty="0" smtClean="0"/>
              <a:t>Классификация ИКТ </a:t>
            </a:r>
          </a:p>
          <a:p>
            <a:r>
              <a:rPr lang="ru-RU" altLang="ko-KR" dirty="0" smtClean="0"/>
              <a:t>по решаемым педагогическим задачам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endParaRPr lang="ru-RU" altLang="ko-KR" dirty="0" smtClean="0"/>
          </a:p>
          <a:p>
            <a:pPr lvl="0"/>
            <a:endParaRPr lang="en-US" altLang="ko-KR" dirty="0"/>
          </a:p>
        </p:txBody>
      </p:sp>
      <p:sp>
        <p:nvSpPr>
          <p:cNvPr id="4" name="TextBox 3"/>
          <p:cNvSpPr txBox="1"/>
          <p:nvPr/>
        </p:nvSpPr>
        <p:spPr>
          <a:xfrm>
            <a:off x="2483768" y="1851670"/>
            <a:ext cx="59046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Средства, обеспечивающие базовую подготовку  </a:t>
            </a:r>
            <a:r>
              <a:rPr lang="ru-RU" dirty="0" smtClean="0"/>
              <a:t>(электронные учебники, система контроля знаний);</a:t>
            </a:r>
          </a:p>
          <a:p>
            <a:r>
              <a:rPr lang="ru-RU" b="1" dirty="0" smtClean="0"/>
              <a:t>Средства практической подготовки</a:t>
            </a:r>
            <a:r>
              <a:rPr lang="ru-RU" dirty="0" smtClean="0"/>
              <a:t> (тренажеры, </a:t>
            </a:r>
          </a:p>
          <a:p>
            <a:r>
              <a:rPr lang="ru-RU" dirty="0" smtClean="0"/>
              <a:t>практикумы, задачники)</a:t>
            </a:r>
          </a:p>
          <a:p>
            <a:r>
              <a:rPr lang="ru-RU" b="1" dirty="0" smtClean="0"/>
              <a:t>Вспомогательные средства </a:t>
            </a:r>
            <a:r>
              <a:rPr lang="ru-RU" dirty="0" smtClean="0"/>
              <a:t>( энциклопедии, </a:t>
            </a:r>
          </a:p>
          <a:p>
            <a:r>
              <a:rPr lang="ru-RU" dirty="0" smtClean="0"/>
              <a:t>словари, хрестоматии, развивающие компьютерные игры, </a:t>
            </a:r>
            <a:r>
              <a:rPr lang="ru-RU" dirty="0" err="1" smtClean="0"/>
              <a:t>мультимедийные</a:t>
            </a:r>
            <a:r>
              <a:rPr lang="ru-RU" dirty="0" smtClean="0"/>
              <a:t> учебные занятия…)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3940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ko-KR" dirty="0" smtClean="0"/>
              <a:t>Формы работы с ЭОР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lang="en-US" altLang="ko-KR" dirty="0"/>
          </a:p>
        </p:txBody>
      </p:sp>
      <p:grpSp>
        <p:nvGrpSpPr>
          <p:cNvPr id="6" name="Group 5"/>
          <p:cNvGrpSpPr/>
          <p:nvPr/>
        </p:nvGrpSpPr>
        <p:grpSpPr>
          <a:xfrm>
            <a:off x="4211960" y="1216575"/>
            <a:ext cx="434302" cy="3683814"/>
            <a:chOff x="4211960" y="1264200"/>
            <a:chExt cx="434302" cy="3683814"/>
          </a:xfrm>
        </p:grpSpPr>
        <p:sp>
          <p:nvSpPr>
            <p:cNvPr id="4" name="Rectangle 3"/>
            <p:cNvSpPr/>
            <p:nvPr/>
          </p:nvSpPr>
          <p:spPr>
            <a:xfrm>
              <a:off x="4466262" y="1264200"/>
              <a:ext cx="180000" cy="3600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" name="Rounded Rectangle 3"/>
            <p:cNvSpPr/>
            <p:nvPr/>
          </p:nvSpPr>
          <p:spPr>
            <a:xfrm rot="10800000">
              <a:off x="4211960" y="1272212"/>
              <a:ext cx="434302" cy="3675802"/>
            </a:xfrm>
            <a:custGeom>
              <a:avLst/>
              <a:gdLst/>
              <a:ahLst/>
              <a:cxnLst/>
              <a:rect l="l" t="t" r="r" b="b"/>
              <a:pathLst>
                <a:path w="727470" h="5112569">
                  <a:moveTo>
                    <a:pt x="727470" y="3816423"/>
                  </a:moveTo>
                  <a:lnTo>
                    <a:pt x="727470" y="5112569"/>
                  </a:lnTo>
                  <a:lnTo>
                    <a:pt x="6695" y="5112569"/>
                  </a:lnTo>
                  <a:lnTo>
                    <a:pt x="6695" y="3816425"/>
                  </a:lnTo>
                  <a:lnTo>
                    <a:pt x="1" y="3816425"/>
                  </a:lnTo>
                  <a:lnTo>
                    <a:pt x="1" y="2520281"/>
                  </a:lnTo>
                  <a:lnTo>
                    <a:pt x="0" y="2520281"/>
                  </a:lnTo>
                  <a:lnTo>
                    <a:pt x="0" y="1224135"/>
                  </a:lnTo>
                  <a:lnTo>
                    <a:pt x="0" y="768850"/>
                  </a:lnTo>
                  <a:lnTo>
                    <a:pt x="0" y="120129"/>
                  </a:lnTo>
                  <a:cubicBezTo>
                    <a:pt x="0" y="53784"/>
                    <a:pt x="53784" y="0"/>
                    <a:pt x="120129" y="0"/>
                  </a:cubicBezTo>
                  <a:cubicBezTo>
                    <a:pt x="186474" y="0"/>
                    <a:pt x="240258" y="53784"/>
                    <a:pt x="240258" y="120129"/>
                  </a:cubicBezTo>
                  <a:lnTo>
                    <a:pt x="240258" y="120152"/>
                  </a:lnTo>
                  <a:cubicBezTo>
                    <a:pt x="240258" y="53807"/>
                    <a:pt x="294042" y="23"/>
                    <a:pt x="360387" y="23"/>
                  </a:cubicBezTo>
                  <a:cubicBezTo>
                    <a:pt x="426733" y="23"/>
                    <a:pt x="480516" y="53807"/>
                    <a:pt x="480516" y="120152"/>
                  </a:cubicBezTo>
                  <a:lnTo>
                    <a:pt x="480516" y="120175"/>
                  </a:lnTo>
                  <a:cubicBezTo>
                    <a:pt x="480516" y="53829"/>
                    <a:pt x="534300" y="45"/>
                    <a:pt x="600645" y="45"/>
                  </a:cubicBezTo>
                  <a:cubicBezTo>
                    <a:pt x="666991" y="45"/>
                    <a:pt x="720775" y="53829"/>
                    <a:pt x="720775" y="120175"/>
                  </a:cubicBezTo>
                  <a:lnTo>
                    <a:pt x="720775" y="768849"/>
                  </a:lnTo>
                  <a:lnTo>
                    <a:pt x="720775" y="1224135"/>
                  </a:lnTo>
                  <a:lnTo>
                    <a:pt x="720775" y="2520279"/>
                  </a:lnTo>
                  <a:lnTo>
                    <a:pt x="720776" y="2520279"/>
                  </a:lnTo>
                  <a:lnTo>
                    <a:pt x="720776" y="3816423"/>
                  </a:lnTo>
                  <a:close/>
                </a:path>
              </a:pathLst>
            </a:custGeom>
            <a:gradFill>
              <a:gsLst>
                <a:gs pos="48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808487" y="1060571"/>
            <a:ext cx="972000" cy="200950"/>
            <a:chOff x="4264755" y="1264200"/>
            <a:chExt cx="381507" cy="3683814"/>
          </a:xfrm>
        </p:grpSpPr>
        <p:sp>
          <p:nvSpPr>
            <p:cNvPr id="9" name="Rectangle 8"/>
            <p:cNvSpPr/>
            <p:nvPr/>
          </p:nvSpPr>
          <p:spPr>
            <a:xfrm>
              <a:off x="4466262" y="1264200"/>
              <a:ext cx="180000" cy="3600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" name="Rounded Rectangle 3"/>
            <p:cNvSpPr/>
            <p:nvPr/>
          </p:nvSpPr>
          <p:spPr>
            <a:xfrm rot="10800000">
              <a:off x="4264755" y="1272211"/>
              <a:ext cx="381507" cy="3675803"/>
            </a:xfrm>
            <a:custGeom>
              <a:avLst/>
              <a:gdLst/>
              <a:ahLst/>
              <a:cxnLst/>
              <a:rect l="l" t="t" r="r" b="b"/>
              <a:pathLst>
                <a:path w="727470" h="5112569">
                  <a:moveTo>
                    <a:pt x="727470" y="3816423"/>
                  </a:moveTo>
                  <a:lnTo>
                    <a:pt x="727470" y="5112569"/>
                  </a:lnTo>
                  <a:lnTo>
                    <a:pt x="6695" y="5112569"/>
                  </a:lnTo>
                  <a:lnTo>
                    <a:pt x="6695" y="3816425"/>
                  </a:lnTo>
                  <a:lnTo>
                    <a:pt x="1" y="3816425"/>
                  </a:lnTo>
                  <a:lnTo>
                    <a:pt x="1" y="2520281"/>
                  </a:lnTo>
                  <a:lnTo>
                    <a:pt x="0" y="2520281"/>
                  </a:lnTo>
                  <a:lnTo>
                    <a:pt x="0" y="1224135"/>
                  </a:lnTo>
                  <a:lnTo>
                    <a:pt x="0" y="768850"/>
                  </a:lnTo>
                  <a:lnTo>
                    <a:pt x="0" y="120129"/>
                  </a:lnTo>
                  <a:cubicBezTo>
                    <a:pt x="0" y="53784"/>
                    <a:pt x="53784" y="0"/>
                    <a:pt x="120129" y="0"/>
                  </a:cubicBezTo>
                  <a:cubicBezTo>
                    <a:pt x="186474" y="0"/>
                    <a:pt x="240258" y="53784"/>
                    <a:pt x="240258" y="120129"/>
                  </a:cubicBezTo>
                  <a:lnTo>
                    <a:pt x="240258" y="120152"/>
                  </a:lnTo>
                  <a:cubicBezTo>
                    <a:pt x="240258" y="53807"/>
                    <a:pt x="294042" y="23"/>
                    <a:pt x="360387" y="23"/>
                  </a:cubicBezTo>
                  <a:cubicBezTo>
                    <a:pt x="426733" y="23"/>
                    <a:pt x="480516" y="53807"/>
                    <a:pt x="480516" y="120152"/>
                  </a:cubicBezTo>
                  <a:lnTo>
                    <a:pt x="480516" y="120175"/>
                  </a:lnTo>
                  <a:cubicBezTo>
                    <a:pt x="480516" y="53829"/>
                    <a:pt x="534300" y="45"/>
                    <a:pt x="600645" y="45"/>
                  </a:cubicBezTo>
                  <a:cubicBezTo>
                    <a:pt x="666991" y="45"/>
                    <a:pt x="720775" y="53829"/>
                    <a:pt x="720775" y="120175"/>
                  </a:cubicBezTo>
                  <a:lnTo>
                    <a:pt x="720775" y="768849"/>
                  </a:lnTo>
                  <a:lnTo>
                    <a:pt x="720775" y="1224135"/>
                  </a:lnTo>
                  <a:lnTo>
                    <a:pt x="720775" y="2520279"/>
                  </a:lnTo>
                  <a:lnTo>
                    <a:pt x="720776" y="2520279"/>
                  </a:lnTo>
                  <a:lnTo>
                    <a:pt x="720776" y="3816423"/>
                  </a:lnTo>
                  <a:close/>
                </a:path>
              </a:pathLst>
            </a:custGeom>
            <a:gradFill>
              <a:gsLst>
                <a:gs pos="48000">
                  <a:schemeClr val="tx1">
                    <a:alpha val="0"/>
                  </a:schemeClr>
                </a:gs>
                <a:gs pos="100000">
                  <a:schemeClr val="tx1">
                    <a:alpha val="3900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Pentagon 6"/>
          <p:cNvSpPr/>
          <p:nvPr/>
        </p:nvSpPr>
        <p:spPr>
          <a:xfrm>
            <a:off x="3782219" y="1347614"/>
            <a:ext cx="2340000" cy="576064"/>
          </a:xfrm>
          <a:prstGeom prst="homePlate">
            <a:avLst>
              <a:gd name="adj" fmla="val 35119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Pentagon 11"/>
          <p:cNvSpPr/>
          <p:nvPr/>
        </p:nvSpPr>
        <p:spPr>
          <a:xfrm rot="10800000">
            <a:off x="3059832" y="2067694"/>
            <a:ext cx="2340000" cy="1296144"/>
          </a:xfrm>
          <a:prstGeom prst="homePlate">
            <a:avLst>
              <a:gd name="adj" fmla="val 35119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Pentagon 12"/>
          <p:cNvSpPr/>
          <p:nvPr/>
        </p:nvSpPr>
        <p:spPr>
          <a:xfrm flipV="1">
            <a:off x="3782219" y="3579859"/>
            <a:ext cx="2340000" cy="648074"/>
          </a:xfrm>
          <a:prstGeom prst="homePlate">
            <a:avLst>
              <a:gd name="adj" fmla="val 35119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Rectangle 9"/>
          <p:cNvSpPr/>
          <p:nvPr/>
        </p:nvSpPr>
        <p:spPr>
          <a:xfrm>
            <a:off x="4964535" y="2213173"/>
            <a:ext cx="298087" cy="27903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Rectangle 16"/>
          <p:cNvSpPr/>
          <p:nvPr/>
        </p:nvSpPr>
        <p:spPr>
          <a:xfrm rot="2700000">
            <a:off x="5258136" y="2952341"/>
            <a:ext cx="225833" cy="404877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ko-KR" dirty="0" smtClean="0"/>
          </a:p>
          <a:p>
            <a:pPr algn="ctr"/>
            <a:endParaRPr lang="ru-RU" altLang="ko-KR" dirty="0" smtClean="0"/>
          </a:p>
          <a:p>
            <a:pPr algn="ctr"/>
            <a:endParaRPr lang="ko-KR" altLang="en-US" dirty="0"/>
          </a:p>
        </p:txBody>
      </p:sp>
      <p:sp>
        <p:nvSpPr>
          <p:cNvPr id="17" name="Pie 24"/>
          <p:cNvSpPr/>
          <p:nvPr/>
        </p:nvSpPr>
        <p:spPr>
          <a:xfrm>
            <a:off x="5580112" y="3579862"/>
            <a:ext cx="336154" cy="334293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Frame 17"/>
          <p:cNvSpPr/>
          <p:nvPr/>
        </p:nvSpPr>
        <p:spPr>
          <a:xfrm>
            <a:off x="3992468" y="1484636"/>
            <a:ext cx="302019" cy="30201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37463" y="1347614"/>
            <a:ext cx="1598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b="1" dirty="0" smtClean="0">
                <a:solidFill>
                  <a:schemeClr val="bg1"/>
                </a:solidFill>
                <a:cs typeface="Arial" pitchFamily="34" charset="0"/>
              </a:rPr>
              <a:t>По формам применения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31840" y="2139702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b="1" dirty="0" smtClean="0">
                <a:solidFill>
                  <a:schemeClr val="bg1"/>
                </a:solidFill>
                <a:cs typeface="Arial" pitchFamily="34" charset="0"/>
              </a:rPr>
              <a:t>Типы уроков </a:t>
            </a:r>
          </a:p>
          <a:p>
            <a:pPr algn="ctr"/>
            <a:r>
              <a:rPr lang="ru-RU" altLang="ko-KR" b="1" dirty="0" smtClean="0">
                <a:solidFill>
                  <a:schemeClr val="bg1"/>
                </a:solidFill>
                <a:cs typeface="Arial" pitchFamily="34" charset="0"/>
              </a:rPr>
              <a:t>с применением ИКТ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0800000" flipV="1">
            <a:off x="3779911" y="3769529"/>
            <a:ext cx="2171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b="1" dirty="0" smtClean="0">
                <a:solidFill>
                  <a:schemeClr val="bg1"/>
                </a:solidFill>
                <a:cs typeface="Arial" pitchFamily="34" charset="0"/>
              </a:rPr>
              <a:t>Формы работы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23528" y="1917640"/>
            <a:ext cx="2502077" cy="2886358"/>
            <a:chOff x="584731" y="3362835"/>
            <a:chExt cx="2278566" cy="586359"/>
          </a:xfrm>
        </p:grpSpPr>
        <p:sp>
          <p:nvSpPr>
            <p:cNvPr id="24" name="TextBox 23"/>
            <p:cNvSpPr txBox="1"/>
            <p:nvPr/>
          </p:nvSpPr>
          <p:spPr>
            <a:xfrm>
              <a:off x="584731" y="3579862"/>
              <a:ext cx="22785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dirty="0" smtClean="0">
                  <a:cs typeface="Arial" pitchFamily="34" charset="0"/>
                </a:rPr>
                <a:t> </a:t>
              </a:r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41" y="3362835"/>
              <a:ext cx="1834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dirty="0"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159095" y="3355105"/>
            <a:ext cx="1806065" cy="678692"/>
            <a:chOff x="803640" y="3362835"/>
            <a:chExt cx="2059657" cy="678692"/>
          </a:xfrm>
        </p:grpSpPr>
        <p:sp>
          <p:nvSpPr>
            <p:cNvPr id="27" name="TextBox 26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300192" y="1201302"/>
            <a:ext cx="1806065" cy="731668"/>
            <a:chOff x="803640" y="3362835"/>
            <a:chExt cx="2059657" cy="731668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725171"/>
              <a:ext cx="2059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b="1" dirty="0" smtClean="0">
                  <a:cs typeface="Arial" pitchFamily="34" charset="0"/>
                </a:rPr>
                <a:t>внеурочные</a:t>
              </a:r>
              <a:r>
                <a:rPr lang="en-US" altLang="ko-KR" b="1" dirty="0" smtClean="0">
                  <a:cs typeface="Arial" pitchFamily="34" charset="0"/>
                </a:rPr>
                <a:t> </a:t>
              </a:r>
              <a:endParaRPr lang="ko-KR" altLang="en-US" b="1" dirty="0"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b="1" dirty="0" smtClean="0">
                  <a:cs typeface="Arial" pitchFamily="34" charset="0"/>
                </a:rPr>
                <a:t>урочные</a:t>
              </a:r>
              <a:endParaRPr lang="ko-KR" altLang="en-US" b="1" dirty="0">
                <a:cs typeface="Arial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228184" y="3147814"/>
            <a:ext cx="1806065" cy="1440160"/>
            <a:chOff x="803640" y="3362835"/>
            <a:chExt cx="2059657" cy="494026"/>
          </a:xfrm>
        </p:grpSpPr>
        <p:sp>
          <p:nvSpPr>
            <p:cNvPr id="33" name="TextBox 32"/>
            <p:cNvSpPr txBox="1"/>
            <p:nvPr/>
          </p:nvSpPr>
          <p:spPr>
            <a:xfrm>
              <a:off x="803640" y="3579862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altLang="ko-KR" sz="1200" b="1" dirty="0" smtClean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6156176" y="3435846"/>
            <a:ext cx="2304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dirty="0" smtClean="0">
                <a:cs typeface="Arial" pitchFamily="34" charset="0"/>
              </a:rPr>
              <a:t>групповая</a:t>
            </a:r>
          </a:p>
          <a:p>
            <a:r>
              <a:rPr lang="ru-RU" altLang="ko-KR" dirty="0" smtClean="0">
                <a:cs typeface="Arial" pitchFamily="34" charset="0"/>
              </a:rPr>
              <a:t>парная</a:t>
            </a:r>
          </a:p>
          <a:p>
            <a:r>
              <a:rPr lang="ru-RU" altLang="ko-KR" dirty="0" smtClean="0">
                <a:cs typeface="Arial" pitchFamily="34" charset="0"/>
              </a:rPr>
              <a:t>индивидуальная</a:t>
            </a:r>
          </a:p>
          <a:p>
            <a:r>
              <a:rPr lang="ru-RU" altLang="ko-KR" dirty="0" smtClean="0">
                <a:cs typeface="Arial" pitchFamily="34" charset="0"/>
              </a:rPr>
              <a:t>фронтальная</a:t>
            </a:r>
            <a:r>
              <a:rPr lang="en-US" altLang="ko-KR" dirty="0" smtClean="0">
                <a:cs typeface="Arial" pitchFamily="34" charset="0"/>
              </a:rPr>
              <a:t> 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1563637"/>
            <a:ext cx="3347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/>
              <a:t>урок введения нового материала </a:t>
            </a:r>
            <a:r>
              <a:rPr lang="ru-RU" b="1" dirty="0" smtClean="0">
                <a:solidFill>
                  <a:schemeClr val="accent2"/>
                </a:solidFill>
              </a:rPr>
              <a:t>(использование </a:t>
            </a:r>
            <a:r>
              <a:rPr lang="ru-RU" b="1" dirty="0" err="1" smtClean="0">
                <a:solidFill>
                  <a:schemeClr val="accent2"/>
                </a:solidFill>
              </a:rPr>
              <a:t>пре</a:t>
            </a:r>
            <a:endParaRPr lang="ru-RU" b="1" dirty="0" smtClean="0">
              <a:solidFill>
                <a:schemeClr val="accent2"/>
              </a:solidFill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err="1" smtClean="0">
                <a:solidFill>
                  <a:schemeClr val="accent2"/>
                </a:solidFill>
              </a:rPr>
              <a:t>зентаций</a:t>
            </a:r>
            <a:r>
              <a:rPr lang="ru-RU" b="1" dirty="0" smtClean="0">
                <a:solidFill>
                  <a:schemeClr val="accent2"/>
                </a:solidFill>
              </a:rPr>
              <a:t>, видеофильмов, </a:t>
            </a:r>
            <a:r>
              <a:rPr lang="ru-RU" b="1" dirty="0" err="1" smtClean="0">
                <a:solidFill>
                  <a:schemeClr val="accent2"/>
                </a:solidFill>
              </a:rPr>
              <a:t>аудиофайлов</a:t>
            </a:r>
            <a:r>
              <a:rPr lang="ru-RU" b="1" dirty="0" smtClean="0">
                <a:solidFill>
                  <a:schemeClr val="accent2"/>
                </a:solidFill>
              </a:rPr>
              <a:t> и т.д.),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/>
              <a:t>урок-практикум</a:t>
            </a:r>
            <a:r>
              <a:rPr lang="ru-RU" b="1" dirty="0" smtClean="0">
                <a:solidFill>
                  <a:schemeClr val="accent2"/>
                </a:solidFill>
              </a:rPr>
              <a:t> (</a:t>
            </a:r>
            <a:r>
              <a:rPr lang="ru-RU" b="1" dirty="0" err="1" smtClean="0">
                <a:solidFill>
                  <a:schemeClr val="accent2"/>
                </a:solidFill>
              </a:rPr>
              <a:t>он-лайн</a:t>
            </a:r>
            <a:r>
              <a:rPr lang="ru-RU" b="1" dirty="0" smtClean="0">
                <a:solidFill>
                  <a:schemeClr val="accent2"/>
                </a:solidFill>
              </a:rPr>
              <a:t>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тесты, </a:t>
            </a:r>
            <a:r>
              <a:rPr lang="ru-RU" b="1" dirty="0" err="1" smtClean="0">
                <a:solidFill>
                  <a:schemeClr val="accent2"/>
                </a:solidFill>
              </a:rPr>
              <a:t>offline</a:t>
            </a:r>
            <a:r>
              <a:rPr lang="ru-RU" b="1" dirty="0" smtClean="0">
                <a:solidFill>
                  <a:schemeClr val="accent2"/>
                </a:solidFill>
              </a:rPr>
              <a:t> – тесты,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 электронные учебники и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тренажеры),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/>
              <a:t>комбинированный урок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(презентации, электронные энциклопедии и т.д.)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/>
              <a:t>урок контроля  и коррекции знаний, умений, навыков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/>
              <a:t>учащихся</a:t>
            </a:r>
            <a:r>
              <a:rPr lang="ru-RU" b="1" dirty="0" smtClean="0">
                <a:solidFill>
                  <a:schemeClr val="accent2"/>
                </a:solidFill>
              </a:rPr>
              <a:t> (</a:t>
            </a:r>
            <a:r>
              <a:rPr lang="ru-RU" b="1" dirty="0" err="1" smtClean="0">
                <a:solidFill>
                  <a:schemeClr val="accent2"/>
                </a:solidFill>
              </a:rPr>
              <a:t>он-лайн</a:t>
            </a:r>
            <a:r>
              <a:rPr lang="ru-RU" b="1" dirty="0" smtClean="0">
                <a:solidFill>
                  <a:schemeClr val="accent2"/>
                </a:solidFill>
              </a:rPr>
              <a:t> тесты,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звуковые диктанты и т.д.).     </a:t>
            </a:r>
          </a:p>
        </p:txBody>
      </p:sp>
    </p:spTree>
    <p:extLst>
      <p:ext uri="{BB962C8B-B14F-4D97-AF65-F5344CB8AC3E}">
        <p14:creationId xmlns:p14="http://schemas.microsoft.com/office/powerpoint/2010/main" xmlns="" val="160264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Использование </a:t>
            </a:r>
          </a:p>
          <a:p>
            <a:r>
              <a:rPr lang="ru-RU" dirty="0" smtClean="0"/>
              <a:t>средств </a:t>
            </a:r>
          </a:p>
          <a:p>
            <a:r>
              <a:rPr lang="ru-RU" dirty="0" smtClean="0"/>
              <a:t>сети </a:t>
            </a:r>
          </a:p>
          <a:p>
            <a:r>
              <a:rPr lang="ru-RU" dirty="0" smtClean="0"/>
              <a:t>Интернет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Использование </a:t>
            </a:r>
            <a:r>
              <a:rPr lang="ru-RU" dirty="0" err="1" smtClean="0"/>
              <a:t>видеоуроков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7586" name="Picture 2" descr="Ð¡Ð»Ð¾Ð¶Ð½Ð¾Ðµ Ð¿ÑÐµÐ´Ð»Ð¾Ð¶ÐµÐ½Ð¸Ðµ. ÐÐ¾Ð½ÑÑÐ¸Ðµ Ð¾ ÑÐ¾ÑÐ·Ð½Ð¾Ð¹ Ð¸ Ð±ÐµÑÑÐ¾ÑÐ·Ð½Ð¾Ð¹ ÑÐ²ÑÐ·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9542"/>
            <a:ext cx="6984776" cy="41425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627784" y="633684"/>
            <a:ext cx="5976664" cy="576063"/>
          </a:xfrm>
        </p:spPr>
        <p:txBody>
          <a:bodyPr/>
          <a:lstStyle/>
          <a:p>
            <a:r>
              <a:rPr lang="ru-RU" dirty="0" smtClean="0"/>
              <a:t>Компьютерные </a:t>
            </a:r>
          </a:p>
          <a:p>
            <a:r>
              <a:rPr lang="ru-RU" dirty="0" smtClean="0"/>
              <a:t>презентации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2339752" y="1779662"/>
            <a:ext cx="6120680" cy="2592288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z="2400" b="1" dirty="0" smtClean="0">
                <a:solidFill>
                  <a:schemeClr val="accent2"/>
                </a:solidFill>
              </a:rPr>
              <a:t>Использование готовых ЭОР</a:t>
            </a:r>
          </a:p>
          <a:p>
            <a:r>
              <a:rPr lang="ru-RU" sz="2400" b="1" dirty="0" smtClean="0">
                <a:solidFill>
                  <a:schemeClr val="accent2"/>
                </a:solidFill>
              </a:rPr>
              <a:t>     («Сеть творческих учителей», </a:t>
            </a:r>
          </a:p>
          <a:p>
            <a:r>
              <a:rPr lang="ru-RU" sz="2400" b="1" dirty="0" smtClean="0">
                <a:solidFill>
                  <a:schemeClr val="accent2"/>
                </a:solidFill>
              </a:rPr>
              <a:t>«Педсовет», «Открытый класс», </a:t>
            </a:r>
          </a:p>
          <a:p>
            <a:r>
              <a:rPr lang="ru-RU" sz="2400" b="1" dirty="0" smtClean="0">
                <a:solidFill>
                  <a:schemeClr val="accent2"/>
                </a:solidFill>
              </a:rPr>
              <a:t>«</a:t>
            </a:r>
            <a:r>
              <a:rPr lang="ru-RU" sz="2400" b="1" dirty="0" err="1" smtClean="0">
                <a:solidFill>
                  <a:schemeClr val="accent2"/>
                </a:solidFill>
              </a:rPr>
              <a:t>Методсовет</a:t>
            </a:r>
            <a:r>
              <a:rPr lang="ru-RU" sz="2400" b="1" dirty="0" smtClean="0">
                <a:solidFill>
                  <a:schemeClr val="accent2"/>
                </a:solidFill>
              </a:rPr>
              <a:t>», «Коллекция ФЦИОР»  </a:t>
            </a:r>
          </a:p>
          <a:p>
            <a:r>
              <a:rPr lang="ru-RU" sz="2400" b="1" dirty="0" smtClean="0">
                <a:solidFill>
                  <a:schemeClr val="accent2"/>
                </a:solidFill>
              </a:rPr>
              <a:t>- Создание собственных презентаций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065164" y="483518"/>
            <a:ext cx="4315147" cy="726229"/>
          </a:xfrm>
        </p:spPr>
        <p:txBody>
          <a:bodyPr/>
          <a:lstStyle/>
          <a:p>
            <a:r>
              <a:rPr lang="ru-RU" dirty="0" smtClean="0"/>
              <a:t>Видеофрагменты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 rot="10800000" flipV="1">
            <a:off x="2843805" y="1851670"/>
            <a:ext cx="5616626" cy="2232248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ru-RU" sz="1800" b="1" dirty="0" smtClean="0">
                <a:solidFill>
                  <a:schemeClr val="accent2"/>
                </a:solidFill>
              </a:rPr>
              <a:t>- Используется иллюстрация к произведению для сопоставления авторской и режиссёрской интерпретаций</a:t>
            </a:r>
          </a:p>
          <a:p>
            <a:pPr algn="l">
              <a:lnSpc>
                <a:spcPct val="90000"/>
              </a:lnSpc>
            </a:pPr>
            <a:r>
              <a:rPr lang="ru-RU" sz="1800" b="1" dirty="0" smtClean="0">
                <a:solidFill>
                  <a:schemeClr val="accent2"/>
                </a:solidFill>
              </a:rPr>
              <a:t>- Сопоставление фрагментов художественного текста и видеофрагмента</a:t>
            </a:r>
          </a:p>
          <a:p>
            <a:pPr algn="l">
              <a:lnSpc>
                <a:spcPct val="90000"/>
              </a:lnSpc>
              <a:buFontTx/>
              <a:buChar char="-"/>
            </a:pPr>
            <a:r>
              <a:rPr lang="ru-RU" sz="1800" b="1" dirty="0" smtClean="0">
                <a:solidFill>
                  <a:schemeClr val="accent2"/>
                </a:solidFill>
              </a:rPr>
              <a:t>Использование заданий на восстановление </a:t>
            </a:r>
          </a:p>
          <a:p>
            <a:pPr algn="l">
              <a:lnSpc>
                <a:spcPct val="90000"/>
              </a:lnSpc>
            </a:pPr>
            <a:r>
              <a:rPr lang="ru-RU" sz="1800" b="1" dirty="0" smtClean="0">
                <a:solidFill>
                  <a:schemeClr val="accent2"/>
                </a:solidFill>
              </a:rPr>
              <a:t>сюжетной линии  произведения</a:t>
            </a:r>
          </a:p>
          <a:p>
            <a:pPr algn="l">
              <a:lnSpc>
                <a:spcPct val="90000"/>
              </a:lnSpc>
              <a:buFontTx/>
              <a:buChar char="-"/>
            </a:pPr>
            <a:r>
              <a:rPr lang="ru-RU" sz="1800" b="1" dirty="0" smtClean="0">
                <a:solidFill>
                  <a:schemeClr val="accent2"/>
                </a:solidFill>
              </a:rPr>
              <a:t>Организация беседы по просмотренному </a:t>
            </a:r>
          </a:p>
          <a:p>
            <a:pPr algn="l">
              <a:lnSpc>
                <a:spcPct val="90000"/>
              </a:lnSpc>
            </a:pPr>
            <a:r>
              <a:rPr lang="ru-RU" sz="1800" b="1" dirty="0" smtClean="0">
                <a:solidFill>
                  <a:schemeClr val="accent2"/>
                </a:solidFill>
              </a:rPr>
              <a:t>эпизоду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altLang="ko-KR" dirty="0" smtClean="0"/>
              <a:t>Электронные репетиторы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lang="en-US" altLang="ko-KR" dirty="0"/>
          </a:p>
        </p:txBody>
      </p:sp>
      <p:sp>
        <p:nvSpPr>
          <p:cNvPr id="18" name="TextBox 17"/>
          <p:cNvSpPr txBox="1"/>
          <p:nvPr/>
        </p:nvSpPr>
        <p:spPr>
          <a:xfrm>
            <a:off x="1496008" y="1177919"/>
            <a:ext cx="6028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ctr"/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endParaRPr lang="ru-RU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ctr"/>
            <a:endParaRPr lang="ru-RU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ctr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26626" name="Picture 2" descr="http://img.mvideo.ru/Pdb/62744b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1267" r="11267"/>
          <a:stretch>
            <a:fillRect/>
          </a:stretch>
        </p:blipFill>
        <p:spPr bwMode="auto">
          <a:xfrm>
            <a:off x="539552" y="1275606"/>
            <a:ext cx="2232000" cy="2880000"/>
          </a:xfrm>
          <a:prstGeom prst="rect">
            <a:avLst/>
          </a:prstGeom>
          <a:noFill/>
        </p:spPr>
      </p:pic>
      <p:pic>
        <p:nvPicPr>
          <p:cNvPr id="28674" name="Picture 2" descr="https://media2.24aul.ru/imgs/56ced85773fce807b4e12dc2/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3" cstate="print"/>
          <a:srcRect l="17229" r="17229"/>
          <a:stretch>
            <a:fillRect/>
          </a:stretch>
        </p:blipFill>
        <p:spPr bwMode="auto">
          <a:xfrm>
            <a:off x="3275856" y="1923678"/>
            <a:ext cx="2232000" cy="2880000"/>
          </a:xfrm>
          <a:prstGeom prst="rect">
            <a:avLst/>
          </a:prstGeom>
          <a:noFill/>
        </p:spPr>
      </p:pic>
      <p:sp>
        <p:nvSpPr>
          <p:cNvPr id="28678" name="AutoShape 6" descr="https://static.my-shop.ru/product/2/336/335330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84" name="AutoShape 12" descr="https://static.my-shop.ru/product/2/336/335330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4"/>
          </p:nvPr>
        </p:nvPicPr>
        <p:blipFill>
          <a:blip r:embed="rId4" cstate="print"/>
          <a:srcRect l="20950" r="20950"/>
          <a:stretch>
            <a:fillRect/>
          </a:stretch>
        </p:blipFill>
        <p:spPr bwMode="auto">
          <a:xfrm>
            <a:off x="6660232" y="1203598"/>
            <a:ext cx="2232000" cy="2807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5997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 txBox="1">
            <a:spLocks/>
          </p:cNvSpPr>
          <p:nvPr/>
        </p:nvSpPr>
        <p:spPr>
          <a:xfrm>
            <a:off x="1312590" y="3983335"/>
            <a:ext cx="3600400" cy="50430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en-US" altLang="ko-KR" sz="2000" b="1" dirty="0">
              <a:solidFill>
                <a:schemeClr val="accent1"/>
              </a:solidFill>
              <a:ea typeface="+mj-ea"/>
              <a:cs typeface="Arial" pitchFamily="34" charset="0"/>
            </a:endParaRPr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5004048" y="699294"/>
            <a:ext cx="3456384" cy="16564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altLang="ko-KR" b="1" dirty="0" smtClean="0">
                <a:latin typeface="+mj-lt"/>
                <a:ea typeface="+mj-ea"/>
                <a:cs typeface="Arial" pitchFamily="34" charset="0"/>
              </a:rPr>
              <a:t>Виртуальные словари</a:t>
            </a:r>
            <a:endParaRPr lang="en-US" altLang="ko-KR" b="1" dirty="0"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4088" y="2211710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На CD обычно встречаются электронные версии</a:t>
            </a:r>
          </a:p>
          <a:p>
            <a:r>
              <a:rPr lang="ru-RU" b="1" dirty="0" smtClean="0">
                <a:solidFill>
                  <a:schemeClr val="accent2"/>
                </a:solidFill>
              </a:rPr>
              <a:t> «бумажных» изданий </a:t>
            </a:r>
          </a:p>
          <a:p>
            <a:r>
              <a:rPr lang="ru-RU" b="1" dirty="0" smtClean="0">
                <a:solidFill>
                  <a:schemeClr val="accent2"/>
                </a:solidFill>
              </a:rPr>
              <a:t> (например, словаря В. И.</a:t>
            </a:r>
          </a:p>
          <a:p>
            <a:r>
              <a:rPr lang="ru-RU" b="1" dirty="0" smtClean="0">
                <a:solidFill>
                  <a:schemeClr val="accent2"/>
                </a:solidFill>
              </a:rPr>
              <a:t> Даля). Любой словарь –</a:t>
            </a:r>
          </a:p>
          <a:p>
            <a:r>
              <a:rPr lang="ru-RU" b="1" dirty="0" smtClean="0">
                <a:solidFill>
                  <a:schemeClr val="accent2"/>
                </a:solidFill>
              </a:rPr>
              <a:t> незаменимый источник </a:t>
            </a:r>
          </a:p>
          <a:p>
            <a:r>
              <a:rPr lang="ru-RU" b="1" dirty="0" smtClean="0">
                <a:solidFill>
                  <a:schemeClr val="accent2"/>
                </a:solidFill>
              </a:rPr>
              <a:t>информации при овладении языком</a:t>
            </a:r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14338" name="Picture 2" descr="http://iddk.ru/pics/catalog_copy/2129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6614" b="6614"/>
          <a:stretch>
            <a:fillRect/>
          </a:stretch>
        </p:blipFill>
        <p:spPr bwMode="auto">
          <a:xfrm>
            <a:off x="1259632" y="1275606"/>
            <a:ext cx="3816424" cy="331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4178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0" y="123478"/>
            <a:ext cx="9144000" cy="1224136"/>
          </a:xfrm>
        </p:spPr>
        <p:txBody>
          <a:bodyPr/>
          <a:lstStyle/>
          <a:p>
            <a:r>
              <a:rPr lang="ru-RU" dirty="0" smtClean="0"/>
              <a:t>Участие в </a:t>
            </a:r>
            <a:r>
              <a:rPr lang="ru-RU" dirty="0" err="1" smtClean="0"/>
              <a:t>Интернет-олимпиадах</a:t>
            </a:r>
            <a:r>
              <a:rPr lang="ru-RU" dirty="0" smtClean="0"/>
              <a:t>,</a:t>
            </a:r>
          </a:p>
          <a:p>
            <a:r>
              <a:rPr lang="ru-RU" dirty="0" smtClean="0"/>
              <a:t>конкурсах.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79512" y="699542"/>
          <a:ext cx="2763837" cy="4064000"/>
        </p:xfrm>
        <a:graphic>
          <a:graphicData uri="http://schemas.openxmlformats.org/presentationml/2006/ole">
            <p:oleObj spid="_x0000_s1026" name="Документ" r:id="rId3" imgW="7235201" imgH="10637517" progId="Word.Document.12">
              <p:embed/>
            </p:oleObj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347614"/>
            <a:ext cx="2520280" cy="3565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59" y="771550"/>
            <a:ext cx="2818747" cy="3983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11510"/>
            <a:ext cx="3600400" cy="428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771550"/>
            <a:ext cx="457200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0" y="771550"/>
            <a:ext cx="9144000" cy="3816424"/>
          </a:xfrm>
        </p:spPr>
        <p:txBody>
          <a:bodyPr/>
          <a:lstStyle/>
          <a:p>
            <a:pPr algn="l"/>
            <a:r>
              <a:rPr lang="ru-RU" sz="2800" dirty="0" smtClean="0"/>
              <a:t>Компьютер не заменит учителя, но позволит  индивидуализировать и дифференцировать процесс </a:t>
            </a:r>
          </a:p>
          <a:p>
            <a:pPr algn="l"/>
            <a:r>
              <a:rPr lang="ru-RU" sz="2800" dirty="0" smtClean="0"/>
              <a:t>обучения, контролировать деятельность каждого, </a:t>
            </a:r>
          </a:p>
          <a:p>
            <a:pPr algn="l"/>
            <a:r>
              <a:rPr lang="ru-RU" sz="2800" dirty="0" smtClean="0"/>
              <a:t>активизировать творческие и познавательные </a:t>
            </a:r>
          </a:p>
          <a:p>
            <a:pPr algn="l"/>
            <a:r>
              <a:rPr lang="ru-RU" sz="2800" dirty="0" smtClean="0"/>
              <a:t>способности обучающихся, оптимизировать учебный процесс, значительно увеличить темп работы. Это </a:t>
            </a:r>
          </a:p>
          <a:p>
            <a:pPr algn="l"/>
            <a:r>
              <a:rPr lang="ru-RU" sz="2800" dirty="0" smtClean="0"/>
              <a:t>приводит к росту качественной успеваемости по </a:t>
            </a:r>
          </a:p>
          <a:p>
            <a:pPr algn="l"/>
            <a:r>
              <a:rPr lang="ru-RU" sz="2800" dirty="0" smtClean="0"/>
              <a:t>русскому языку и сохраняет устойчивый интерес к </a:t>
            </a:r>
          </a:p>
          <a:p>
            <a:pPr algn="l"/>
            <a:r>
              <a:rPr lang="ru-RU" sz="2800" dirty="0" smtClean="0"/>
              <a:t>предмету.</a:t>
            </a:r>
            <a:endParaRPr lang="ru-RU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0" y="123478"/>
            <a:ext cx="9144000" cy="1224136"/>
          </a:xfrm>
        </p:spPr>
        <p:txBody>
          <a:bodyPr/>
          <a:lstStyle/>
          <a:p>
            <a:r>
              <a:rPr lang="ru-RU" i="1" dirty="0" smtClean="0">
                <a:solidFill>
                  <a:schemeClr val="accent1"/>
                </a:solidFill>
              </a:rPr>
              <a:t>Компьютер –это уже не роскошь, </a:t>
            </a:r>
          </a:p>
          <a:p>
            <a:r>
              <a:rPr lang="ru-RU" i="1" dirty="0" smtClean="0">
                <a:solidFill>
                  <a:schemeClr val="accent1"/>
                </a:solidFill>
              </a:rPr>
              <a:t>а необходимость</a:t>
            </a:r>
            <a:endParaRPr lang="ru-RU" i="1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макс\Рабочий стол\выступление\238151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979712" y="1491630"/>
            <a:ext cx="5616624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15A12"/>
      </a:accent1>
      <a:accent2>
        <a:srgbClr val="D15A12"/>
      </a:accent2>
      <a:accent3>
        <a:srgbClr val="D15A12"/>
      </a:accent3>
      <a:accent4>
        <a:srgbClr val="D15A12"/>
      </a:accent4>
      <a:accent5>
        <a:srgbClr val="D15A12"/>
      </a:accent5>
      <a:accent6>
        <a:srgbClr val="D15A12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15A12"/>
      </a:accent1>
      <a:accent2>
        <a:srgbClr val="D15A12"/>
      </a:accent2>
      <a:accent3>
        <a:srgbClr val="D15A12"/>
      </a:accent3>
      <a:accent4>
        <a:srgbClr val="D15A12"/>
      </a:accent4>
      <a:accent5>
        <a:srgbClr val="D15A12"/>
      </a:accent5>
      <a:accent6>
        <a:srgbClr val="D15A12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15A1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15A12"/>
      </a:accent1>
      <a:accent2>
        <a:srgbClr val="D15A12"/>
      </a:accent2>
      <a:accent3>
        <a:srgbClr val="D15A12"/>
      </a:accent3>
      <a:accent4>
        <a:srgbClr val="D15A12"/>
      </a:accent4>
      <a:accent5>
        <a:srgbClr val="D15A12"/>
      </a:accent5>
      <a:accent6>
        <a:srgbClr val="D15A12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397</Words>
  <Application>Microsoft Office PowerPoint</Application>
  <PresentationFormat>Экран (16:9)</PresentationFormat>
  <Paragraphs>96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Cover and End Slide Master</vt:lpstr>
      <vt:lpstr>Contents Slide Master</vt:lpstr>
      <vt:lpstr>Section Break Slide Master</vt:lpstr>
      <vt:lpstr>Документ Microsoft Office Word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Админ</cp:lastModifiedBy>
  <cp:revision>108</cp:revision>
  <dcterms:created xsi:type="dcterms:W3CDTF">2016-12-05T23:26:54Z</dcterms:created>
  <dcterms:modified xsi:type="dcterms:W3CDTF">2019-08-27T18:30:50Z</dcterms:modified>
</cp:coreProperties>
</file>