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92" r:id="rId2"/>
    <p:sldId id="261" r:id="rId3"/>
    <p:sldId id="262" r:id="rId4"/>
    <p:sldId id="263" r:id="rId5"/>
    <p:sldId id="256" r:id="rId6"/>
    <p:sldId id="260" r:id="rId7"/>
    <p:sldId id="258" r:id="rId8"/>
    <p:sldId id="259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7" r:id="rId28"/>
    <p:sldId id="288" r:id="rId29"/>
    <p:sldId id="290" r:id="rId30"/>
    <p:sldId id="291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1706" y="2861734"/>
            <a:ext cx="11241741" cy="2974290"/>
          </a:xfrm>
        </p:spPr>
        <p:txBody>
          <a:bodyPr/>
          <a:lstStyle/>
          <a:p>
            <a:pPr algn="ctr"/>
            <a:r>
              <a:rPr lang="ru-RU" sz="6000" b="1" dirty="0" smtClean="0">
                <a:solidFill>
                  <a:schemeClr val="tx1"/>
                </a:solidFill>
              </a:rPr>
              <a:t>Открытый урок по русскому языку в 5 </a:t>
            </a:r>
            <a:r>
              <a:rPr lang="ru-RU" sz="6000" b="1" dirty="0" err="1" smtClean="0">
                <a:solidFill>
                  <a:schemeClr val="tx1"/>
                </a:solidFill>
              </a:rPr>
              <a:t>кл</a:t>
            </a:r>
            <a:r>
              <a:rPr lang="ru-RU" sz="6000" b="1" dirty="0" smtClean="0">
                <a:solidFill>
                  <a:schemeClr val="tx1"/>
                </a:solidFill>
              </a:rPr>
              <a:t>.</a:t>
            </a:r>
            <a:br>
              <a:rPr lang="ru-RU" sz="6000" b="1" dirty="0" smtClean="0">
                <a:solidFill>
                  <a:schemeClr val="tx1"/>
                </a:solidFill>
              </a:rPr>
            </a:br>
            <a:r>
              <a:rPr lang="ru-RU" sz="4800" b="1" dirty="0" smtClean="0">
                <a:solidFill>
                  <a:schemeClr val="tx1"/>
                </a:solidFill>
              </a:rPr>
              <a:t>СОУ №8 ШАХРИНАВСКОГО РАЙОНА РЕСПУБЛИКИ ТАДЖИКИСТАН </a:t>
            </a:r>
            <a:r>
              <a:rPr lang="ru-RU" sz="6000" b="1" dirty="0" smtClean="0">
                <a:solidFill>
                  <a:schemeClr val="tx1"/>
                </a:solidFill>
              </a:rPr>
              <a:t/>
            </a:r>
            <a:br>
              <a:rPr lang="ru-RU" sz="6000" b="1" dirty="0" smtClean="0">
                <a:solidFill>
                  <a:schemeClr val="tx1"/>
                </a:solidFill>
              </a:rPr>
            </a:br>
            <a:r>
              <a:rPr lang="ru-RU" sz="6000" b="1" dirty="0" smtClean="0">
                <a:solidFill>
                  <a:schemeClr val="tx1"/>
                </a:solidFill>
              </a:rPr>
              <a:t>Урок провёл учитель русского языка </a:t>
            </a:r>
            <a:r>
              <a:rPr lang="ru-RU" sz="6000" b="1" dirty="0" err="1" smtClean="0">
                <a:solidFill>
                  <a:schemeClr val="tx1"/>
                </a:solidFill>
              </a:rPr>
              <a:t>Холиков</a:t>
            </a:r>
            <a:r>
              <a:rPr lang="ru-RU" sz="6000" b="1" dirty="0" smtClean="0">
                <a:solidFill>
                  <a:schemeClr val="tx1"/>
                </a:solidFill>
              </a:rPr>
              <a:t> Т. А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109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9699">
            <a:off x="6337021" y="2241947"/>
            <a:ext cx="4097552" cy="27752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498461"/>
            <a:ext cx="7766936" cy="1034125"/>
          </a:xfrm>
        </p:spPr>
        <p:txBody>
          <a:bodyPr/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Речевая разминка 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3383" y="4829285"/>
            <a:ext cx="7766936" cy="1096899"/>
          </a:xfrm>
          <a:ln w="57150">
            <a:solidFill>
              <a:srgbClr val="FF000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lnSpcReduction="10000"/>
          </a:bodyPr>
          <a:lstStyle/>
          <a:p>
            <a:pPr algn="l"/>
            <a:r>
              <a:rPr lang="ru-RU" sz="6600" b="1" dirty="0">
                <a:solidFill>
                  <a:srgbClr val="00B0F0"/>
                </a:solidFill>
              </a:rPr>
              <a:t>Где мы живём?</a:t>
            </a:r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3383" y="1640541"/>
            <a:ext cx="6386358" cy="11161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ВОПРОСЫ ОТВЕТЫ О РОДИНЕ </a:t>
            </a:r>
          </a:p>
          <a:p>
            <a:pPr algn="ctr"/>
            <a:r>
              <a:rPr lang="ru-RU" sz="1800" b="1" i="1" dirty="0" smtClean="0">
                <a:solidFill>
                  <a:schemeClr val="tx1"/>
                </a:solidFill>
              </a:rPr>
              <a:t>УЧАЩИЕСЯ ОТВЕЧАЮТ НА ВОПРОСЫ УЧИТЕЛЯ И ДАЮТ НЕМНОГО ИНФОРМАЦИИ О ГОС. СИМВОЛАХ РТ.</a:t>
            </a:r>
            <a:endParaRPr lang="ru-RU" sz="18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55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12" y="120201"/>
            <a:ext cx="8648487" cy="655555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7180" y="3005070"/>
            <a:ext cx="10630318" cy="13208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Столица Таджикистана?</a:t>
            </a:r>
            <a:endParaRPr lang="ru-RU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4685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86" y="225281"/>
            <a:ext cx="9380364" cy="5280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2405">
            <a:off x="2406348" y="818577"/>
            <a:ext cx="7890570" cy="526473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5617">
            <a:off x="2366326" y="516506"/>
            <a:ext cx="7411919" cy="55589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17" y="-89971"/>
            <a:ext cx="10200058" cy="67718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77" y="50770"/>
            <a:ext cx="10384658" cy="649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4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2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7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2474" y="266640"/>
            <a:ext cx="10914118" cy="1646302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FF0000"/>
                </a:solidFill>
              </a:rPr>
              <a:t>ГОСУДАРСТВЕННЫЕ СИМВОЛЫ РЕСПУБЛИКИ ТАДЖИКИСТАН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26" y="1822790"/>
            <a:ext cx="5261375" cy="5261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3208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41772">
            <a:off x="-1624039" y="2470483"/>
            <a:ext cx="6838661" cy="2118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967" y="364901"/>
            <a:ext cx="4747655" cy="114192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outerShdw dist="38100" dir="2700000" algn="bl" rotWithShape="0">
                    <a:schemeClr val="accent5"/>
                  </a:outerShdw>
                </a:effectLst>
              </a:rPr>
              <a:t>ГИМН РЕСПУБЛИКИ ТАДЖИКИСТАН</a:t>
            </a:r>
            <a:endParaRPr lang="ru-RU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622" y="156250"/>
            <a:ext cx="4235380" cy="670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8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664401" cy="89722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ФЛАГ РЕСПУБЛИКИ ТАДЖИКИСТАН </a:t>
            </a:r>
            <a:endParaRPr lang="ru-RU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506828"/>
            <a:ext cx="3475109" cy="5212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524" y="859479"/>
            <a:ext cx="8515289" cy="6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7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909" y="300507"/>
            <a:ext cx="8596668" cy="884349"/>
          </a:xfrm>
        </p:spPr>
        <p:txBody>
          <a:bodyPr/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ГЕРБ РЕСПУБЛИКИ ТАДЖИКИСТАН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3864" b="19312"/>
          <a:stretch/>
        </p:blipFill>
        <p:spPr>
          <a:xfrm>
            <a:off x="677334" y="1403796"/>
            <a:ext cx="3930237" cy="5217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571" y="1184856"/>
            <a:ext cx="5631134" cy="56311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387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228010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8800" b="1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Пятнадцатое октября </a:t>
            </a:r>
            <a:endParaRPr lang="ru-RU" sz="8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074876"/>
            <a:ext cx="10515600" cy="259182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8000" b="1" dirty="0" smtClean="0">
                <a:latin typeface="Monotype Corsiva" panose="03010101010201010101" pitchFamily="66" charset="0"/>
              </a:rPr>
              <a:t>Классная работа</a:t>
            </a:r>
          </a:p>
          <a:p>
            <a:pPr marL="0" indent="0">
              <a:buNone/>
            </a:pPr>
            <a:r>
              <a:rPr lang="ru-RU" sz="8000" b="1" dirty="0" smtClean="0">
                <a:latin typeface="Monotype Corsiva" panose="03010101010201010101" pitchFamily="66" charset="0"/>
              </a:rPr>
              <a:t>Тема: </a:t>
            </a:r>
            <a:endParaRPr lang="ru-RU" sz="80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787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478" y="-250892"/>
            <a:ext cx="7705860" cy="77058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2275" y="772732"/>
            <a:ext cx="11372045" cy="3425781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ln w="28575">
                  <a:solidFill>
                    <a:srgbClr val="002060"/>
                  </a:solidFill>
                </a:ln>
                <a:solidFill>
                  <a:srgbClr val="FFFF00"/>
                </a:solidFill>
                <a:latin typeface="Arial Black" panose="020B0A04020102020204" pitchFamily="34" charset="0"/>
              </a:rPr>
              <a:t>РУССКИЙ ЯЗЫК В УМЕЛЫХ РУКАХ И В ОПЫТНЫХ УСТАХ – КРАСИВ, ПЕВУЧ, ВЫРАЗИТЕЛЕН, ГИБОК, ПОСЛУШЕН, ЛОВОК И ВМЕСТИТЕЛЕН.  </a:t>
            </a:r>
            <a:endParaRPr lang="ru-RU" sz="4000" b="1" dirty="0">
              <a:ln w="28575">
                <a:solidFill>
                  <a:srgbClr val="002060"/>
                </a:solidFill>
              </a:ln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76186" y="5850228"/>
            <a:ext cx="4398134" cy="743755"/>
          </a:xfrm>
        </p:spPr>
        <p:txBody>
          <a:bodyPr>
            <a:normAutofit fontScale="92500"/>
          </a:bodyPr>
          <a:lstStyle/>
          <a:p>
            <a:r>
              <a:rPr lang="ru-RU" sz="3600" b="1" dirty="0" smtClean="0"/>
              <a:t>Александр  Куприн.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4093161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715" y="401146"/>
            <a:ext cx="10508105" cy="2342053"/>
          </a:xfrm>
        </p:spPr>
        <p:txBody>
          <a:bodyPr>
            <a:noAutofit/>
          </a:bodyPr>
          <a:lstStyle/>
          <a:p>
            <a:pPr algn="l"/>
            <a:r>
              <a:rPr lang="ru-RU" sz="40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ТЕМА: УПОТРЕБЛЕНИЕ   ГЛАГОЛОВ НЕОПРЕДЕЛЕННОЙ   ФОРМЫ</a:t>
            </a:r>
            <a:br>
              <a:rPr lang="ru-RU" sz="40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ru-RU" sz="4000" b="1" dirty="0" smtClean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(со   словами   МОЖНО  /  НЕЛЬЗЯ)</a:t>
            </a:r>
            <a:endParaRPr lang="ru-RU" sz="4000" b="1" dirty="0">
              <a:solidFill>
                <a:srgbClr val="FF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08335" y="3321423"/>
            <a:ext cx="11178863" cy="3786389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chemeClr val="tx1"/>
                </a:solidFill>
              </a:rPr>
              <a:t>ЦЕЛИ УРОКА: 1) ОЗНАКОМИТЬ УЧАЩИХСЯ С НОВОЙ ТЕМОЙ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		ЗАКРЕПИТЬ РАННИЕ ПОЛУЧЕННЫЕ ЗНАНИЯ О ГЛАГОЛЕ, 				ОЗНАКОМИТЬ С ИНФИНИТИВОМ, СФОРМИРОВАТЬ УМЕНИЯ 			ОПРЕДЕЛЯТЬ ИНФИНИТИВ. ВЫРАБОТАТЬ НАВЫКИ 				ИСПОЛЬЗОВАНИЯ ИНФИНИТИВ С ВСПОМОГАТЕЛЬНЫМИ 				ГЛАГОЛАМИ. 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	         2) РАЗВИВАТЬ РЕЧЬ УЧАЩИХСЯ И ЛОГИЧЕСКОЕ МЫШЛЕНИЕ</a:t>
            </a:r>
          </a:p>
          <a:p>
            <a:pPr algn="l"/>
            <a:r>
              <a:rPr lang="ru-RU" b="1" dirty="0" smtClean="0">
                <a:solidFill>
                  <a:schemeClr val="tx1"/>
                </a:solidFill>
              </a:rPr>
              <a:t>	         3) ВОСПИТЫВАТЬ ИНТЕРЕС К РУССКОМУ ЯЗЫКУ И ФОРМИРОВАТЬ  		АКТИВНУЮ ЖИЗНЕННУЮ ПОЗИЦИЮ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386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diagBrick">
          <a:fgClr>
            <a:schemeClr val="accent1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786" y="223457"/>
            <a:ext cx="10515600" cy="948520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Что такое неопределенная форма глагола?</a:t>
            </a:r>
            <a:endParaRPr lang="ru-RU" b="1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9397" y="822354"/>
            <a:ext cx="11230378" cy="6035646"/>
          </a:xfrm>
          <a:noFill/>
        </p:spPr>
        <p:txBody>
          <a:bodyPr>
            <a:noAutofit/>
          </a:bodyPr>
          <a:lstStyle/>
          <a:p>
            <a:r>
              <a:rPr lang="ru-RU" sz="3200" b="1" dirty="0" smtClean="0"/>
              <a:t>Начальная форма глагола, которой не указывает на время, лицо или число называется неопределённой формой (инфинитивом). НФГ или инфинитив отвечает на вопросы Что делать? Что сделать?</a:t>
            </a:r>
          </a:p>
          <a:p>
            <a:pPr marL="0" indent="0">
              <a:buNone/>
            </a:pPr>
            <a:r>
              <a:rPr lang="ru-RU" sz="3200" b="1" dirty="0" smtClean="0"/>
              <a:t>Н: </a:t>
            </a:r>
            <a:r>
              <a:rPr lang="ru-RU" sz="3200" b="1" dirty="0" smtClean="0">
                <a:solidFill>
                  <a:srgbClr val="FF0000"/>
                </a:solidFill>
              </a:rPr>
              <a:t>читать,  проиграть, выучить, сидеть, видеть, смотреть и др.</a:t>
            </a:r>
            <a:r>
              <a:rPr lang="ru-RU" sz="3200" b="1" dirty="0" smtClean="0"/>
              <a:t>   </a:t>
            </a:r>
          </a:p>
          <a:p>
            <a:pPr marL="0" indent="0">
              <a:buNone/>
            </a:pPr>
            <a:r>
              <a:rPr lang="ru-RU" sz="3200" b="1" dirty="0" smtClean="0"/>
              <a:t>Глаголы в неопределённой форме на конце имеют </a:t>
            </a:r>
            <a:r>
              <a:rPr lang="ru-RU" sz="2000" b="1" dirty="0" smtClean="0"/>
              <a:t>(СУФФИКС):</a:t>
            </a:r>
            <a:endParaRPr lang="ru-RU" sz="3200" b="1" dirty="0" smtClean="0"/>
          </a:p>
          <a:p>
            <a:pPr marL="0" indent="0">
              <a:buNone/>
            </a:pPr>
            <a:r>
              <a:rPr lang="ru-RU" sz="3200" dirty="0" smtClean="0"/>
              <a:t>	</a:t>
            </a:r>
            <a:r>
              <a:rPr lang="ru-RU" sz="3200" b="1" dirty="0" smtClean="0"/>
              <a:t>-</a:t>
            </a:r>
            <a:r>
              <a:rPr lang="ru-RU" sz="3200" b="1" dirty="0" err="1" smtClean="0"/>
              <a:t>ть</a:t>
            </a:r>
            <a:r>
              <a:rPr lang="ru-RU" sz="2800" dirty="0" smtClean="0"/>
              <a:t>		(</a:t>
            </a:r>
            <a:r>
              <a:rPr lang="ru-RU" sz="2800" i="1" dirty="0" smtClean="0"/>
              <a:t>чита</a:t>
            </a:r>
            <a:r>
              <a:rPr lang="ru-RU" sz="2800" b="1" i="1" dirty="0" smtClean="0"/>
              <a:t>ть</a:t>
            </a:r>
            <a:r>
              <a:rPr lang="ru-RU" sz="2800" i="1" dirty="0" smtClean="0"/>
              <a:t>, писа</a:t>
            </a:r>
            <a:r>
              <a:rPr lang="ru-RU" sz="2800" b="1" i="1" dirty="0" smtClean="0"/>
              <a:t>ть</a:t>
            </a:r>
            <a:r>
              <a:rPr lang="ru-RU" sz="2800" i="1" dirty="0" smtClean="0"/>
              <a:t>, игра</a:t>
            </a:r>
            <a:r>
              <a:rPr lang="ru-RU" sz="2800" b="1" i="1" dirty="0" smtClean="0"/>
              <a:t>ть</a:t>
            </a:r>
            <a:r>
              <a:rPr lang="ru-RU" sz="2800" i="1" dirty="0" smtClean="0"/>
              <a:t>…)</a:t>
            </a:r>
          </a:p>
          <a:p>
            <a:pPr marL="0" indent="0">
              <a:buNone/>
            </a:pPr>
            <a:r>
              <a:rPr lang="ru-RU" sz="2800" dirty="0" smtClean="0"/>
              <a:t>	</a:t>
            </a:r>
            <a:r>
              <a:rPr lang="ru-RU" sz="3200" b="1" dirty="0" smtClean="0"/>
              <a:t>-</a:t>
            </a:r>
            <a:r>
              <a:rPr lang="ru-RU" sz="3200" b="1" dirty="0" err="1" smtClean="0"/>
              <a:t>ти</a:t>
            </a:r>
            <a:r>
              <a:rPr lang="ru-RU" sz="2800" dirty="0" smtClean="0"/>
              <a:t>		(</a:t>
            </a:r>
            <a:r>
              <a:rPr lang="ru-RU" sz="2800" i="1" dirty="0" smtClean="0"/>
              <a:t>ид</a:t>
            </a:r>
            <a:r>
              <a:rPr lang="ru-RU" sz="2800" b="1" i="1" dirty="0" smtClean="0"/>
              <a:t>ти</a:t>
            </a:r>
            <a:r>
              <a:rPr lang="ru-RU" sz="2800" i="1" dirty="0" smtClean="0"/>
              <a:t>, вес</a:t>
            </a:r>
            <a:r>
              <a:rPr lang="ru-RU" sz="2800" b="1" i="1" dirty="0" smtClean="0"/>
              <a:t>ти</a:t>
            </a:r>
            <a:r>
              <a:rPr lang="ru-RU" sz="2800" i="1" dirty="0" smtClean="0"/>
              <a:t>, нес</a:t>
            </a:r>
            <a:r>
              <a:rPr lang="ru-RU" sz="2800" b="1" i="1" dirty="0" smtClean="0"/>
              <a:t>ти</a:t>
            </a:r>
            <a:r>
              <a:rPr lang="ru-RU" sz="2800" i="1" dirty="0" smtClean="0"/>
              <a:t>…)</a:t>
            </a:r>
          </a:p>
          <a:p>
            <a:pPr marL="0" indent="0">
              <a:buNone/>
            </a:pPr>
            <a:r>
              <a:rPr lang="ru-RU" sz="2800" dirty="0" smtClean="0"/>
              <a:t>	</a:t>
            </a:r>
            <a:r>
              <a:rPr lang="ru-RU" sz="3200" b="1" dirty="0" smtClean="0"/>
              <a:t>-</a:t>
            </a:r>
            <a:r>
              <a:rPr lang="ru-RU" sz="3200" b="1" dirty="0" err="1" smtClean="0"/>
              <a:t>чь</a:t>
            </a:r>
            <a:r>
              <a:rPr lang="ru-RU" sz="3200" b="1" dirty="0" smtClean="0"/>
              <a:t> </a:t>
            </a:r>
            <a:r>
              <a:rPr lang="ru-RU" sz="2800" dirty="0" smtClean="0"/>
              <a:t>		(</a:t>
            </a:r>
            <a:r>
              <a:rPr lang="ru-RU" sz="2800" i="1" dirty="0" smtClean="0"/>
              <a:t>бере</a:t>
            </a:r>
            <a:r>
              <a:rPr lang="ru-RU" sz="2800" b="1" i="1" dirty="0" smtClean="0"/>
              <a:t>чь</a:t>
            </a:r>
            <a:r>
              <a:rPr lang="ru-RU" sz="2800" i="1" dirty="0" smtClean="0"/>
              <a:t>, стри</a:t>
            </a:r>
            <a:r>
              <a:rPr lang="ru-RU" sz="2800" b="1" i="1" dirty="0" smtClean="0"/>
              <a:t>чь</a:t>
            </a:r>
            <a:r>
              <a:rPr lang="ru-RU" sz="2800" i="1" dirty="0" smtClean="0"/>
              <a:t>…) </a:t>
            </a:r>
            <a:endParaRPr lang="ru-RU" sz="2800" i="1" dirty="0"/>
          </a:p>
        </p:txBody>
      </p:sp>
    </p:spTree>
    <p:extLst>
      <p:ext uri="{BB962C8B-B14F-4D97-AF65-F5344CB8AC3E}">
        <p14:creationId xmlns:p14="http://schemas.microsoft.com/office/powerpoint/2010/main" val="377165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Запомните !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4400" b="1" dirty="0" smtClean="0"/>
              <a:t>НФГ (инфинитив) часто употребляется при словах: </a:t>
            </a:r>
            <a:r>
              <a:rPr lang="ru-RU" sz="4400" b="1" dirty="0" smtClean="0">
                <a:solidFill>
                  <a:srgbClr val="00B0F0"/>
                </a:solidFill>
              </a:rPr>
              <a:t>МОЖНО, НЕЛЬЗЯ, НУЖНО</a:t>
            </a:r>
            <a:r>
              <a:rPr lang="ru-RU" sz="4400" dirty="0" smtClean="0"/>
              <a:t>. </a:t>
            </a:r>
          </a:p>
          <a:p>
            <a:r>
              <a:rPr lang="ru-RU" sz="4400" b="1" dirty="0" smtClean="0"/>
              <a:t>Глаголы</a:t>
            </a:r>
            <a:r>
              <a:rPr lang="ru-RU" sz="4400" dirty="0" smtClean="0"/>
              <a:t> </a:t>
            </a:r>
            <a:r>
              <a:rPr lang="ru-RU" sz="4400" b="1" dirty="0" smtClean="0">
                <a:solidFill>
                  <a:srgbClr val="00B050"/>
                </a:solidFill>
              </a:rPr>
              <a:t>МОГУ, ХОЧУ, УМЕЮ, НАЧИНАЮ </a:t>
            </a:r>
            <a:r>
              <a:rPr lang="ru-RU" sz="4400" b="1" dirty="0" smtClean="0"/>
              <a:t>называются вспомогательными.  </a:t>
            </a:r>
          </a:p>
          <a:p>
            <a:r>
              <a:rPr lang="ru-RU" sz="4400" b="1" dirty="0" smtClean="0"/>
              <a:t>Эти глаголы тоже имеют начальную форму: </a:t>
            </a:r>
            <a:r>
              <a:rPr lang="ru-RU" sz="4400" b="1" dirty="0" smtClean="0">
                <a:solidFill>
                  <a:srgbClr val="7030A0"/>
                </a:solidFill>
              </a:rPr>
              <a:t>МОЧЬ, ХОТЕТЬ, УМЕТЬ, НАЧАТЬ;   </a:t>
            </a:r>
            <a:endParaRPr lang="ru-RU" sz="4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46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5988" y="-358335"/>
            <a:ext cx="13037988" cy="80260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3006" y="431823"/>
            <a:ext cx="4543269" cy="922762"/>
          </a:xfrm>
        </p:spPr>
        <p:txBody>
          <a:bodyPr/>
          <a:lstStyle/>
          <a:p>
            <a:r>
              <a:rPr lang="ru-RU" b="1" dirty="0" smtClean="0"/>
              <a:t>Например: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82603" y="2144743"/>
            <a:ext cx="4146997" cy="261441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/>
              <a:t>Х</a:t>
            </a:r>
            <a:r>
              <a:rPr lang="ru-RU" sz="3600" b="1" dirty="0" smtClean="0"/>
              <a:t>очу  (не хочу)</a:t>
            </a:r>
          </a:p>
          <a:p>
            <a:pPr marL="0" indent="0">
              <a:buNone/>
            </a:pPr>
            <a:r>
              <a:rPr lang="ru-RU" sz="3600" b="1" dirty="0" smtClean="0"/>
              <a:t>Могу (не могу)</a:t>
            </a:r>
          </a:p>
          <a:p>
            <a:pPr marL="0" indent="0">
              <a:buNone/>
            </a:pPr>
            <a:r>
              <a:rPr lang="ru-RU" sz="3600" b="1" dirty="0" smtClean="0"/>
              <a:t>Умею</a:t>
            </a:r>
            <a:r>
              <a:rPr lang="ru-RU" sz="3600" b="1" dirty="0"/>
              <a:t> </a:t>
            </a:r>
            <a:r>
              <a:rPr lang="ru-RU" sz="3600" b="1" dirty="0" smtClean="0"/>
              <a:t> (не умею)</a:t>
            </a:r>
          </a:p>
          <a:p>
            <a:pPr marL="0" indent="0">
              <a:buNone/>
            </a:pPr>
            <a:r>
              <a:rPr lang="ru-RU" sz="3600" b="1" dirty="0" smtClean="0"/>
              <a:t>Начинаю (кончаю)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2343954"/>
            <a:ext cx="22280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latin typeface="Arial Black" panose="020B0A04020102020204" pitchFamily="34" charset="0"/>
              </a:rPr>
              <a:t>Я</a:t>
            </a:r>
            <a:endParaRPr lang="ru-RU" sz="13800" b="1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45958" y="2343952"/>
            <a:ext cx="238366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Поехать</a:t>
            </a:r>
          </a:p>
          <a:p>
            <a:r>
              <a:rPr lang="ru-RU" sz="4000" b="1" dirty="0" smtClean="0"/>
              <a:t>Рисовать</a:t>
            </a:r>
          </a:p>
          <a:p>
            <a:r>
              <a:rPr lang="ru-RU" sz="4000" b="1" dirty="0" smtClean="0"/>
              <a:t>Играть</a:t>
            </a:r>
          </a:p>
          <a:p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flipV="1">
            <a:off x="-1162230" y="2623279"/>
            <a:ext cx="1199213" cy="76449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-1162230" y="3043003"/>
            <a:ext cx="1199213" cy="34477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-1162230" y="3387777"/>
            <a:ext cx="1199213" cy="29980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-1162231" y="3451947"/>
            <a:ext cx="1199213" cy="83944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4150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44444E-6 L 0.33476 0.0055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32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5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99 -7.40741E-7 L 0.33515 -0.0125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02" y="-625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 L 0.33476 0.0006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3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50"/>
                            </p:stCondLst>
                            <p:childTnLst>
                              <p:par>
                                <p:cTn id="3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0.33476 -0.0173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32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openDmn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6534" y="0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ПОИГРАЕМ?</a:t>
            </a:r>
            <a:br>
              <a:rPr lang="ru-RU" b="1" dirty="0" smtClean="0"/>
            </a:br>
            <a:r>
              <a:rPr lang="ru-RU" b="1" dirty="0" smtClean="0"/>
              <a:t>МОЖНО			или		 	      НЕЛЬЗЯ</a:t>
            </a:r>
            <a:br>
              <a:rPr lang="ru-RU" b="1" dirty="0" smtClean="0"/>
            </a:br>
            <a:r>
              <a:rPr lang="ru-RU" b="1" dirty="0" smtClean="0"/>
              <a:t> (НАДО)</a:t>
            </a:r>
            <a:r>
              <a:rPr lang="ru-RU" dirty="0" smtClean="0"/>
              <a:t>				 		           </a:t>
            </a:r>
            <a:r>
              <a:rPr lang="ru-RU" b="1" dirty="0" smtClean="0"/>
              <a:t>(НЕ НАДО)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4165" y="1573212"/>
            <a:ext cx="499593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 smtClean="0"/>
              <a:t>-- ОТВЕЧАТЬ ОТЛИЧНО!</a:t>
            </a:r>
          </a:p>
          <a:p>
            <a:pPr marL="0" indent="0">
              <a:buNone/>
            </a:pPr>
            <a:r>
              <a:rPr lang="ru-RU" sz="2800" dirty="0" smtClean="0"/>
              <a:t>-- ВСЕГДА БЫТЬ ГОТОВЫМ </a:t>
            </a:r>
          </a:p>
          <a:p>
            <a:pPr marL="0" indent="0">
              <a:buNone/>
            </a:pPr>
            <a:r>
              <a:rPr lang="ru-RU" sz="2800" dirty="0"/>
              <a:t>	</a:t>
            </a:r>
            <a:r>
              <a:rPr lang="ru-RU" sz="2800" dirty="0" smtClean="0"/>
              <a:t>		К УРОКАМ.</a:t>
            </a:r>
          </a:p>
          <a:p>
            <a:pPr marL="0" indent="0">
              <a:buNone/>
            </a:pPr>
            <a:r>
              <a:rPr lang="ru-RU" sz="2800" dirty="0" smtClean="0"/>
              <a:t>-- УВАЖАТЬ СТАРШИХ. </a:t>
            </a:r>
          </a:p>
          <a:p>
            <a:pPr marL="0" indent="0">
              <a:buNone/>
            </a:pPr>
            <a:r>
              <a:rPr lang="ru-RU" sz="2800" dirty="0" smtClean="0"/>
              <a:t>-- ЛЮБИТЬ РОДИНУ. </a:t>
            </a:r>
          </a:p>
          <a:p>
            <a:pPr marL="0" indent="0">
              <a:buNone/>
            </a:pPr>
            <a:r>
              <a:rPr lang="ru-RU" sz="2800" dirty="0" smtClean="0"/>
              <a:t>-- ГОВОРИТЬ ВЕЖЛИВО.</a:t>
            </a:r>
          </a:p>
          <a:p>
            <a:pPr marL="0" indent="0">
              <a:buNone/>
            </a:pPr>
            <a:r>
              <a:rPr lang="ru-RU" sz="2800" dirty="0" smtClean="0"/>
              <a:t>-- ПОМОГАТЬ РАДИТЕЛЯМ.</a:t>
            </a:r>
          </a:p>
          <a:p>
            <a:pPr marL="0" indent="0">
              <a:buNone/>
            </a:pPr>
            <a:r>
              <a:rPr lang="ru-RU" sz="2800" dirty="0" smtClean="0"/>
              <a:t>-- БЕРЕЧЬ КНИГУ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6964680" y="1515861"/>
            <a:ext cx="512042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-- ПРОГУЛИВАТЬ.</a:t>
            </a:r>
          </a:p>
          <a:p>
            <a:r>
              <a:rPr lang="ru-RU" sz="2800" dirty="0" smtClean="0"/>
              <a:t>-- ОПАЗДЫВАТЬ НА УРОКИ.</a:t>
            </a:r>
          </a:p>
          <a:p>
            <a:r>
              <a:rPr lang="ru-RU" sz="2800" dirty="0" smtClean="0"/>
              <a:t>-- ОБИЖАТЬ МЛАДШИХ.</a:t>
            </a:r>
          </a:p>
          <a:p>
            <a:r>
              <a:rPr lang="ru-RU" sz="2800" dirty="0" smtClean="0"/>
              <a:t>-- МЕШАТЬ ДРУГИМ ВО  </a:t>
            </a:r>
          </a:p>
          <a:p>
            <a:r>
              <a:rPr lang="ru-RU" sz="2800" dirty="0"/>
              <a:t>	</a:t>
            </a:r>
            <a:r>
              <a:rPr lang="ru-RU" sz="2800" dirty="0" smtClean="0"/>
              <a:t>	    ВРЕМЯ УРОКА.</a:t>
            </a:r>
          </a:p>
          <a:p>
            <a:r>
              <a:rPr lang="ru-RU" sz="2800" dirty="0" smtClean="0"/>
              <a:t>-- ХОДИТЬ ТОЛПОЙ НА УЛИЦЕ.</a:t>
            </a:r>
          </a:p>
          <a:p>
            <a:r>
              <a:rPr lang="ru-RU" sz="2800" dirty="0" smtClean="0"/>
              <a:t>-- ЖЕВАТЬ ВО ВРЕМЯ УРОКА.</a:t>
            </a:r>
          </a:p>
          <a:p>
            <a:r>
              <a:rPr lang="ru-RU" sz="2800" dirty="0" smtClean="0"/>
              <a:t>-- ГОВОРИТЬ ГРОМКО.</a:t>
            </a:r>
          </a:p>
          <a:p>
            <a:endParaRPr lang="ru-RU" sz="3200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5950039" y="1068946"/>
            <a:ext cx="12879" cy="510801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361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762" y="964372"/>
            <a:ext cx="10515600" cy="589362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-- ОТВЕЧАТЬ ОТЛИЧНО!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-- ВСЕГДА БЫТЬ ГОТОВЫМ К УРОКАМ.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-- УВАЖАТЬ СТАРШИХ. 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-- ЛЮБИТЬ РОДИНУ. 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-- ГОВОРИТЬ ВЕЖЛИВО.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-- ПОМОГАТЬ РОДИТЕЛЯМ.</a:t>
            </a:r>
          </a:p>
          <a:p>
            <a:pPr marL="0" indent="0">
              <a:buNone/>
            </a:pPr>
            <a:r>
              <a:rPr lang="ru-RU" sz="4800" dirty="0" smtClean="0">
                <a:solidFill>
                  <a:schemeClr val="tx1"/>
                </a:solidFill>
              </a:rPr>
              <a:t>-- БЕРЕЧЬ КНИГУ.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40754" y="179691"/>
            <a:ext cx="60805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/>
              <a:t>ЧТО ДЕЛАТЬ? </a:t>
            </a:r>
            <a:r>
              <a:rPr lang="ru-RU" sz="2000" b="1" dirty="0" smtClean="0">
                <a:solidFill>
                  <a:srgbClr val="FF0000"/>
                </a:solidFill>
              </a:rPr>
              <a:t>(НАЙДИТЕ НФГ)</a:t>
            </a:r>
            <a:endParaRPr lang="ru-RU" sz="2000" b="1" dirty="0">
              <a:solidFill>
                <a:srgbClr val="FF0000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-2609850" y="1524000"/>
            <a:ext cx="2609850" cy="190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-1612232" y="2318586"/>
            <a:ext cx="1612232" cy="175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-2609850" y="3197392"/>
            <a:ext cx="2609850" cy="190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-2609850" y="4009524"/>
            <a:ext cx="2609850" cy="190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-2609850" y="4756484"/>
            <a:ext cx="2609850" cy="190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-2609850" y="5587666"/>
            <a:ext cx="2609850" cy="1905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V="1">
            <a:off x="-1612232" y="6272965"/>
            <a:ext cx="1612232" cy="1754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71326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32812 0.0013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06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40756 0.0041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78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2.59259E-6 L 0.32213 -0.00139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0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1.11111E-6 L 0.31432 -0.0048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16" y="-2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2.59259E-6 L 0.33789 -0.00139 " pathEditMode="relative" rAng="0" ptsTypes="AA">
                                      <p:cBhvr>
                                        <p:cTn id="8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88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3.7037E-6 L 0.33594 -0.00139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9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2 -0.01041 L 0.2556 0.00324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83" y="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0498" y="159064"/>
            <a:ext cx="3514859" cy="845488"/>
          </a:xfrm>
        </p:spPr>
        <p:txBody>
          <a:bodyPr/>
          <a:lstStyle/>
          <a:p>
            <a:r>
              <a:rPr lang="ru-RU" b="1" dirty="0" smtClean="0"/>
              <a:t>ЧТО ДЕЛАТЬ?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82" y="1287887"/>
            <a:ext cx="11384923" cy="4945487"/>
          </a:xfrm>
        </p:spPr>
        <p:txBody>
          <a:bodyPr>
            <a:normAutofit fontScale="92500"/>
          </a:bodyPr>
          <a:lstStyle/>
          <a:p>
            <a:r>
              <a:rPr lang="ru-RU" sz="4800" dirty="0" smtClean="0">
                <a:solidFill>
                  <a:schemeClr val="tx1"/>
                </a:solidFill>
              </a:rPr>
              <a:t>-- ОПАЗДЫВАТЬ НА УРОКИ.</a:t>
            </a:r>
          </a:p>
          <a:p>
            <a:r>
              <a:rPr lang="ru-RU" sz="4800" dirty="0" smtClean="0">
                <a:solidFill>
                  <a:schemeClr val="tx1"/>
                </a:solidFill>
              </a:rPr>
              <a:t>-- ОБИЖАТЬ МЛАДШИХ.</a:t>
            </a:r>
          </a:p>
          <a:p>
            <a:r>
              <a:rPr lang="ru-RU" sz="4800" dirty="0" smtClean="0">
                <a:solidFill>
                  <a:schemeClr val="tx1"/>
                </a:solidFill>
              </a:rPr>
              <a:t>-- МЕШАТЬ  ДРУГИМ  ВО ВРЕМЯ  УРОКА.</a:t>
            </a:r>
          </a:p>
          <a:p>
            <a:r>
              <a:rPr lang="ru-RU" sz="4800" dirty="0" smtClean="0">
                <a:solidFill>
                  <a:schemeClr val="tx1"/>
                </a:solidFill>
              </a:rPr>
              <a:t>-- ХОДИТЬ ТОЛПОЙ  НА  УЛИЦЕ.</a:t>
            </a:r>
          </a:p>
          <a:p>
            <a:r>
              <a:rPr lang="ru-RU" sz="4800" dirty="0" smtClean="0">
                <a:solidFill>
                  <a:schemeClr val="tx1"/>
                </a:solidFill>
              </a:rPr>
              <a:t>-- ЖЕВАТЬ  ВО  ВРЕМЯ  УРОКА.</a:t>
            </a:r>
          </a:p>
          <a:p>
            <a:r>
              <a:rPr lang="ru-RU" sz="4800" dirty="0" smtClean="0">
                <a:solidFill>
                  <a:schemeClr val="tx1"/>
                </a:solidFill>
              </a:rPr>
              <a:t>-- ГОВОРИТЬ ГРОМКО.</a:t>
            </a:r>
          </a:p>
          <a:p>
            <a:pPr marL="0" indent="0">
              <a:buNone/>
            </a:pP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-2983832" y="1900989"/>
            <a:ext cx="2959828" cy="240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V="1">
            <a:off x="-2454434" y="2695073"/>
            <a:ext cx="2406316" cy="240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-2406316" y="3489157"/>
            <a:ext cx="2406316" cy="240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-2398294" y="4387511"/>
            <a:ext cx="2406316" cy="240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-2438398" y="5069297"/>
            <a:ext cx="2406316" cy="24064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-2622875" y="5871410"/>
            <a:ext cx="2622884" cy="2406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653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59 4.81481E-6 L 0.36459 4.81481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76 4.07407E-6 L 0.3095 -0.0016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14 3.33333E-6 L 0.29388 -0.00162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14 4.81481E-6 L 0.29388 -0.00163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13 -7.40741E-7 L 0.29388 -0.0016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31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083 -3.7037E-7 L 0.32083 -3.7037E-7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rgbClr val="FF0000"/>
                </a:solidFill>
              </a:rPr>
              <a:t>ФИЗКУЛЬТМИНУТКА</a:t>
            </a:r>
            <a:r>
              <a:rPr lang="ru-RU" sz="6000" b="1" dirty="0" smtClean="0"/>
              <a:t> </a:t>
            </a:r>
            <a:endParaRPr lang="ru-RU" sz="6000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355" y="1468192"/>
            <a:ext cx="8687290" cy="5389808"/>
          </a:xfrm>
        </p:spPr>
      </p:pic>
    </p:spTree>
    <p:extLst>
      <p:ext uri="{BB962C8B-B14F-4D97-AF65-F5344CB8AC3E}">
        <p14:creationId xmlns:p14="http://schemas.microsoft.com/office/powerpoint/2010/main" val="3055202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0930" y="663101"/>
            <a:ext cx="8551571" cy="607257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ЗАКРЕПЛЕНИЕ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68461" y="1690688"/>
            <a:ext cx="6580031" cy="2675250"/>
          </a:xfrm>
        </p:spPr>
        <p:txBody>
          <a:bodyPr>
            <a:normAutofit lnSpcReduction="10000"/>
          </a:bodyPr>
          <a:lstStyle/>
          <a:p>
            <a:r>
              <a:rPr lang="ru-RU" sz="3200" b="1" dirty="0" smtClean="0"/>
              <a:t>Прочитайте предложения и ответьте    на вопросы.</a:t>
            </a:r>
          </a:p>
          <a:p>
            <a:pPr marL="0" indent="0">
              <a:buNone/>
            </a:pPr>
            <a:r>
              <a:rPr lang="ru-RU" sz="3200" b="1" dirty="0" err="1" smtClean="0"/>
              <a:t>Стр</a:t>
            </a:r>
            <a:r>
              <a:rPr lang="ru-RU" sz="3200" b="1" dirty="0" smtClean="0"/>
              <a:t> 167.      </a:t>
            </a:r>
            <a:r>
              <a:rPr lang="ru-RU" sz="3200" b="1" dirty="0"/>
              <a:t>З</a:t>
            </a:r>
            <a:r>
              <a:rPr lang="ru-RU" sz="3200" b="1" dirty="0" smtClean="0"/>
              <a:t>адание 1.</a:t>
            </a:r>
          </a:p>
          <a:p>
            <a:pPr marL="0" indent="0">
              <a:buNone/>
            </a:pPr>
            <a:r>
              <a:rPr lang="ru-RU" sz="3200" b="1" dirty="0"/>
              <a:t> </a:t>
            </a:r>
            <a:r>
              <a:rPr lang="ru-RU" sz="3200" b="1" dirty="0" smtClean="0"/>
              <a:t> 		Задание 2. </a:t>
            </a:r>
            <a:r>
              <a:rPr lang="ru-RU" sz="3200" b="1" dirty="0"/>
              <a:t>С</a:t>
            </a:r>
            <a:r>
              <a:rPr lang="ru-RU" sz="3200" b="1" dirty="0" smtClean="0"/>
              <a:t>кажите что они делают?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965567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450"/>
                            </p:stCondLst>
                            <p:childTnLst>
                              <p:par>
                                <p:cTn id="13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5279" y="382320"/>
            <a:ext cx="11861442" cy="3219718"/>
          </a:xfrm>
        </p:spPr>
        <p:txBody>
          <a:bodyPr>
            <a:noAutofit/>
          </a:bodyPr>
          <a:lstStyle/>
          <a:p>
            <a:r>
              <a:rPr lang="ru-RU" sz="11500" b="1" dirty="0" smtClean="0">
                <a:solidFill>
                  <a:srgbClr val="7030A0"/>
                </a:solidFill>
                <a:latin typeface="Arial Black" panose="020B0A04020102020204" pitchFamily="34" charset="0"/>
              </a:rPr>
              <a:t>Скажите что они делают?</a:t>
            </a:r>
            <a:endParaRPr lang="ru-RU" sz="11500" b="1" dirty="0">
              <a:solidFill>
                <a:srgbClr val="7030A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38482">
            <a:off x="4794674" y="3241430"/>
            <a:ext cx="2262949" cy="3556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640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614" y="154546"/>
            <a:ext cx="9457386" cy="64250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35757" y="5499279"/>
            <a:ext cx="4149144" cy="8113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789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L 4.375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586" y="301854"/>
            <a:ext cx="9028090" cy="618663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05329" y="5370490"/>
            <a:ext cx="4082603" cy="8064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21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1.85185E-6 L -3.54167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007" y="118031"/>
            <a:ext cx="9440215" cy="64833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3812" y="5507262"/>
            <a:ext cx="4082603" cy="9192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979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3.33333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506" y="365125"/>
            <a:ext cx="9304988" cy="637438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8056" y="5642199"/>
            <a:ext cx="4082603" cy="8487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30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-3.33333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234" y="450553"/>
            <a:ext cx="9343716" cy="57264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4790" y="5280339"/>
            <a:ext cx="4082603" cy="8966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340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4.81481E-6 L -2.91667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070" y="246289"/>
            <a:ext cx="8989454" cy="619962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79571" y="5409127"/>
            <a:ext cx="4082603" cy="76783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76913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07407E-6 L -2.08333E-7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2253" y="592429"/>
            <a:ext cx="7802963" cy="573427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34873" y="5434885"/>
            <a:ext cx="4082603" cy="7856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04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48148E-6 L 2.08333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3499" y="616573"/>
            <a:ext cx="7740202" cy="57101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09115" y="5370491"/>
            <a:ext cx="4082603" cy="734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5745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4.07407E-6 L -4.58333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3608" y="365125"/>
            <a:ext cx="8604784" cy="592965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67950" y="5238156"/>
            <a:ext cx="4082603" cy="8445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527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96296E-6 L -1.66667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669" y="609600"/>
            <a:ext cx="11900078" cy="1320800"/>
          </a:xfrm>
        </p:spPr>
        <p:txBody>
          <a:bodyPr>
            <a:noAutofit/>
          </a:bodyPr>
          <a:lstStyle/>
          <a:p>
            <a:r>
              <a:rPr lang="ru-RU" sz="8000" b="1" dirty="0" smtClean="0">
                <a:solidFill>
                  <a:srgbClr val="FF0000"/>
                </a:solidFill>
              </a:rPr>
              <a:t>Спасибо за внимание !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9" y="1930400"/>
            <a:ext cx="6707927" cy="5032366"/>
          </a:xfrm>
        </p:spPr>
      </p:pic>
      <p:sp>
        <p:nvSpPr>
          <p:cNvPr id="5" name="TextBox 4"/>
          <p:cNvSpPr txBox="1"/>
          <p:nvPr/>
        </p:nvSpPr>
        <p:spPr>
          <a:xfrm>
            <a:off x="7033029" y="2021984"/>
            <a:ext cx="482528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Презентации подготовил учитель русского языка  </a:t>
            </a:r>
            <a:r>
              <a:rPr lang="ru-RU" sz="3200" b="1" dirty="0" err="1" smtClean="0"/>
              <a:t>Холиков</a:t>
            </a:r>
            <a:r>
              <a:rPr lang="ru-RU" sz="3200" b="1" dirty="0" smtClean="0"/>
              <a:t> Т. А.</a:t>
            </a:r>
          </a:p>
          <a:p>
            <a:pPr algn="ctr"/>
            <a:r>
              <a:rPr lang="ru-RU" sz="3200" b="1" dirty="0" smtClean="0"/>
              <a:t>Урок проведен в </a:t>
            </a:r>
          </a:p>
          <a:p>
            <a:pPr algn="ctr"/>
            <a:r>
              <a:rPr lang="ru-RU" sz="3200" b="1" dirty="0" smtClean="0"/>
              <a:t>СОУ №8 </a:t>
            </a:r>
            <a:r>
              <a:rPr lang="ru-RU" sz="3200" b="1" i="1" dirty="0" err="1" smtClean="0"/>
              <a:t>Шахринавского</a:t>
            </a:r>
            <a:r>
              <a:rPr lang="ru-RU" sz="3200" b="1" i="1" dirty="0" smtClean="0"/>
              <a:t> района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13914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198</TotalTime>
  <Words>372</Words>
  <Application>Microsoft Office PowerPoint</Application>
  <PresentationFormat>Широкоэкранный</PresentationFormat>
  <Paragraphs>82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7" baseType="lpstr">
      <vt:lpstr>Microsoft YaHei</vt:lpstr>
      <vt:lpstr>Arial</vt:lpstr>
      <vt:lpstr>Arial Black</vt:lpstr>
      <vt:lpstr>Monotype Corsiva</vt:lpstr>
      <vt:lpstr>Trebuchet MS</vt:lpstr>
      <vt:lpstr>Wingdings 3</vt:lpstr>
      <vt:lpstr>Грань</vt:lpstr>
      <vt:lpstr>Открытый урок по русскому языку в 5 кл. СОУ №8 ШАХРИНАВСКОГО РАЙОНА РЕСПУБЛИКИ ТАДЖИКИСТАН  Урок провёл учитель русского языка Холиков Т. А. </vt:lpstr>
      <vt:lpstr>Речевая разминка </vt:lpstr>
      <vt:lpstr>Столица Таджикистана?</vt:lpstr>
      <vt:lpstr>Презентация PowerPoint</vt:lpstr>
      <vt:lpstr>ГОСУДАРСТВЕННЫЕ СИМВОЛЫ РЕСПУБЛИКИ ТАДЖИКИСТАН</vt:lpstr>
      <vt:lpstr>ГИМН РЕСПУБЛИКИ ТАДЖИКИСТАН</vt:lpstr>
      <vt:lpstr>ФЛАГ РЕСПУБЛИКИ ТАДЖИКИСТАН </vt:lpstr>
      <vt:lpstr>ГЕРБ РЕСПУБЛИКИ ТАДЖИКИСТАН</vt:lpstr>
      <vt:lpstr>Пятнадцатое октября </vt:lpstr>
      <vt:lpstr>РУССКИЙ ЯЗЫК В УМЕЛЫХ РУКАХ И В ОПЫТНЫХ УСТАХ – КРАСИВ, ПЕВУЧ, ВЫРАЗИТЕЛЕН, ГИБОК, ПОСЛУШЕН, ЛОВОК И ВМЕСТИТЕЛЕН.  </vt:lpstr>
      <vt:lpstr>ТЕМА: УПОТРЕБЛЕНИЕ   ГЛАГОЛОВ НЕОПРЕДЕЛЕННОЙ   ФОРМЫ (со   словами   МОЖНО  /  НЕЛЬЗЯ)</vt:lpstr>
      <vt:lpstr>Что такое неопределенная форма глагола?</vt:lpstr>
      <vt:lpstr>Запомните !</vt:lpstr>
      <vt:lpstr>Например: </vt:lpstr>
      <vt:lpstr>ПОИГРАЕМ? МОЖНО   или          НЕЛЬЗЯ  (НАДО)                  (НЕ НАДО)</vt:lpstr>
      <vt:lpstr>Презентация PowerPoint</vt:lpstr>
      <vt:lpstr>ЧТО ДЕЛАТЬ?</vt:lpstr>
      <vt:lpstr>ФИЗКУЛЬТМИНУТКА </vt:lpstr>
      <vt:lpstr>ЗАКРЕПЛЕНИЕ</vt:lpstr>
      <vt:lpstr>Скажите что они делают?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СИМВОЛЫ РЕСПУБЛИКИ ТАДЖИКИСТАН</dc:title>
  <dc:creator>TOHIR    Kholiqov</dc:creator>
  <cp:lastModifiedBy>TOHIR    Kholiqov</cp:lastModifiedBy>
  <cp:revision>12</cp:revision>
  <dcterms:created xsi:type="dcterms:W3CDTF">2018-04-13T02:26:39Z</dcterms:created>
  <dcterms:modified xsi:type="dcterms:W3CDTF">2019-11-08T05:43:19Z</dcterms:modified>
</cp:coreProperties>
</file>