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18.11.2013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арти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Картинка 3"/>
          <p:cNvSpPr>
            <a:spLocks noGrp="1"/>
          </p:cNvSpPr>
          <p:nvPr>
            <p:ph type="clipArt"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79BFB66-6C95-493C-811B-1CF558319E4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0092980"/>
      </p:ext>
    </p:extLst>
  </p:cSld>
  <p:clrMapOvr>
    <a:masterClrMapping/>
  </p:clrMapOvr>
  <p:transition spd="med">
    <p:strips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6808818-F967-4269-885A-5551627AA7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0902956"/>
      </p:ext>
    </p:extLst>
  </p:cSld>
  <p:clrMapOvr>
    <a:masterClrMapping/>
  </p:clrMapOvr>
  <p:transition spd="med"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18.11.2013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../&#1055;&#1088;&#1080;&#1083;&#1086;&#1078;&#1077;&#1085;&#1080;&#1077;%202/&#1055;&#1088;&#1072;&#1074;&#1080;&#1083;&#1100;&#1085;&#1099;&#1077;%20&#1086;&#1090;&#1074;&#1077;&#1090;&#1099;.doc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../&#1055;&#1088;&#1080;&#1083;&#1086;&#1078;&#1077;&#1085;&#1080;&#1077;%202/&#1057;&#1083;&#1086;&#1074;&#1072;&#1088;&#1100;.doc" TargetMode="Externa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../&#1055;&#1088;&#1080;&#1083;&#1086;&#1078;&#1077;&#1085;&#1080;&#1077;%202/&#1057;&#1083;&#1086;&#1074;&#1072;&#1088;&#1100;.doc" TargetMode="Externa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../&#1055;&#1088;&#1080;&#1083;&#1086;&#1078;&#1077;&#1085;&#1080;&#1077;%202/&#1055;&#1088;&#1072;&#1074;&#1080;&#1083;&#1100;&#1085;&#1099;&#1077;%20&#1086;&#1090;&#1074;&#1077;&#1090;&#1099;.doc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домашнего задания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5" y="1484784"/>
            <a:ext cx="4798245" cy="499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94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4"/>
          <p:cNvSpPr txBox="1">
            <a:spLocks noChangeArrowheads="1"/>
          </p:cNvSpPr>
          <p:nvPr/>
        </p:nvSpPr>
        <p:spPr bwMode="auto">
          <a:xfrm>
            <a:off x="304800" y="152400"/>
            <a:ext cx="8534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 u="sng" dirty="0">
                <a:solidFill>
                  <a:srgbClr val="CC3300"/>
                </a:solidFill>
              </a:rPr>
              <a:t>Определите типы русских храмов:</a:t>
            </a:r>
          </a:p>
        </p:txBody>
      </p:sp>
      <p:sp>
        <p:nvSpPr>
          <p:cNvPr id="91141" name="Text Box 5"/>
          <p:cNvSpPr txBox="1">
            <a:spLocks noChangeArrowheads="1"/>
          </p:cNvSpPr>
          <p:nvPr/>
        </p:nvSpPr>
        <p:spPr bwMode="auto">
          <a:xfrm>
            <a:off x="228600" y="533400"/>
            <a:ext cx="1828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0000FF"/>
                </a:solidFill>
              </a:rPr>
              <a:t>крестово-купольный</a:t>
            </a:r>
          </a:p>
        </p:txBody>
      </p:sp>
      <p:sp>
        <p:nvSpPr>
          <p:cNvPr id="91142" name="Text Box 6"/>
          <p:cNvSpPr txBox="1">
            <a:spLocks noChangeArrowheads="1"/>
          </p:cNvSpPr>
          <p:nvPr/>
        </p:nvSpPr>
        <p:spPr bwMode="auto">
          <a:xfrm>
            <a:off x="5334000" y="838200"/>
            <a:ext cx="167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 dirty="0">
                <a:solidFill>
                  <a:srgbClr val="0000FF"/>
                </a:solidFill>
              </a:rPr>
              <a:t>шатровый</a:t>
            </a:r>
          </a:p>
        </p:txBody>
      </p:sp>
      <p:sp>
        <p:nvSpPr>
          <p:cNvPr id="91143" name="Text Box 7"/>
          <p:cNvSpPr txBox="1">
            <a:spLocks noChangeArrowheads="1"/>
          </p:cNvSpPr>
          <p:nvPr/>
        </p:nvSpPr>
        <p:spPr bwMode="auto">
          <a:xfrm>
            <a:off x="6553200" y="533400"/>
            <a:ext cx="152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 dirty="0">
                <a:solidFill>
                  <a:srgbClr val="0000FF"/>
                </a:solidFill>
              </a:rPr>
              <a:t>ярусный</a:t>
            </a:r>
          </a:p>
        </p:txBody>
      </p:sp>
      <p:sp>
        <p:nvSpPr>
          <p:cNvPr id="91144" name="Text Box 8"/>
          <p:cNvSpPr txBox="1">
            <a:spLocks noChangeArrowheads="1"/>
          </p:cNvSpPr>
          <p:nvPr/>
        </p:nvSpPr>
        <p:spPr bwMode="auto">
          <a:xfrm>
            <a:off x="2133600" y="838200"/>
            <a:ext cx="2438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0000FF"/>
                </a:solidFill>
              </a:rPr>
              <a:t>церковь-ротонда</a:t>
            </a:r>
          </a:p>
        </p:txBody>
      </p:sp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3581400" y="533400"/>
            <a:ext cx="2133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0000FF"/>
                </a:solidFill>
              </a:rPr>
              <a:t>храм-корабль</a:t>
            </a:r>
          </a:p>
        </p:txBody>
      </p:sp>
      <p:pic>
        <p:nvPicPr>
          <p:cNvPr id="57352" name="Picture 10" descr="spasubor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581400"/>
            <a:ext cx="2030413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3" name="Picture 11" descr="novomuch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800" y="3581400"/>
            <a:ext cx="20351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4" name="Picture 13" descr="Картинка 11 из 9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3" y="3581400"/>
            <a:ext cx="20256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5" name="Picture 14" descr="Картинка 5 из 2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581400"/>
            <a:ext cx="1951038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6" name="Picture 15" descr="Углич. Церковь Димитрия царевича 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143000"/>
            <a:ext cx="2819400" cy="211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7" name="AutoShape 21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8686800" y="0"/>
            <a:ext cx="457200" cy="381000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</p:spTree>
    <p:extLst>
      <p:ext uri="{BB962C8B-B14F-4D97-AF65-F5344CB8AC3E}">
        <p14:creationId xmlns:p14="http://schemas.microsoft.com/office/powerpoint/2010/main" val="32922887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3 -0.00231 L -0.01667 0.352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1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177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178 L 3.33333E-6 0.3396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0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04 L -0.05833 0.35075 " pathEditMode="relative" ptsTypes="AA">
                                      <p:cBhvr>
                                        <p:cTn id="14" dur="2000" fill="hold"/>
                                        <p:tgtEl>
                                          <p:spTgt spid="91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4 L 0.05833 0.38404 " pathEditMode="relative" ptsTypes="AA">
                                      <p:cBhvr>
                                        <p:cTn id="18" dur="2000" fill="hold"/>
                                        <p:tgtEl>
                                          <p:spTgt spid="91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9.24855E-7 L -3.33333E-6 0.033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1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1" grpId="0"/>
      <p:bldP spid="91142" grpId="0"/>
      <p:bldP spid="91143" grpId="0"/>
      <p:bldP spid="91144" grpId="0"/>
      <p:bldP spid="911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4"/>
          <p:cNvSpPr txBox="1">
            <a:spLocks noChangeArrowheads="1"/>
          </p:cNvSpPr>
          <p:nvPr/>
        </p:nvSpPr>
        <p:spPr bwMode="auto">
          <a:xfrm>
            <a:off x="914400" y="152400"/>
            <a:ext cx="693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rgbClr val="CC3300"/>
                </a:solidFill>
              </a:rPr>
              <a:t>Определите архитектурные шедевры:</a:t>
            </a:r>
          </a:p>
        </p:txBody>
      </p:sp>
      <p:pic>
        <p:nvPicPr>
          <p:cNvPr id="59395" name="Picture 5" descr="Картинка 35 из 11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" t="1904" r="2174" b="2229"/>
          <a:stretch>
            <a:fillRect/>
          </a:stretch>
        </p:blipFill>
        <p:spPr bwMode="auto">
          <a:xfrm>
            <a:off x="228600" y="2514600"/>
            <a:ext cx="2209800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6" name="Text Box 6"/>
          <p:cNvSpPr txBox="1">
            <a:spLocks noChangeArrowheads="1"/>
          </p:cNvSpPr>
          <p:nvPr/>
        </p:nvSpPr>
        <p:spPr bwMode="auto">
          <a:xfrm>
            <a:off x="5105400" y="609600"/>
            <a:ext cx="4038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0000FF"/>
                </a:solidFill>
              </a:rPr>
              <a:t>Храм Покрова на Рву, или собор Василия Блаженного.</a:t>
            </a:r>
            <a:endParaRPr lang="ru-RU" altLang="ru-RU" sz="1800">
              <a:solidFill>
                <a:srgbClr val="0000FF"/>
              </a:solidFill>
            </a:endParaRPr>
          </a:p>
        </p:txBody>
      </p:sp>
      <p:pic>
        <p:nvPicPr>
          <p:cNvPr id="59397" name="Picture 7" descr="Кижи. Преображенская церков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2209800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8" name="Text Box 8"/>
          <p:cNvSpPr txBox="1">
            <a:spLocks noChangeArrowheads="1"/>
          </p:cNvSpPr>
          <p:nvPr/>
        </p:nvSpPr>
        <p:spPr bwMode="auto">
          <a:xfrm>
            <a:off x="5105400" y="1219200"/>
            <a:ext cx="4038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0000FF"/>
                </a:solidFill>
              </a:rPr>
              <a:t>Преображенская церковь. Кижи.</a:t>
            </a:r>
            <a:endParaRPr lang="ru-RU" altLang="ru-RU" sz="1800">
              <a:solidFill>
                <a:srgbClr val="0000FF"/>
              </a:solidFill>
            </a:endParaRPr>
          </a:p>
        </p:txBody>
      </p:sp>
      <p:pic>
        <p:nvPicPr>
          <p:cNvPr id="59399" name="Picture 9" descr="uglich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800600"/>
            <a:ext cx="2743200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0" name="Text Box 10"/>
          <p:cNvSpPr txBox="1">
            <a:spLocks noChangeArrowheads="1"/>
          </p:cNvSpPr>
          <p:nvPr/>
        </p:nvSpPr>
        <p:spPr bwMode="auto">
          <a:xfrm>
            <a:off x="5257800" y="1600200"/>
            <a:ext cx="3657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0000FF"/>
                </a:solidFill>
              </a:rPr>
              <a:t>Церковь Дмитрия на Крови в Угличе.</a:t>
            </a:r>
            <a:endParaRPr lang="ru-RU" altLang="ru-RU" sz="1800">
              <a:solidFill>
                <a:srgbClr val="0000FF"/>
              </a:solidFill>
            </a:endParaRPr>
          </a:p>
        </p:txBody>
      </p:sp>
      <p:pic>
        <p:nvPicPr>
          <p:cNvPr id="59401" name="Picture 11" descr="171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800600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2" name="Text Box 12"/>
          <p:cNvSpPr txBox="1">
            <a:spLocks noChangeArrowheads="1"/>
          </p:cNvSpPr>
          <p:nvPr/>
        </p:nvSpPr>
        <p:spPr bwMode="auto">
          <a:xfrm>
            <a:off x="5410200" y="2133600"/>
            <a:ext cx="3352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0000FF"/>
                </a:solidFill>
              </a:rPr>
              <a:t>Храм Покрова Пресвятой Богородицы в Филях.</a:t>
            </a:r>
            <a:endParaRPr lang="ru-RU" altLang="ru-RU" sz="1800">
              <a:solidFill>
                <a:srgbClr val="0000FF"/>
              </a:solidFill>
            </a:endParaRPr>
          </a:p>
        </p:txBody>
      </p:sp>
      <p:pic>
        <p:nvPicPr>
          <p:cNvPr id="59403" name="Picture 13" descr="voznkol0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9" r="5171"/>
          <a:stretch>
            <a:fillRect/>
          </a:stretch>
        </p:blipFill>
        <p:spPr bwMode="auto">
          <a:xfrm>
            <a:off x="2514600" y="2514600"/>
            <a:ext cx="2362200" cy="211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4" name="Text Box 14"/>
          <p:cNvSpPr txBox="1">
            <a:spLocks noChangeArrowheads="1"/>
          </p:cNvSpPr>
          <p:nvPr/>
        </p:nvSpPr>
        <p:spPr bwMode="auto">
          <a:xfrm>
            <a:off x="5562600" y="2743200"/>
            <a:ext cx="29718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0000FF"/>
                </a:solidFill>
              </a:rPr>
              <a:t>Церковь Вознесения в Коломенском.</a:t>
            </a:r>
            <a:endParaRPr lang="ru-RU" altLang="ru-RU" sz="1800">
              <a:solidFill>
                <a:srgbClr val="0000FF"/>
              </a:solidFill>
            </a:endParaRPr>
          </a:p>
        </p:txBody>
      </p:sp>
      <p:pic>
        <p:nvPicPr>
          <p:cNvPr id="59405" name="Picture 15" descr="Картинка 5 из 73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876800"/>
            <a:ext cx="15890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6" name="Text Box 16"/>
          <p:cNvSpPr txBox="1">
            <a:spLocks noChangeArrowheads="1"/>
          </p:cNvSpPr>
          <p:nvPr/>
        </p:nvSpPr>
        <p:spPr bwMode="auto">
          <a:xfrm>
            <a:off x="5105400" y="3352800"/>
            <a:ext cx="3733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0000FF"/>
                </a:solidFill>
              </a:rPr>
              <a:t>Храм Воскресения Христова.</a:t>
            </a:r>
            <a:endParaRPr lang="ru-RU" altLang="ru-RU" sz="1800">
              <a:solidFill>
                <a:srgbClr val="0000FF"/>
              </a:solidFill>
            </a:endParaRPr>
          </a:p>
        </p:txBody>
      </p:sp>
      <p:pic>
        <p:nvPicPr>
          <p:cNvPr id="59407" name="Picture 17" descr="Картинка 9 из 75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685800"/>
            <a:ext cx="2286000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8" name="Text Box 18"/>
          <p:cNvSpPr txBox="1">
            <a:spLocks noChangeArrowheads="1"/>
          </p:cNvSpPr>
          <p:nvPr/>
        </p:nvSpPr>
        <p:spPr bwMode="auto">
          <a:xfrm>
            <a:off x="5257800" y="3733800"/>
            <a:ext cx="3581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solidFill>
                  <a:srgbClr val="0000FF"/>
                </a:solidFill>
              </a:rPr>
              <a:t>Церковь Покрова на Нерли.</a:t>
            </a:r>
            <a:endParaRPr lang="ru-RU" altLang="ru-RU" sz="1800">
              <a:solidFill>
                <a:srgbClr val="0000FF"/>
              </a:solidFill>
            </a:endParaRPr>
          </a:p>
        </p:txBody>
      </p:sp>
      <p:pic>
        <p:nvPicPr>
          <p:cNvPr id="59409" name="Picture 19" descr="Картинка 139 из 3965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876800"/>
            <a:ext cx="1752600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10" name="Text Box 20"/>
          <p:cNvSpPr txBox="1">
            <a:spLocks noChangeArrowheads="1"/>
          </p:cNvSpPr>
          <p:nvPr/>
        </p:nvSpPr>
        <p:spPr bwMode="auto">
          <a:xfrm>
            <a:off x="5105400" y="4114800"/>
            <a:ext cx="3657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00FF"/>
                </a:solidFill>
              </a:rPr>
              <a:t>Храм Живоначальной Троицы в Орехово-Борисове.</a:t>
            </a:r>
            <a:endParaRPr lang="ru-RU" altLang="ru-RU" sz="1800">
              <a:solidFill>
                <a:srgbClr val="0000FF"/>
              </a:solidFill>
            </a:endParaRPr>
          </a:p>
        </p:txBody>
      </p:sp>
      <p:sp>
        <p:nvSpPr>
          <p:cNvPr id="92181" name="WordArt 21"/>
          <p:cNvSpPr>
            <a:spLocks noChangeArrowheads="1" noChangeShapeType="1" noTextEdit="1"/>
          </p:cNvSpPr>
          <p:nvPr/>
        </p:nvSpPr>
        <p:spPr bwMode="auto">
          <a:xfrm>
            <a:off x="304800" y="2590800"/>
            <a:ext cx="2571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92182" name="WordArt 22"/>
          <p:cNvSpPr>
            <a:spLocks noChangeArrowheads="1" noChangeShapeType="1" noTextEdit="1"/>
          </p:cNvSpPr>
          <p:nvPr/>
        </p:nvSpPr>
        <p:spPr bwMode="auto">
          <a:xfrm>
            <a:off x="3124200" y="4876800"/>
            <a:ext cx="2571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92183" name="WordArt 23"/>
          <p:cNvSpPr>
            <a:spLocks noChangeArrowheads="1" noChangeShapeType="1" noTextEdit="1"/>
          </p:cNvSpPr>
          <p:nvPr/>
        </p:nvSpPr>
        <p:spPr bwMode="auto">
          <a:xfrm>
            <a:off x="304800" y="762000"/>
            <a:ext cx="3048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92184" name="WordArt 24"/>
          <p:cNvSpPr>
            <a:spLocks noChangeArrowheads="1" noChangeShapeType="1" noTextEdit="1"/>
          </p:cNvSpPr>
          <p:nvPr/>
        </p:nvSpPr>
        <p:spPr bwMode="auto">
          <a:xfrm>
            <a:off x="2590800" y="2590800"/>
            <a:ext cx="2571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92185" name="WordArt 25"/>
          <p:cNvSpPr>
            <a:spLocks noChangeArrowheads="1" noChangeShapeType="1" noTextEdit="1"/>
          </p:cNvSpPr>
          <p:nvPr/>
        </p:nvSpPr>
        <p:spPr bwMode="auto">
          <a:xfrm>
            <a:off x="381000" y="4953000"/>
            <a:ext cx="2571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92186" name="WordArt 26"/>
          <p:cNvSpPr>
            <a:spLocks noChangeArrowheads="1" noChangeShapeType="1" noTextEdit="1"/>
          </p:cNvSpPr>
          <p:nvPr/>
        </p:nvSpPr>
        <p:spPr bwMode="auto">
          <a:xfrm>
            <a:off x="5638800" y="4953000"/>
            <a:ext cx="2571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6</a:t>
            </a:r>
          </a:p>
        </p:txBody>
      </p:sp>
      <p:sp>
        <p:nvSpPr>
          <p:cNvPr id="92187" name="WordArt 27"/>
          <p:cNvSpPr>
            <a:spLocks noChangeArrowheads="1" noChangeShapeType="1" noTextEdit="1"/>
          </p:cNvSpPr>
          <p:nvPr/>
        </p:nvSpPr>
        <p:spPr bwMode="auto">
          <a:xfrm>
            <a:off x="2590800" y="762000"/>
            <a:ext cx="2571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7</a:t>
            </a:r>
          </a:p>
        </p:txBody>
      </p:sp>
      <p:sp>
        <p:nvSpPr>
          <p:cNvPr id="92188" name="WordArt 28"/>
          <p:cNvSpPr>
            <a:spLocks noChangeArrowheads="1" noChangeShapeType="1" noTextEdit="1"/>
          </p:cNvSpPr>
          <p:nvPr/>
        </p:nvSpPr>
        <p:spPr bwMode="auto">
          <a:xfrm>
            <a:off x="7315200" y="4953000"/>
            <a:ext cx="2571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59419" name="WordArt 29"/>
          <p:cNvSpPr>
            <a:spLocks noChangeArrowheads="1" noChangeShapeType="1" noTextEdit="1"/>
          </p:cNvSpPr>
          <p:nvPr/>
        </p:nvSpPr>
        <p:spPr bwMode="auto">
          <a:xfrm>
            <a:off x="5029200" y="685800"/>
            <a:ext cx="152400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9420" name="WordArt 30"/>
          <p:cNvSpPr>
            <a:spLocks noChangeArrowheads="1" noChangeShapeType="1" noTextEdit="1"/>
          </p:cNvSpPr>
          <p:nvPr/>
        </p:nvSpPr>
        <p:spPr bwMode="auto">
          <a:xfrm>
            <a:off x="5562600" y="2819400"/>
            <a:ext cx="152400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59421" name="WordArt 31"/>
          <p:cNvSpPr>
            <a:spLocks noChangeArrowheads="1" noChangeShapeType="1" noTextEdit="1"/>
          </p:cNvSpPr>
          <p:nvPr/>
        </p:nvSpPr>
        <p:spPr bwMode="auto">
          <a:xfrm>
            <a:off x="5334000" y="2209800"/>
            <a:ext cx="152400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59422" name="WordArt 32"/>
          <p:cNvSpPr>
            <a:spLocks noChangeArrowheads="1" noChangeShapeType="1" noTextEdit="1"/>
          </p:cNvSpPr>
          <p:nvPr/>
        </p:nvSpPr>
        <p:spPr bwMode="auto">
          <a:xfrm>
            <a:off x="5181600" y="1676400"/>
            <a:ext cx="152400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59423" name="WordArt 33"/>
          <p:cNvSpPr>
            <a:spLocks noChangeArrowheads="1" noChangeShapeType="1" noTextEdit="1"/>
          </p:cNvSpPr>
          <p:nvPr/>
        </p:nvSpPr>
        <p:spPr bwMode="auto">
          <a:xfrm>
            <a:off x="5029200" y="1295400"/>
            <a:ext cx="152400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59424" name="WordArt 34"/>
          <p:cNvSpPr>
            <a:spLocks noChangeArrowheads="1" noChangeShapeType="1" noTextEdit="1"/>
          </p:cNvSpPr>
          <p:nvPr/>
        </p:nvSpPr>
        <p:spPr bwMode="auto">
          <a:xfrm>
            <a:off x="4953000" y="4191000"/>
            <a:ext cx="152400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59425" name="WordArt 35"/>
          <p:cNvSpPr>
            <a:spLocks noChangeArrowheads="1" noChangeShapeType="1" noTextEdit="1"/>
          </p:cNvSpPr>
          <p:nvPr/>
        </p:nvSpPr>
        <p:spPr bwMode="auto">
          <a:xfrm>
            <a:off x="5257800" y="3810000"/>
            <a:ext cx="152400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7</a:t>
            </a:r>
          </a:p>
        </p:txBody>
      </p:sp>
      <p:sp>
        <p:nvSpPr>
          <p:cNvPr id="59426" name="WordArt 36"/>
          <p:cNvSpPr>
            <a:spLocks noChangeArrowheads="1" noChangeShapeType="1" noTextEdit="1"/>
          </p:cNvSpPr>
          <p:nvPr/>
        </p:nvSpPr>
        <p:spPr bwMode="auto">
          <a:xfrm>
            <a:off x="5105400" y="3429000"/>
            <a:ext cx="152400" cy="187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6</a:t>
            </a:r>
          </a:p>
        </p:txBody>
      </p:sp>
      <p:sp>
        <p:nvSpPr>
          <p:cNvPr id="59427" name="AutoShape 37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8610600" y="0"/>
            <a:ext cx="533400" cy="381000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</p:spTree>
    <p:extLst>
      <p:ext uri="{BB962C8B-B14F-4D97-AF65-F5344CB8AC3E}">
        <p14:creationId xmlns:p14="http://schemas.microsoft.com/office/powerpoint/2010/main" val="4038444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1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2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2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21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2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2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2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2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2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2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2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921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92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2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92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21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92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2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92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921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92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2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2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921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92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92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92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21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92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92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1" grpId="0" animBg="1"/>
      <p:bldP spid="92182" grpId="0" animBg="1"/>
      <p:bldP spid="92183" grpId="0" animBg="1"/>
      <p:bldP spid="92184" grpId="0" animBg="1"/>
      <p:bldP spid="92185" grpId="0" animBg="1"/>
      <p:bldP spid="92186" grpId="0" animBg="1"/>
      <p:bldP spid="92187" grpId="0" animBg="1"/>
      <p:bldP spid="9218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ужской хор монастыря Оптина Пустынь - Богородица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10800000" flipH="1" flipV="1">
            <a:off x="88371" y="188640"/>
            <a:ext cx="8544948" cy="640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0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3451882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412776"/>
            <a:ext cx="4146973" cy="5277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6285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7776864" cy="2808312"/>
          </a:xfrm>
        </p:spPr>
        <p:txBody>
          <a:bodyPr/>
          <a:lstStyle/>
          <a:p>
            <a:pPr algn="ctr"/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  <a:t>Тема урока:</a:t>
            </a:r>
            <a:br>
              <a:rPr lang="ru-RU" sz="36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3600" i="1" dirty="0" smtClean="0">
                <a:solidFill>
                  <a:schemeClr val="accent4">
                    <a:lumMod val="50000"/>
                  </a:schemeClr>
                </a:solidFill>
              </a:rPr>
              <a:t>Древнерусская </a:t>
            </a:r>
            <a:r>
              <a:rPr lang="ru-RU" sz="3600" i="1" dirty="0">
                <a:solidFill>
                  <a:schemeClr val="accent4">
                    <a:lumMod val="50000"/>
                  </a:schemeClr>
                </a:solidFill>
              </a:rPr>
              <a:t>иконопись – уникальное явление мировой художественной культуры. </a:t>
            </a:r>
            <a:endParaRPr lang="ru-RU" sz="3600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852936"/>
            <a:ext cx="7681664" cy="3547864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Цель урока: </a:t>
            </a:r>
          </a:p>
          <a:p>
            <a:pPr marL="11430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познакомиться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русской иконописью, с самыми известными иконами, и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традициях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иконописания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Руси.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742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000" i="1">
                <a:effectLst/>
                <a:latin typeface="Monotype Corsiva" pitchFamily="66" charset="0"/>
              </a:rPr>
              <a:t>Мотивация:</a:t>
            </a:r>
            <a:r>
              <a:rPr lang="ru-RU" altLang="ru-RU" sz="1600" i="1">
                <a:effectLst/>
                <a:latin typeface="Monotype Corsiva" pitchFamily="66" charset="0"/>
              </a:rPr>
              <a:t/>
            </a:r>
            <a:br>
              <a:rPr lang="ru-RU" altLang="ru-RU" sz="1600" i="1">
                <a:effectLst/>
                <a:latin typeface="Monotype Corsiva" pitchFamily="66" charset="0"/>
              </a:rPr>
            </a:br>
            <a:r>
              <a:rPr lang="ru-RU" altLang="ru-RU" sz="6600" i="1">
                <a:solidFill>
                  <a:srgbClr val="FF0000"/>
                </a:solidFill>
                <a:effectLst/>
                <a:latin typeface="Monotype Corsiva" pitchFamily="66" charset="0"/>
                <a:hlinkClick r:id="rId2" action="ppaction://hlinkfile"/>
              </a:rPr>
              <a:t>Согласны ли вы, что…</a:t>
            </a:r>
            <a:endParaRPr lang="ru-RU" altLang="ru-RU" sz="6600" i="1">
              <a:solidFill>
                <a:srgbClr val="FF0000"/>
              </a:solidFill>
              <a:effectLst/>
              <a:latin typeface="Monotype Corsiva" pitchFamily="66" charset="0"/>
            </a:endParaRP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0808"/>
            <a:ext cx="8335268" cy="4403130"/>
          </a:xfrm>
        </p:spPr>
        <p:txBody>
          <a:bodyPr/>
          <a:lstStyle/>
          <a:p>
            <a:pPr marL="609600" indent="-609600" algn="just">
              <a:buFont typeface="Wingdings" pitchFamily="2" charset="2"/>
              <a:buAutoNum type="arabicPeriod"/>
            </a:pPr>
            <a:r>
              <a:rPr lang="ru-RU" altLang="ru-RU" sz="2000" dirty="0">
                <a:latin typeface="Arial" charset="0"/>
              </a:rPr>
              <a:t>Икона в переводе с греческого – изображение, образ.</a:t>
            </a:r>
          </a:p>
          <a:p>
            <a:pPr marL="609600" indent="-609600" algn="just">
              <a:buFont typeface="Wingdings" pitchFamily="2" charset="2"/>
              <a:buAutoNum type="arabicPeriod"/>
            </a:pPr>
            <a:r>
              <a:rPr lang="ru-RU" altLang="ru-RU" sz="2000" dirty="0">
                <a:latin typeface="Arial" charset="0"/>
              </a:rPr>
              <a:t>Иконы пишутся строго в соответствии с канонами.</a:t>
            </a:r>
          </a:p>
          <a:p>
            <a:pPr marL="609600" indent="-609600" algn="just">
              <a:buFont typeface="Wingdings" pitchFamily="2" charset="2"/>
              <a:buAutoNum type="arabicPeriod"/>
            </a:pPr>
            <a:r>
              <a:rPr lang="ru-RU" altLang="ru-RU" sz="2000" dirty="0">
                <a:latin typeface="Arial" charset="0"/>
              </a:rPr>
              <a:t>Самая первая известная на земле икона – икона Владимирской Божьей Матери.</a:t>
            </a:r>
          </a:p>
          <a:p>
            <a:pPr marL="609600" indent="-609600" algn="just">
              <a:buFont typeface="Wingdings" pitchFamily="2" charset="2"/>
              <a:buAutoNum type="arabicPeriod"/>
            </a:pPr>
            <a:r>
              <a:rPr lang="ru-RU" altLang="ru-RU" sz="2000" dirty="0">
                <a:latin typeface="Arial" charset="0"/>
              </a:rPr>
              <a:t>Традиция </a:t>
            </a:r>
            <a:r>
              <a:rPr lang="ru-RU" altLang="ru-RU" sz="2000" dirty="0" err="1">
                <a:latin typeface="Arial" charset="0"/>
              </a:rPr>
              <a:t>иконописания</a:t>
            </a:r>
            <a:r>
              <a:rPr lang="ru-RU" altLang="ru-RU" sz="2000" dirty="0">
                <a:latin typeface="Arial" charset="0"/>
              </a:rPr>
              <a:t> пришла на Русь из Византии.</a:t>
            </a:r>
          </a:p>
          <a:p>
            <a:pPr marL="609600" indent="-609600" algn="just">
              <a:buFont typeface="Wingdings" pitchFamily="2" charset="2"/>
              <a:buAutoNum type="arabicPeriod"/>
            </a:pPr>
            <a:r>
              <a:rPr lang="ru-RU" altLang="ru-RU" sz="2000" dirty="0">
                <a:latin typeface="Arial" charset="0"/>
              </a:rPr>
              <a:t>Знаменщиками называли людей, которые носили иконы. </a:t>
            </a:r>
          </a:p>
          <a:p>
            <a:pPr marL="609600" indent="-609600" algn="just">
              <a:buFont typeface="Wingdings" pitchFamily="2" charset="2"/>
              <a:buAutoNum type="arabicPeriod"/>
            </a:pPr>
            <a:r>
              <a:rPr lang="ru-RU" altLang="ru-RU" sz="2000" dirty="0" err="1">
                <a:latin typeface="Arial" charset="0"/>
              </a:rPr>
              <a:t>Поновление</a:t>
            </a:r>
            <a:r>
              <a:rPr lang="ru-RU" altLang="ru-RU" sz="2000" dirty="0">
                <a:latin typeface="Arial" charset="0"/>
              </a:rPr>
              <a:t> – процесс создания новой иконы.</a:t>
            </a:r>
          </a:p>
          <a:p>
            <a:pPr marL="609600" indent="-609600" algn="just">
              <a:buFont typeface="Wingdings" pitchFamily="2" charset="2"/>
              <a:buAutoNum type="arabicPeriod"/>
            </a:pPr>
            <a:r>
              <a:rPr lang="ru-RU" altLang="ru-RU" sz="2000" dirty="0">
                <a:latin typeface="Arial" charset="0"/>
              </a:rPr>
              <a:t>Икону «Троица» написал Дионисий.</a:t>
            </a:r>
          </a:p>
          <a:p>
            <a:pPr marL="609600" indent="-609600" algn="just">
              <a:buFont typeface="Wingdings" pitchFamily="2" charset="2"/>
              <a:buNone/>
            </a:pPr>
            <a:endParaRPr lang="ru-RU" altLang="ru-RU" sz="2000" dirty="0">
              <a:solidFill>
                <a:schemeClr val="accent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846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98" decel="100000" fill="hold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98" decel="100000" fill="hold"/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98" decel="100000" fill="hold"/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/>
      <p:bldP spid="13312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0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000">
                <a:latin typeface="Monotype Corsiva" pitchFamily="66" charset="0"/>
              </a:rPr>
              <a:t>Изучение нового материала:</a:t>
            </a:r>
            <a:br>
              <a:rPr lang="ru-RU" altLang="ru-RU" sz="2000">
                <a:latin typeface="Monotype Corsiva" pitchFamily="66" charset="0"/>
              </a:rPr>
            </a:br>
            <a:r>
              <a:rPr lang="ru-RU" altLang="ru-RU" sz="2000">
                <a:latin typeface="Monotype Corsiva" pitchFamily="66" charset="0"/>
              </a:rPr>
              <a:t>                   </a:t>
            </a:r>
            <a:r>
              <a:rPr lang="ru-RU" altLang="ru-RU" sz="6600">
                <a:solidFill>
                  <a:srgbClr val="FF0000"/>
                </a:solidFill>
                <a:latin typeface="Monotype Corsiva" pitchFamily="66" charset="0"/>
              </a:rPr>
              <a:t>Это интересно…</a:t>
            </a:r>
          </a:p>
        </p:txBody>
      </p:sp>
      <p:sp>
        <p:nvSpPr>
          <p:cNvPr id="264201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1258888" y="2033588"/>
            <a:ext cx="3695700" cy="4824412"/>
          </a:xfrm>
        </p:spPr>
        <p:txBody>
          <a:bodyPr/>
          <a:lstStyle/>
          <a:p>
            <a:pPr marL="533400" indent="-533400" algn="just">
              <a:buFont typeface="Wingdings" pitchFamily="2" charset="2"/>
              <a:buChar char="&amp;"/>
            </a:pPr>
            <a:r>
              <a:rPr lang="ru-RU" altLang="ru-RU" sz="1800"/>
              <a:t> Икона от греч. </a:t>
            </a:r>
            <a:r>
              <a:rPr lang="en-US" altLang="ru-RU" sz="1800">
                <a:cs typeface="Tahoma" pitchFamily="34" charset="0"/>
              </a:rPr>
              <a:t>eikon</a:t>
            </a:r>
            <a:r>
              <a:rPr lang="ru-RU" altLang="ru-RU" sz="1800">
                <a:cs typeface="Tahoma" pitchFamily="34" charset="0"/>
              </a:rPr>
              <a:t> – изображение, образ.</a:t>
            </a:r>
          </a:p>
          <a:p>
            <a:pPr marL="533400" indent="-533400" algn="just">
              <a:buFont typeface="Wingdings" pitchFamily="2" charset="2"/>
              <a:buChar char="&amp;"/>
            </a:pPr>
            <a:r>
              <a:rPr lang="ru-RU" altLang="ru-RU" sz="1800">
                <a:cs typeface="Tahoma" pitchFamily="34" charset="0"/>
              </a:rPr>
              <a:t>Иконопись вместе с её канонами  пришла на Русь из Византии.</a:t>
            </a:r>
          </a:p>
          <a:p>
            <a:pPr marL="533400" indent="-533400" algn="just">
              <a:buFont typeface="Wingdings" pitchFamily="2" charset="2"/>
              <a:buChar char="&amp;"/>
            </a:pPr>
            <a:r>
              <a:rPr lang="ru-RU" altLang="ru-RU" sz="1800">
                <a:cs typeface="Tahoma" pitchFamily="34" charset="0"/>
              </a:rPr>
              <a:t>На Руси икону писала целая артель, которой руководил один мастер.</a:t>
            </a:r>
          </a:p>
          <a:p>
            <a:pPr marL="533400" indent="-533400" algn="just">
              <a:buFont typeface="Wingdings" pitchFamily="2" charset="2"/>
              <a:buChar char="&amp;"/>
            </a:pPr>
            <a:r>
              <a:rPr lang="ru-RU" altLang="ru-RU" sz="1800">
                <a:cs typeface="Tahoma" pitchFamily="34" charset="0"/>
              </a:rPr>
              <a:t>Большинство иконописцев были монахами.</a:t>
            </a:r>
          </a:p>
          <a:p>
            <a:pPr marL="533400" indent="-533400" algn="just">
              <a:buFont typeface="Wingdings" pitchFamily="2" charset="2"/>
              <a:buChar char="&amp;"/>
            </a:pPr>
            <a:r>
              <a:rPr lang="ru-RU" altLang="ru-RU" sz="1800">
                <a:cs typeface="Tahoma" pitchFamily="34" charset="0"/>
              </a:rPr>
              <a:t>Иконы создаются по строгим канонам.</a:t>
            </a:r>
          </a:p>
          <a:p>
            <a:pPr marL="533400" indent="-533400" algn="just">
              <a:buFont typeface="Wingdings" pitchFamily="2" charset="2"/>
              <a:buChar char="&amp;"/>
            </a:pPr>
            <a:r>
              <a:rPr lang="ru-RU" altLang="ru-RU" sz="1800">
                <a:cs typeface="Tahoma" pitchFamily="34" charset="0"/>
              </a:rPr>
              <a:t> Первой известной иконой принято считать </a:t>
            </a:r>
            <a:r>
              <a:rPr lang="ru-RU" altLang="ru-RU" sz="2000" u="sng">
                <a:solidFill>
                  <a:srgbClr val="FF0000"/>
                </a:solidFill>
                <a:cs typeface="Tahoma" pitchFamily="34" charset="0"/>
                <a:hlinkClick r:id="rId2" action="ppaction://hlinkfile"/>
              </a:rPr>
              <a:t>«Спас Нерукотворный»</a:t>
            </a:r>
            <a:endParaRPr lang="ru-RU" altLang="ru-RU" sz="2000" u="sng">
              <a:solidFill>
                <a:srgbClr val="FF0000"/>
              </a:solidFill>
              <a:cs typeface="Tahoma" pitchFamily="34" charset="0"/>
            </a:endParaRPr>
          </a:p>
          <a:p>
            <a:pPr marL="533400" indent="-533400">
              <a:buFont typeface="Wingdings" pitchFamily="2" charset="2"/>
              <a:buNone/>
            </a:pPr>
            <a:endParaRPr lang="ru-RU" altLang="ru-RU" sz="1800">
              <a:solidFill>
                <a:srgbClr val="FF0000"/>
              </a:solidFill>
            </a:endParaRPr>
          </a:p>
        </p:txBody>
      </p:sp>
      <p:pic>
        <p:nvPicPr>
          <p:cNvPr id="264203" name="Picture 11" descr="IMAGE0034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1844675"/>
            <a:ext cx="3919538" cy="4752975"/>
          </a:xfrm>
        </p:spPr>
      </p:pic>
      <p:sp>
        <p:nvSpPr>
          <p:cNvPr id="264204" name="AutoShape 12"/>
          <p:cNvSpPr>
            <a:spLocks noChangeArrowheads="1"/>
          </p:cNvSpPr>
          <p:nvPr/>
        </p:nvSpPr>
        <p:spPr bwMode="auto">
          <a:xfrm>
            <a:off x="3924300" y="6237288"/>
            <a:ext cx="792163" cy="358775"/>
          </a:xfrm>
          <a:prstGeom prst="rightArrow">
            <a:avLst>
              <a:gd name="adj1" fmla="val 50000"/>
              <a:gd name="adj2" fmla="val 55199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321802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64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64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64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64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642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642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642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264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264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200" grpId="0"/>
      <p:bldP spid="264201" grpId="0" build="p"/>
      <p:bldP spid="26420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100" name="Rectangle 4"/>
          <p:cNvSpPr>
            <a:spLocks noGrp="1" noChangeArrowheads="1"/>
          </p:cNvSpPr>
          <p:nvPr>
            <p:ph type="title"/>
          </p:nvPr>
        </p:nvSpPr>
        <p:spPr>
          <a:xfrm>
            <a:off x="827584" y="304801"/>
            <a:ext cx="7783016" cy="747936"/>
          </a:xfrm>
        </p:spPr>
        <p:txBody>
          <a:bodyPr/>
          <a:lstStyle/>
          <a:p>
            <a:r>
              <a:rPr lang="ru-RU" altLang="ru-RU" sz="6000" dirty="0">
                <a:solidFill>
                  <a:srgbClr val="FF0000"/>
                </a:solidFill>
                <a:latin typeface="Monotype Corsiva" pitchFamily="66" charset="0"/>
              </a:rPr>
              <a:t>Этапы создания иконы:</a:t>
            </a:r>
          </a:p>
        </p:txBody>
      </p:sp>
      <p:sp>
        <p:nvSpPr>
          <p:cNvPr id="260102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427984" y="1052736"/>
            <a:ext cx="4032448" cy="5805264"/>
          </a:xfrm>
        </p:spPr>
        <p:txBody>
          <a:bodyPr>
            <a:normAutofit/>
          </a:bodyPr>
          <a:lstStyle/>
          <a:p>
            <a:pPr marL="533400" indent="-533400" algn="just">
              <a:buFont typeface="Wingdings" pitchFamily="2" charset="2"/>
              <a:buAutoNum type="arabicPeriod"/>
            </a:pPr>
            <a:r>
              <a:rPr lang="ru-RU" altLang="ru-RU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нужной деревянной основы(прямоугольная форма, древесина липы или сосны).</a:t>
            </a:r>
          </a:p>
          <a:p>
            <a:pPr marL="533400" indent="-533400" algn="just">
              <a:buFont typeface="Wingdings" pitchFamily="2" charset="2"/>
              <a:buAutoNum type="arabicPeriod"/>
            </a:pPr>
            <a:r>
              <a:rPr lang="ru-RU" altLang="ru-RU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Наклейка на основу </a:t>
            </a:r>
            <a:r>
              <a:rPr lang="ru-RU" altLang="ru-RU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паволоки </a:t>
            </a:r>
            <a:r>
              <a:rPr lang="ru-RU" altLang="ru-RU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покрытие её белым грунтом.</a:t>
            </a:r>
          </a:p>
          <a:p>
            <a:pPr marL="533400" indent="-533400" algn="just">
              <a:buFont typeface="Wingdings" pitchFamily="2" charset="2"/>
              <a:buAutoNum type="arabicPeriod"/>
            </a:pPr>
            <a:r>
              <a:rPr lang="ru-RU" altLang="ru-RU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Нанесение </a:t>
            </a:r>
            <a:r>
              <a:rPr lang="ru-RU" altLang="ru-RU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прорисей</a:t>
            </a:r>
            <a:r>
              <a:rPr lang="ru-RU" altLang="ru-RU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 </a:t>
            </a:r>
            <a:r>
              <a:rPr lang="ru-RU" altLang="ru-RU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контуров будущего изображения.</a:t>
            </a:r>
          </a:p>
          <a:p>
            <a:pPr marL="533400" indent="-533400" algn="just">
              <a:buFont typeface="Wingdings" pitchFamily="2" charset="2"/>
              <a:buAutoNum type="arabicPeriod"/>
            </a:pPr>
            <a:r>
              <a:rPr lang="ru-RU" altLang="ru-RU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Роспись темперными красками.</a:t>
            </a:r>
          </a:p>
          <a:p>
            <a:pPr marL="533400" indent="-533400" algn="just">
              <a:buFont typeface="Wingdings" pitchFamily="2" charset="2"/>
              <a:buAutoNum type="arabicPeriod"/>
            </a:pPr>
            <a:r>
              <a:rPr lang="ru-RU" altLang="ru-RU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Покрытие олифой.</a:t>
            </a:r>
          </a:p>
          <a:p>
            <a:pPr marL="533400" indent="-533400" algn="just">
              <a:buFont typeface="Wingdings" pitchFamily="2" charset="2"/>
              <a:buAutoNum type="arabicPeriod"/>
            </a:pPr>
            <a:r>
              <a:rPr lang="ru-RU" altLang="ru-RU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Поновление</a:t>
            </a:r>
            <a:r>
              <a:rPr lang="ru-RU" altLang="ru-RU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 иконы </a:t>
            </a:r>
            <a:r>
              <a:rPr lang="ru-RU" altLang="ru-RU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нанесение поверх старого изображения по тем же или похожим </a:t>
            </a:r>
            <a:r>
              <a:rPr lang="ru-RU" altLang="ru-RU" sz="1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прорисям</a:t>
            </a:r>
            <a:r>
              <a:rPr lang="ru-RU" altLang="ru-RU" sz="1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изображения (через 50 – 100 лет).</a:t>
            </a:r>
          </a:p>
        </p:txBody>
      </p:sp>
      <p:pic>
        <p:nvPicPr>
          <p:cNvPr id="260103" name="Picture 7" descr="IMAGE0036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1844675"/>
            <a:ext cx="3578225" cy="5013325"/>
          </a:xfrm>
        </p:spPr>
      </p:pic>
    </p:spTree>
    <p:extLst>
      <p:ext uri="{BB962C8B-B14F-4D97-AF65-F5344CB8AC3E}">
        <p14:creationId xmlns:p14="http://schemas.microsoft.com/office/powerpoint/2010/main" val="2118332518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0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60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60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60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60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60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60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60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0100" grpId="0"/>
      <p:bldP spid="26010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321624" cy="418058"/>
          </a:xfrm>
        </p:spPr>
        <p:txBody>
          <a:bodyPr/>
          <a:lstStyle/>
          <a:p>
            <a:pPr algn="ctr"/>
            <a:r>
              <a:rPr lang="ru-RU" dirty="0" smtClean="0"/>
              <a:t>Словарь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7825680" cy="5492080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Знаменщики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люди (монахи), которые писали иконы, они как бы знаменовали какая  будет создана икона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Канон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правила, в соответствии с которыми создавались иконы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Паволока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холст, прикрепляемый к доске, на который накладывался грунт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Поновление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нанесение нового изображения поверх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существующего</a:t>
            </a:r>
          </a:p>
          <a:p>
            <a:r>
              <a:rPr lang="ru-RU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Прориси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контуры будущего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для каждой иконы был свой образец в соответствии с которым она писалась. Подлинники хранились в монастырях.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25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000" i="1">
                <a:effectLst/>
                <a:latin typeface="Monotype Corsiva" pitchFamily="66" charset="0"/>
              </a:rPr>
              <a:t>Мотивация:</a:t>
            </a:r>
            <a:r>
              <a:rPr lang="ru-RU" altLang="ru-RU" sz="1600" i="1">
                <a:effectLst/>
                <a:latin typeface="Monotype Corsiva" pitchFamily="66" charset="0"/>
              </a:rPr>
              <a:t/>
            </a:r>
            <a:br>
              <a:rPr lang="ru-RU" altLang="ru-RU" sz="1600" i="1">
                <a:effectLst/>
                <a:latin typeface="Monotype Corsiva" pitchFamily="66" charset="0"/>
              </a:rPr>
            </a:br>
            <a:r>
              <a:rPr lang="ru-RU" altLang="ru-RU" sz="6600" i="1">
                <a:solidFill>
                  <a:srgbClr val="FF0000"/>
                </a:solidFill>
                <a:effectLst/>
                <a:latin typeface="Monotype Corsiva" pitchFamily="66" charset="0"/>
                <a:hlinkClick r:id="rId2" action="ppaction://hlinkfile"/>
              </a:rPr>
              <a:t>Согласны ли вы, что…</a:t>
            </a:r>
            <a:endParaRPr lang="ru-RU" altLang="ru-RU" sz="6600" i="1">
              <a:solidFill>
                <a:srgbClr val="FF0000"/>
              </a:solidFill>
              <a:effectLst/>
              <a:latin typeface="Monotype Corsiva" pitchFamily="66" charset="0"/>
            </a:endParaRP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00808"/>
            <a:ext cx="8335268" cy="4403130"/>
          </a:xfrm>
        </p:spPr>
        <p:txBody>
          <a:bodyPr/>
          <a:lstStyle/>
          <a:p>
            <a:pPr marL="609600" indent="-609600" algn="just">
              <a:buFont typeface="Wingdings" pitchFamily="2" charset="2"/>
              <a:buAutoNum type="arabicPeriod"/>
            </a:pPr>
            <a:r>
              <a:rPr lang="ru-RU" altLang="ru-RU" sz="2000" dirty="0">
                <a:latin typeface="Arial" charset="0"/>
              </a:rPr>
              <a:t>Икона в переводе с греческого – изображение, образ.</a:t>
            </a:r>
          </a:p>
          <a:p>
            <a:pPr marL="609600" indent="-609600" algn="just">
              <a:buFont typeface="Wingdings" pitchFamily="2" charset="2"/>
              <a:buAutoNum type="arabicPeriod"/>
            </a:pPr>
            <a:r>
              <a:rPr lang="ru-RU" altLang="ru-RU" sz="2000" dirty="0">
                <a:latin typeface="Arial" charset="0"/>
              </a:rPr>
              <a:t>Иконы пишутся строго в соответствии с канонами.</a:t>
            </a:r>
          </a:p>
          <a:p>
            <a:pPr marL="609600" indent="-609600" algn="just">
              <a:buFont typeface="Wingdings" pitchFamily="2" charset="2"/>
              <a:buAutoNum type="arabicPeriod"/>
            </a:pPr>
            <a:r>
              <a:rPr lang="ru-RU" altLang="ru-RU" sz="2000" dirty="0">
                <a:latin typeface="Arial" charset="0"/>
              </a:rPr>
              <a:t>Самая первая известная на земле икона – икона Владимирской Божьей Матери.</a:t>
            </a:r>
          </a:p>
          <a:p>
            <a:pPr marL="609600" indent="-609600" algn="just">
              <a:buFont typeface="Wingdings" pitchFamily="2" charset="2"/>
              <a:buAutoNum type="arabicPeriod"/>
            </a:pPr>
            <a:r>
              <a:rPr lang="ru-RU" altLang="ru-RU" sz="2000" dirty="0">
                <a:latin typeface="Arial" charset="0"/>
              </a:rPr>
              <a:t>Традиция </a:t>
            </a:r>
            <a:r>
              <a:rPr lang="ru-RU" altLang="ru-RU" sz="2000" dirty="0" err="1">
                <a:latin typeface="Arial" charset="0"/>
              </a:rPr>
              <a:t>иконописания</a:t>
            </a:r>
            <a:r>
              <a:rPr lang="ru-RU" altLang="ru-RU" sz="2000" dirty="0">
                <a:latin typeface="Arial" charset="0"/>
              </a:rPr>
              <a:t> пришла на Русь из Византии.</a:t>
            </a:r>
          </a:p>
          <a:p>
            <a:pPr marL="609600" indent="-609600" algn="just">
              <a:buFont typeface="Wingdings" pitchFamily="2" charset="2"/>
              <a:buAutoNum type="arabicPeriod"/>
            </a:pPr>
            <a:r>
              <a:rPr lang="ru-RU" altLang="ru-RU" sz="2000" dirty="0">
                <a:latin typeface="Arial" charset="0"/>
              </a:rPr>
              <a:t>Знаменщиками называли людей, которые носили иконы. </a:t>
            </a:r>
          </a:p>
          <a:p>
            <a:pPr marL="609600" indent="-609600" algn="just">
              <a:buFont typeface="Wingdings" pitchFamily="2" charset="2"/>
              <a:buAutoNum type="arabicPeriod"/>
            </a:pPr>
            <a:r>
              <a:rPr lang="ru-RU" altLang="ru-RU" sz="2000" dirty="0" err="1">
                <a:latin typeface="Arial" charset="0"/>
              </a:rPr>
              <a:t>Поновление</a:t>
            </a:r>
            <a:r>
              <a:rPr lang="ru-RU" altLang="ru-RU" sz="2000" dirty="0">
                <a:latin typeface="Arial" charset="0"/>
              </a:rPr>
              <a:t> – процесс создания новой иконы.</a:t>
            </a:r>
          </a:p>
          <a:p>
            <a:pPr marL="609600" indent="-609600" algn="just">
              <a:buFont typeface="Wingdings" pitchFamily="2" charset="2"/>
              <a:buAutoNum type="arabicPeriod"/>
            </a:pPr>
            <a:r>
              <a:rPr lang="ru-RU" altLang="ru-RU" sz="2000" dirty="0">
                <a:latin typeface="Arial" charset="0"/>
              </a:rPr>
              <a:t>Икону «Троица» написал Дионисий.</a:t>
            </a:r>
          </a:p>
          <a:p>
            <a:pPr marL="609600" indent="-609600" algn="just">
              <a:buFont typeface="Wingdings" pitchFamily="2" charset="2"/>
              <a:buNone/>
            </a:pPr>
            <a:endParaRPr lang="ru-RU" altLang="ru-RU" sz="2000" dirty="0">
              <a:solidFill>
                <a:schemeClr val="accent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634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98" decel="100000" fill="hold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98" decel="100000" fill="hold"/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98" decel="100000" fill="hold"/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/>
      <p:bldP spid="13312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Домашнее задание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Учебник с. 147-151 (читать, пересказывать)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На выбор:</a:t>
            </a:r>
          </a:p>
          <a:p>
            <a:pPr marL="342900" lvl="1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Разгадать кроссворд по теме «Древнерусская иконопись»</a:t>
            </a:r>
          </a:p>
          <a:p>
            <a:pPr marL="342900" lvl="1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Написать сочинение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рассуждение «Почему искусство древнерусской иконописи является уникальным явлением мировой художественной культуры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</a:p>
          <a:p>
            <a:pPr marL="342900" lvl="1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 презентацию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«Иконостас»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2297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763284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Закончите фразу  </a:t>
            </a:r>
            <a:endParaRPr lang="ru-RU" sz="3200" i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сегодня </a:t>
            </a:r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узнал…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было </a:t>
            </a:r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интересно…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было </a:t>
            </a:r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трудно…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я </a:t>
            </a:r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выполнял задания…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я </a:t>
            </a:r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понял, что…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теперь </a:t>
            </a:r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могу…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я </a:t>
            </a:r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почувствовал, что…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я </a:t>
            </a:r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приобрел…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я </a:t>
            </a:r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научился…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у </a:t>
            </a:r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 получилось …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я </a:t>
            </a:r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смог…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я </a:t>
            </a:r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попробую…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 меня </a:t>
            </a:r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удивило…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урок </a:t>
            </a:r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 мне для жизни…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 мне </a:t>
            </a:r>
            <a:r>
              <a:rPr lang="ru-RU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захотелось…</a:t>
            </a:r>
            <a:endParaRPr lang="ru-RU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700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урок!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6024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Соседство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68</TotalTime>
  <Words>480</Words>
  <Application>Microsoft Office PowerPoint</Application>
  <PresentationFormat>Экран (4:3)</PresentationFormat>
  <Paragraphs>94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Соседство</vt:lpstr>
      <vt:lpstr>Проверка домашнего задания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Тема урока: Древнерусская иконопись – уникальное явление мировой художественной культуры. </vt:lpstr>
      <vt:lpstr>Мотивация: Согласны ли вы, что…</vt:lpstr>
      <vt:lpstr>Изучение нового материала:                    Это интересно…</vt:lpstr>
      <vt:lpstr>Этапы создания иконы:</vt:lpstr>
      <vt:lpstr>Словарь</vt:lpstr>
      <vt:lpstr>Мотивация: Согласны ли вы, что…</vt:lpstr>
      <vt:lpstr>Домашнее задание</vt:lpstr>
      <vt:lpstr>Презентация PowerPoint</vt:lpstr>
      <vt:lpstr>Спасибо за урок!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домашнего задания</dc:title>
  <dc:creator>Ирина</dc:creator>
  <cp:lastModifiedBy>Ирина</cp:lastModifiedBy>
  <cp:revision>12</cp:revision>
  <dcterms:created xsi:type="dcterms:W3CDTF">2013-11-18T19:48:10Z</dcterms:created>
  <dcterms:modified xsi:type="dcterms:W3CDTF">2013-11-18T21:07:32Z</dcterms:modified>
</cp:coreProperties>
</file>