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11"/>
  </p:notesMasterIdLst>
  <p:sldIdLst>
    <p:sldId id="256" r:id="rId2"/>
    <p:sldId id="257" r:id="rId3"/>
    <p:sldId id="259" r:id="rId4"/>
    <p:sldId id="260" r:id="rId5"/>
    <p:sldId id="267" r:id="rId6"/>
    <p:sldId id="264" r:id="rId7"/>
    <p:sldId id="262" r:id="rId8"/>
    <p:sldId id="265" r:id="rId9"/>
    <p:sldId id="26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655" autoAdjust="0"/>
  </p:normalViewPr>
  <p:slideViewPr>
    <p:cSldViewPr>
      <p:cViewPr varScale="1">
        <p:scale>
          <a:sx n="83" d="100"/>
          <a:sy n="83" d="100"/>
        </p:scale>
        <p:origin x="121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C4AED3-A2E4-426B-B1D1-F77BAF6D7256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8AE651-14FD-43BD-85D7-2EF300C877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662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AE651-14FD-43BD-85D7-2EF300C8773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506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8BF23CB-FCE9-4E6C-B118-67B7F5DFE76C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9CAD0F8-CAFC-4617-8ADA-65CD63622C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F23CB-FCE9-4E6C-B118-67B7F5DFE76C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AD0F8-CAFC-4617-8ADA-65CD63622C3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F23CB-FCE9-4E6C-B118-67B7F5DFE76C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AD0F8-CAFC-4617-8ADA-65CD63622C3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F23CB-FCE9-4E6C-B118-67B7F5DFE76C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AD0F8-CAFC-4617-8ADA-65CD63622C3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F23CB-FCE9-4E6C-B118-67B7F5DFE76C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AD0F8-CAFC-4617-8ADA-65CD63622C3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F23CB-FCE9-4E6C-B118-67B7F5DFE76C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AD0F8-CAFC-4617-8ADA-65CD63622C3A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F23CB-FCE9-4E6C-B118-67B7F5DFE76C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AD0F8-CAFC-4617-8ADA-65CD63622C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8BF23CB-FCE9-4E6C-B118-67B7F5DFE76C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AD0F8-CAFC-4617-8ADA-65CD63622C3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8BF23CB-FCE9-4E6C-B118-67B7F5DFE76C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9CAD0F8-CAFC-4617-8ADA-65CD63622C3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F23CB-FCE9-4E6C-B118-67B7F5DFE76C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AD0F8-CAFC-4617-8ADA-65CD63622C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F23CB-FCE9-4E6C-B118-67B7F5DFE76C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AD0F8-CAFC-4617-8ADA-65CD63622C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8BF23CB-FCE9-4E6C-B118-67B7F5DFE76C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9CAD0F8-CAFC-4617-8ADA-65CD63622C3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Инновации в образовании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Три пути ведут к знанию:</a:t>
            </a:r>
          </a:p>
          <a:p>
            <a:r>
              <a:rPr lang="ru-RU" dirty="0"/>
              <a:t>                              путь размышления - это путь самый благородный, </a:t>
            </a:r>
            <a:br>
              <a:rPr lang="ru-RU" dirty="0"/>
            </a:br>
            <a:r>
              <a:rPr lang="ru-RU" dirty="0"/>
              <a:t>                               путь подражания - это путь самый легкий </a:t>
            </a:r>
            <a:br>
              <a:rPr lang="ru-RU" dirty="0"/>
            </a:br>
            <a:r>
              <a:rPr lang="ru-RU" dirty="0"/>
              <a:t>                               и путь опыта - это путь самый горький.</a:t>
            </a:r>
          </a:p>
          <a:p>
            <a:r>
              <a:rPr lang="ru-RU" dirty="0"/>
              <a:t>Конфуций</a:t>
            </a:r>
          </a:p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6222A0-19DC-47B8-940E-6F855191BC88}"/>
              </a:ext>
            </a:extLst>
          </p:cNvPr>
          <p:cNvSpPr txBox="1"/>
          <p:nvPr/>
        </p:nvSpPr>
        <p:spPr>
          <a:xfrm>
            <a:off x="2411760" y="5984413"/>
            <a:ext cx="6334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</a:rPr>
              <a:t>Подготовила учитель русского языка и литературы</a:t>
            </a:r>
          </a:p>
          <a:p>
            <a:pPr algn="r"/>
            <a:r>
              <a:rPr lang="ru-RU" dirty="0" err="1">
                <a:solidFill>
                  <a:schemeClr val="bg1"/>
                </a:solidFill>
              </a:rPr>
              <a:t>Гельплинг</a:t>
            </a:r>
            <a:r>
              <a:rPr lang="ru-RU" dirty="0">
                <a:solidFill>
                  <a:schemeClr val="bg1"/>
                </a:solidFill>
              </a:rPr>
              <a:t> Е. М.</a:t>
            </a:r>
          </a:p>
        </p:txBody>
      </p:sp>
    </p:spTree>
    <p:extLst>
      <p:ext uri="{BB962C8B-B14F-4D97-AF65-F5344CB8AC3E}">
        <p14:creationId xmlns:p14="http://schemas.microsoft.com/office/powerpoint/2010/main" val="1676098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/>
              <a:t>Инновация</a:t>
            </a:r>
            <a:r>
              <a:rPr lang="ru-RU" dirty="0"/>
              <a:t> – это нововведение, которое серьёзно повышает эффективность действующей системы</a:t>
            </a:r>
          </a:p>
          <a:p>
            <a:pPr marL="114300" indent="0">
              <a:buNone/>
            </a:pPr>
            <a:endParaRPr lang="ru-RU" dirty="0"/>
          </a:p>
          <a:p>
            <a:r>
              <a:rPr lang="ru-RU" b="1" dirty="0"/>
              <a:t>Нововведение</a:t>
            </a:r>
            <a:r>
              <a:rPr lang="ru-RU" dirty="0"/>
              <a:t> – внедрение тех или иных новшеств в образовательную систему, освоение новых технологий, приёмов, улучшение методов организации и управления образовательным процессом</a:t>
            </a:r>
          </a:p>
          <a:p>
            <a:endParaRPr lang="ru-RU" dirty="0"/>
          </a:p>
          <a:p>
            <a:r>
              <a:rPr lang="ru-RU" b="1" dirty="0"/>
              <a:t>Инновационное образование</a:t>
            </a:r>
            <a:r>
              <a:rPr lang="ru-RU" dirty="0"/>
              <a:t> – это такое образование, которое подготовит человека к жизни в динамичных, быстро меняющихся условиях</a:t>
            </a:r>
          </a:p>
          <a:p>
            <a:endParaRPr lang="ru-RU" dirty="0"/>
          </a:p>
          <a:p>
            <a:pPr marL="11430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Что такое инновация?</a:t>
            </a:r>
          </a:p>
        </p:txBody>
      </p:sp>
    </p:spTree>
    <p:extLst>
      <p:ext uri="{BB962C8B-B14F-4D97-AF65-F5344CB8AC3E}">
        <p14:creationId xmlns:p14="http://schemas.microsoft.com/office/powerpoint/2010/main" val="845053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Креативность</a:t>
            </a:r>
            <a:r>
              <a:rPr lang="ru-RU" dirty="0"/>
              <a:t> – умение  творить, по-новому видеть проблему или ситуацию, генерировать новые идеи</a:t>
            </a:r>
          </a:p>
          <a:p>
            <a:r>
              <a:rPr lang="ru-RU" b="1" dirty="0"/>
              <a:t>Стратегия </a:t>
            </a:r>
            <a:r>
              <a:rPr lang="ru-RU" dirty="0"/>
              <a:t>– выяснение того, является ли эта идея такой уж новой и </a:t>
            </a:r>
            <a:r>
              <a:rPr lang="ru-RU" u="sng" dirty="0"/>
              <a:t>полезной</a:t>
            </a:r>
            <a:r>
              <a:rPr lang="ru-RU" dirty="0"/>
              <a:t> с точки зрения развития определённых умений</a:t>
            </a:r>
          </a:p>
          <a:p>
            <a:r>
              <a:rPr lang="ru-RU" b="1" dirty="0"/>
              <a:t>Реализация</a:t>
            </a:r>
            <a:r>
              <a:rPr lang="ru-RU" dirty="0"/>
              <a:t> – переход от новой и полезной идеи к её реализации</a:t>
            </a:r>
          </a:p>
          <a:p>
            <a:r>
              <a:rPr lang="ru-RU" b="1" dirty="0"/>
              <a:t>Оценивание</a:t>
            </a:r>
            <a:r>
              <a:rPr lang="ru-RU" dirty="0"/>
              <a:t> – каков полученный результат, конкретные изменения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Четыре ключевых компонента инновации</a:t>
            </a:r>
          </a:p>
        </p:txBody>
      </p:sp>
    </p:spTree>
    <p:extLst>
      <p:ext uri="{BB962C8B-B14F-4D97-AF65-F5344CB8AC3E}">
        <p14:creationId xmlns:p14="http://schemas.microsoft.com/office/powerpoint/2010/main" val="699145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ru-RU" dirty="0"/>
              <a:t>Оценивается по трём группам критериев:</a:t>
            </a:r>
          </a:p>
          <a:p>
            <a:r>
              <a:rPr lang="ru-RU" b="1" dirty="0"/>
              <a:t>Критерий качества преобразований </a:t>
            </a:r>
            <a:r>
              <a:rPr lang="ru-RU" dirty="0"/>
              <a:t>– соотношение реальных результатов с моделью выпускника</a:t>
            </a:r>
          </a:p>
          <a:p>
            <a:r>
              <a:rPr lang="ru-RU" b="1" dirty="0"/>
              <a:t>Критерий экономичности </a:t>
            </a:r>
            <a:r>
              <a:rPr lang="ru-RU" dirty="0"/>
              <a:t>– отношение достигнутых результатов к затратам времени, усилий, других ресурсов</a:t>
            </a:r>
          </a:p>
          <a:p>
            <a:r>
              <a:rPr lang="ru-RU" b="1" dirty="0"/>
              <a:t>Критерий мотивации </a:t>
            </a:r>
            <a:r>
              <a:rPr lang="ru-RU" dirty="0"/>
              <a:t>– школьное самочувствие обучающихся и учителей</a:t>
            </a:r>
            <a:endParaRPr lang="ru-RU" b="1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Результат инновационной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2746772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Интерактивные методы</a:t>
            </a:r>
          </a:p>
          <a:p>
            <a:r>
              <a:rPr lang="ru-RU" dirty="0"/>
              <a:t>Кейс-метод (метод изучения конкретной ситуации)</a:t>
            </a:r>
          </a:p>
          <a:p>
            <a:r>
              <a:rPr lang="ru-RU" dirty="0"/>
              <a:t>Проблемное обучение</a:t>
            </a:r>
          </a:p>
          <a:p>
            <a:r>
              <a:rPr lang="ru-RU" dirty="0"/>
              <a:t>Программированное обучение</a:t>
            </a:r>
          </a:p>
          <a:p>
            <a:r>
              <a:rPr lang="ru-RU" dirty="0"/>
              <a:t>Контекстное обучение</a:t>
            </a:r>
          </a:p>
          <a:p>
            <a:r>
              <a:rPr lang="ru-RU" dirty="0"/>
              <a:t>Исследовательский метод</a:t>
            </a:r>
          </a:p>
          <a:p>
            <a:r>
              <a:rPr lang="ru-RU" dirty="0"/>
              <a:t>Модульное обучение</a:t>
            </a:r>
          </a:p>
          <a:p>
            <a:r>
              <a:rPr lang="ru-RU" dirty="0"/>
              <a:t>Учение с посредником</a:t>
            </a:r>
          </a:p>
          <a:p>
            <a:r>
              <a:rPr lang="ru-RU" dirty="0"/>
              <a:t>Метод творческих заданий</a:t>
            </a:r>
          </a:p>
          <a:p>
            <a:r>
              <a:rPr lang="ru-RU" dirty="0"/>
              <a:t>Метод мозгового штурма</a:t>
            </a:r>
          </a:p>
          <a:p>
            <a:r>
              <a:rPr lang="ru-RU" dirty="0"/>
              <a:t>Игровые технологии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Инновационные методы в образовании</a:t>
            </a:r>
          </a:p>
        </p:txBody>
      </p:sp>
    </p:spTree>
    <p:extLst>
      <p:ext uri="{BB962C8B-B14F-4D97-AF65-F5344CB8AC3E}">
        <p14:creationId xmlns:p14="http://schemas.microsoft.com/office/powerpoint/2010/main" val="3129980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67333"/>
            <a:ext cx="8229600" cy="4525963"/>
          </a:xfrm>
        </p:spPr>
        <p:txBody>
          <a:bodyPr numCol="2">
            <a:noAutofit/>
          </a:bodyPr>
          <a:lstStyle/>
          <a:p>
            <a:pPr marL="109728" indent="0">
              <a:buNone/>
            </a:pPr>
            <a:endParaRPr lang="ru-RU" sz="1800" dirty="0"/>
          </a:p>
          <a:p>
            <a:r>
              <a:rPr lang="ru-RU" sz="2000" dirty="0"/>
              <a:t>Эвристическое обучение</a:t>
            </a:r>
          </a:p>
          <a:p>
            <a:r>
              <a:rPr lang="ru-RU" sz="2000" dirty="0"/>
              <a:t>Мозговой штурм</a:t>
            </a:r>
          </a:p>
          <a:p>
            <a:r>
              <a:rPr lang="ru-RU" sz="2000" dirty="0"/>
              <a:t>Проблемное обучение</a:t>
            </a:r>
          </a:p>
          <a:p>
            <a:r>
              <a:rPr lang="ru-RU" sz="2000" dirty="0"/>
              <a:t>Дебаты</a:t>
            </a:r>
          </a:p>
          <a:p>
            <a:r>
              <a:rPr lang="ru-RU" sz="2000" dirty="0"/>
              <a:t>Метод проектов</a:t>
            </a:r>
          </a:p>
          <a:p>
            <a:r>
              <a:rPr lang="ru-RU" sz="2000" dirty="0"/>
              <a:t>Сократический диалог</a:t>
            </a:r>
          </a:p>
          <a:p>
            <a:r>
              <a:rPr lang="ru-RU" sz="2000" dirty="0"/>
              <a:t>Дерево решений</a:t>
            </a:r>
          </a:p>
          <a:p>
            <a:r>
              <a:rPr lang="ru-RU" sz="2000" dirty="0"/>
              <a:t>Ролевые игры</a:t>
            </a:r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pPr marL="114300" indent="0">
              <a:buNone/>
            </a:pPr>
            <a:endParaRPr lang="ru-RU" sz="2000" dirty="0"/>
          </a:p>
          <a:p>
            <a:r>
              <a:rPr lang="ru-RU" sz="2000" dirty="0"/>
              <a:t>Деловая игра</a:t>
            </a:r>
          </a:p>
          <a:p>
            <a:r>
              <a:rPr lang="ru-RU" sz="2000" dirty="0"/>
              <a:t>Деловая корзина</a:t>
            </a:r>
          </a:p>
          <a:p>
            <a:r>
              <a:rPr lang="ru-RU" sz="2000" dirty="0"/>
              <a:t>Форум </a:t>
            </a:r>
          </a:p>
          <a:p>
            <a:r>
              <a:rPr lang="ru-RU" sz="2000" dirty="0"/>
              <a:t>Обсуждение вполголоса</a:t>
            </a:r>
          </a:p>
          <a:p>
            <a:r>
              <a:rPr lang="ru-RU" sz="2000" dirty="0"/>
              <a:t>«Думай и слушай»</a:t>
            </a:r>
          </a:p>
          <a:p>
            <a:r>
              <a:rPr lang="ru-RU" sz="2000" dirty="0"/>
              <a:t>Панельная дискуссия</a:t>
            </a:r>
          </a:p>
          <a:p>
            <a:r>
              <a:rPr lang="ru-RU" sz="2000" dirty="0"/>
              <a:t>Программа саморазвития</a:t>
            </a:r>
          </a:p>
          <a:p>
            <a:pPr marL="109728" indent="0">
              <a:buNone/>
            </a:pPr>
            <a:endParaRPr lang="ru-RU"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Инновационные методики</a:t>
            </a:r>
            <a:br>
              <a:rPr lang="en-US" dirty="0"/>
            </a:br>
            <a:r>
              <a:rPr lang="en-US" sz="2000" dirty="0"/>
              <a:t>(</a:t>
            </a:r>
            <a:r>
              <a:rPr lang="ru-RU" sz="2000" dirty="0"/>
              <a:t>интерактивные методы)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9412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47500" lnSpcReduction="20000"/>
          </a:bodyPr>
          <a:lstStyle/>
          <a:p>
            <a:r>
              <a:rPr lang="ru-RU" dirty="0"/>
              <a:t>Урок-"погружение"</a:t>
            </a:r>
          </a:p>
          <a:p>
            <a:r>
              <a:rPr lang="ru-RU" dirty="0"/>
              <a:t>Урок-деловая игра</a:t>
            </a:r>
          </a:p>
          <a:p>
            <a:r>
              <a:rPr lang="ru-RU" dirty="0"/>
              <a:t>Урок-пресс-конференция</a:t>
            </a:r>
          </a:p>
          <a:p>
            <a:r>
              <a:rPr lang="ru-RU" dirty="0"/>
              <a:t>Урок-соревнование</a:t>
            </a:r>
          </a:p>
          <a:p>
            <a:r>
              <a:rPr lang="ru-RU" dirty="0"/>
              <a:t>Театрализованный урок</a:t>
            </a:r>
          </a:p>
          <a:p>
            <a:r>
              <a:rPr lang="ru-RU" dirty="0"/>
              <a:t>Урок с групповыми формами работы</a:t>
            </a:r>
          </a:p>
          <a:p>
            <a:r>
              <a:rPr lang="ru-RU" dirty="0"/>
              <a:t>Урок-взаимообучение учеников</a:t>
            </a:r>
          </a:p>
          <a:p>
            <a:r>
              <a:rPr lang="ru-RU" dirty="0"/>
              <a:t>Компьютерные игры</a:t>
            </a:r>
          </a:p>
          <a:p>
            <a:r>
              <a:rPr lang="ru-RU" dirty="0"/>
              <a:t>Урок-творчество</a:t>
            </a:r>
          </a:p>
          <a:p>
            <a:r>
              <a:rPr lang="ru-RU" dirty="0"/>
              <a:t>Урок-консультация</a:t>
            </a:r>
          </a:p>
          <a:p>
            <a:r>
              <a:rPr lang="ru-RU" dirty="0"/>
              <a:t>Урок-аукцион</a:t>
            </a:r>
          </a:p>
          <a:p>
            <a:r>
              <a:rPr lang="ru-RU" dirty="0"/>
              <a:t>Урок, который ведут школьники</a:t>
            </a:r>
          </a:p>
          <a:p>
            <a:r>
              <a:rPr lang="ru-RU" dirty="0"/>
              <a:t>Урок-зачет</a:t>
            </a:r>
          </a:p>
          <a:p>
            <a:r>
              <a:rPr lang="ru-RU" dirty="0"/>
              <a:t>Урок-сомнения</a:t>
            </a:r>
          </a:p>
          <a:p>
            <a:r>
              <a:rPr lang="ru-RU" dirty="0"/>
              <a:t>Урок-творческий отчет</a:t>
            </a:r>
          </a:p>
          <a:p>
            <a:r>
              <a:rPr lang="ru-RU" dirty="0"/>
              <a:t>Урок-формула</a:t>
            </a:r>
          </a:p>
          <a:p>
            <a:r>
              <a:rPr lang="ru-RU" dirty="0"/>
              <a:t>Урок-конкурс</a:t>
            </a:r>
          </a:p>
          <a:p>
            <a:r>
              <a:rPr lang="ru-RU" dirty="0"/>
              <a:t>Бинарный урок (2 учителя)</a:t>
            </a:r>
          </a:p>
          <a:p>
            <a:r>
              <a:rPr lang="ru-RU" dirty="0"/>
              <a:t>Урок-обобщения</a:t>
            </a:r>
          </a:p>
          <a:p>
            <a:r>
              <a:rPr lang="ru-RU" dirty="0"/>
              <a:t>Урок-фантазия</a:t>
            </a:r>
          </a:p>
          <a:p>
            <a:r>
              <a:rPr lang="ru-RU" dirty="0"/>
              <a:t>Урок-игра</a:t>
            </a:r>
          </a:p>
          <a:p>
            <a:r>
              <a:rPr lang="ru-RU" dirty="0"/>
              <a:t>Урок-"суд"</a:t>
            </a:r>
          </a:p>
          <a:p>
            <a:r>
              <a:rPr lang="ru-RU" dirty="0"/>
              <a:t>Урок поиска правды</a:t>
            </a:r>
          </a:p>
          <a:p>
            <a:r>
              <a:rPr lang="ru-RU" dirty="0"/>
              <a:t>Урок-лекция "Парадоксы"</a:t>
            </a:r>
          </a:p>
          <a:p>
            <a:r>
              <a:rPr lang="ru-RU" dirty="0"/>
              <a:t>Урок-концерт</a:t>
            </a:r>
          </a:p>
          <a:p>
            <a:r>
              <a:rPr lang="ru-RU" dirty="0"/>
              <a:t>Урок-диалог</a:t>
            </a:r>
          </a:p>
          <a:p>
            <a:r>
              <a:rPr lang="ru-RU" dirty="0"/>
              <a:t>Урок - "следствие ведут знатоки"</a:t>
            </a:r>
          </a:p>
          <a:p>
            <a:r>
              <a:rPr lang="ru-RU" dirty="0"/>
              <a:t>Урок-ролевая игра</a:t>
            </a:r>
          </a:p>
          <a:p>
            <a:r>
              <a:rPr lang="ru-RU" dirty="0"/>
              <a:t>Урок-конференция</a:t>
            </a:r>
          </a:p>
          <a:p>
            <a:r>
              <a:rPr lang="ru-RU" dirty="0"/>
              <a:t>Урок-семинар</a:t>
            </a:r>
          </a:p>
          <a:p>
            <a:r>
              <a:rPr lang="ru-RU" dirty="0"/>
              <a:t>Интегральный урок (1 учитель)</a:t>
            </a:r>
          </a:p>
          <a:p>
            <a:r>
              <a:rPr lang="ru-RU" dirty="0"/>
              <a:t>Урок - "круговая тренировка"</a:t>
            </a:r>
          </a:p>
          <a:p>
            <a:r>
              <a:rPr lang="ru-RU" dirty="0" err="1"/>
              <a:t>Межпредметные</a:t>
            </a:r>
            <a:r>
              <a:rPr lang="ru-RU" dirty="0"/>
              <a:t> уроки (интегрированные)</a:t>
            </a:r>
          </a:p>
          <a:p>
            <a:r>
              <a:rPr lang="ru-RU" dirty="0"/>
              <a:t>Урок-экскурсия</a:t>
            </a:r>
          </a:p>
          <a:p>
            <a:r>
              <a:rPr lang="ru-RU" dirty="0"/>
              <a:t>Урок-игра "Поле чудес", "Что? Где? Когда?«</a:t>
            </a:r>
          </a:p>
          <a:p>
            <a:r>
              <a:rPr lang="ru-RU" dirty="0"/>
              <a:t>Урок-сюрприз</a:t>
            </a:r>
          </a:p>
          <a:p>
            <a:r>
              <a:rPr lang="ru-RU" dirty="0"/>
              <a:t>Урок-вдвоём</a:t>
            </a:r>
          </a:p>
          <a:p>
            <a:r>
              <a:rPr lang="ru-RU"/>
              <a:t>Урок-встреча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Инновационные формы урочных занятий </a:t>
            </a:r>
            <a:r>
              <a:rPr lang="ru-RU" sz="2700" dirty="0"/>
              <a:t>(</a:t>
            </a:r>
            <a:r>
              <a:rPr lang="ru-RU" sz="2700" dirty="0" err="1"/>
              <a:t>И.П.Подласый</a:t>
            </a:r>
            <a:r>
              <a:rPr lang="ru-RU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01707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8776607" cy="6553200"/>
          </a:xfrm>
        </p:spPr>
      </p:pic>
    </p:spTree>
    <p:extLst>
      <p:ext uri="{BB962C8B-B14F-4D97-AF65-F5344CB8AC3E}">
        <p14:creationId xmlns:p14="http://schemas.microsoft.com/office/powerpoint/2010/main" val="2043610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845631-A2B2-40F5-B7BA-8C02BFE8EF53}"/>
              </a:ext>
            </a:extLst>
          </p:cNvPr>
          <p:cNvSpPr txBox="1"/>
          <p:nvPr/>
        </p:nvSpPr>
        <p:spPr>
          <a:xfrm>
            <a:off x="2051720" y="1844824"/>
            <a:ext cx="59046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dirty="0">
                <a:solidFill>
                  <a:srgbClr val="C00000"/>
                </a:solidFill>
                <a:latin typeface="Monotype Corsiva" panose="03010101010201010101" pitchFamily="66" charset="0"/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340497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706</TotalTime>
  <Words>306</Words>
  <Application>Microsoft Office PowerPoint</Application>
  <PresentationFormat>Экран (4:3)</PresentationFormat>
  <Paragraphs>99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Calibri</vt:lpstr>
      <vt:lpstr>Lucida Sans Unicode</vt:lpstr>
      <vt:lpstr>Monotype Corsiva</vt:lpstr>
      <vt:lpstr>Verdana</vt:lpstr>
      <vt:lpstr>Wingdings 2</vt:lpstr>
      <vt:lpstr>Wingdings 3</vt:lpstr>
      <vt:lpstr>Открытая</vt:lpstr>
      <vt:lpstr>Инновации в образовании</vt:lpstr>
      <vt:lpstr>Что такое инновация?</vt:lpstr>
      <vt:lpstr>Четыре ключевых компонента инновации</vt:lpstr>
      <vt:lpstr>Результат инновационной деятельности</vt:lpstr>
      <vt:lpstr>Инновационные методы в образовании</vt:lpstr>
      <vt:lpstr>Инновационные методики (интерактивные методы)</vt:lpstr>
      <vt:lpstr>Инновационные формы урочных занятий (И.П.Подласый) 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DNA7 X86</dc:creator>
  <cp:lastModifiedBy>Елена</cp:lastModifiedBy>
  <cp:revision>38</cp:revision>
  <dcterms:created xsi:type="dcterms:W3CDTF">2012-08-21T09:36:47Z</dcterms:created>
  <dcterms:modified xsi:type="dcterms:W3CDTF">2019-01-25T12:05:26Z</dcterms:modified>
</cp:coreProperties>
</file>