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63" r:id="rId4"/>
    <p:sldId id="257" r:id="rId5"/>
    <p:sldId id="259" r:id="rId6"/>
    <p:sldId id="258" r:id="rId7"/>
    <p:sldId id="266" r:id="rId8"/>
    <p:sldId id="260" r:id="rId9"/>
    <p:sldId id="265" r:id="rId10"/>
    <p:sldId id="261" r:id="rId11"/>
    <p:sldId id="262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78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97A9F-2977-4C41-8941-C250C1F8689A}" type="datetimeFigureOut">
              <a:rPr lang="ru-RU" smtClean="0"/>
              <a:t>19.08.2017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5F697-0A8A-4879-83F7-91ECD872CF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303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urinko.ru/page.php?42" TargetMode="External"/><Relationship Id="rId2" Type="http://schemas.openxmlformats.org/officeDocument/2006/relationships/hyperlink" Target="http://cmkosakha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&#1084;&#1080;&#1085;&#1086;&#1073;&#1088;&#1085;&#1072;&#1091;&#1082;&#1080;.&#1088;&#1092;/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1688952"/>
            <a:ext cx="8915399" cy="2345166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Анализ демоверсий исследований компетенций учителей русского языка и литературы</a:t>
            </a:r>
            <a:endParaRPr lang="ru-RU" sz="4400" b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ru-RU" dirty="0" smtClean="0">
              <a:solidFill>
                <a:srgbClr val="002060"/>
              </a:solidFill>
            </a:endParaRPr>
          </a:p>
          <a:p>
            <a:pPr algn="r"/>
            <a:endParaRPr lang="ru-RU" dirty="0">
              <a:solidFill>
                <a:srgbClr val="002060"/>
              </a:solidFill>
            </a:endParaRPr>
          </a:p>
          <a:p>
            <a:pPr algn="r"/>
            <a:r>
              <a:rPr lang="ru-RU" dirty="0" smtClean="0">
                <a:solidFill>
                  <a:srgbClr val="002060"/>
                </a:solidFill>
              </a:rPr>
              <a:t>Подготовила </a:t>
            </a:r>
            <a:r>
              <a:rPr lang="ru-RU" dirty="0" err="1" smtClean="0">
                <a:solidFill>
                  <a:srgbClr val="002060"/>
                </a:solidFill>
              </a:rPr>
              <a:t>Гельплинг</a:t>
            </a:r>
            <a:r>
              <a:rPr lang="ru-RU" dirty="0" smtClean="0">
                <a:solidFill>
                  <a:srgbClr val="002060"/>
                </a:solidFill>
              </a:rPr>
              <a:t> Е. М.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6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012" y="624110"/>
            <a:ext cx="9729601" cy="1280890"/>
          </a:xfrm>
        </p:spPr>
        <p:txBody>
          <a:bodyPr/>
          <a:lstStyle/>
          <a:p>
            <a:pPr algn="ctr"/>
            <a:r>
              <a:rPr lang="ru-RU" b="1" dirty="0" smtClean="0"/>
              <a:t>Оценка </a:t>
            </a:r>
            <a:r>
              <a:rPr lang="ru-RU" b="1" dirty="0"/>
              <a:t>компетенций учителя </a:t>
            </a:r>
            <a:r>
              <a:rPr lang="ru-RU" b="1" dirty="0" smtClean="0"/>
              <a:t>будет </a:t>
            </a:r>
            <a:r>
              <a:rPr lang="ru-RU" b="1" dirty="0"/>
              <a:t>происходить в три </a:t>
            </a:r>
            <a:r>
              <a:rPr lang="ru-RU" b="1" dirty="0" smtClean="0"/>
              <a:t>этапа: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5915" y="2133600"/>
            <a:ext cx="10568697" cy="409507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Диагностическая работа</a:t>
            </a:r>
            <a:r>
              <a:rPr lang="ru-RU" dirty="0"/>
              <a:t> </a:t>
            </a:r>
            <a:br>
              <a:rPr lang="ru-RU" dirty="0"/>
            </a:br>
            <a:r>
              <a:rPr lang="ru-RU" b="1" dirty="0"/>
              <a:t>-</a:t>
            </a:r>
            <a:r>
              <a:rPr lang="ru-RU" dirty="0"/>
              <a:t> </a:t>
            </a:r>
            <a:r>
              <a:rPr lang="ru-RU" b="1" dirty="0"/>
              <a:t>тестирование</a:t>
            </a:r>
            <a:r>
              <a:rPr lang="ru-RU" dirty="0"/>
              <a:t> (</a:t>
            </a:r>
            <a:r>
              <a:rPr lang="ru-RU" dirty="0" err="1"/>
              <a:t>min</a:t>
            </a:r>
            <a:r>
              <a:rPr lang="ru-RU" dirty="0"/>
              <a:t> 10 заданий – 2 часа для выполнения, время фиксировано);</a:t>
            </a:r>
            <a:br>
              <a:rPr lang="ru-RU" dirty="0"/>
            </a:br>
            <a:r>
              <a:rPr lang="ru-RU" b="1" dirty="0"/>
              <a:t>- решение методических задач с развернутым ответом </a:t>
            </a:r>
            <a:r>
              <a:rPr lang="ru-RU" dirty="0"/>
              <a:t>(3 задачи – 2 часа для выполнения, время фиксировано);</a:t>
            </a:r>
            <a:br>
              <a:rPr lang="ru-RU" dirty="0"/>
            </a:br>
            <a:r>
              <a:rPr lang="ru-RU" b="1" dirty="0"/>
              <a:t>- решение профессиональной задачи </a:t>
            </a:r>
            <a:r>
              <a:rPr lang="ru-RU" dirty="0"/>
              <a:t>(1 задача на выбор учителя – по содержанию может быть связана с уроком – 1 – 5 дней</a:t>
            </a:r>
            <a:r>
              <a:rPr lang="ru-RU" dirty="0" smtClean="0"/>
              <a:t>).</a:t>
            </a:r>
            <a:endParaRPr lang="ru-RU" dirty="0"/>
          </a:p>
          <a:p>
            <a:r>
              <a:rPr lang="ru-RU" dirty="0" smtClean="0"/>
              <a:t>•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 для учителей </a:t>
            </a:r>
            <a:r>
              <a:rPr lang="ru-RU" dirty="0"/>
              <a:t>- участников апробации, включающий не менее 15 вопросов, направленных на выявление опыта работы и квалификации учителя и особенностей выполнения им профессиональных обязанностей использование методических материалов, использование ИКТ, оценивание учебных достижений и т.п.; </a:t>
            </a:r>
          </a:p>
          <a:p>
            <a:r>
              <a:rPr lang="ru-RU" dirty="0" smtClean="0"/>
              <a:t>•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Видеотрансляция или видеозапись урока</a:t>
            </a:r>
            <a:r>
              <a:rPr lang="ru-RU" dirty="0"/>
              <a:t>, позволяющая более точно оценить реальный опыт учителя в контексте предложенного им решения профессиональной задачи диагностической работы.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133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5468" y="2173046"/>
            <a:ext cx="2775472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Русский язык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40357" y="2173046"/>
            <a:ext cx="2764715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Литература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45920" y="559398"/>
            <a:ext cx="9918551" cy="914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Исследования профессиональных компетенций учителей 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4184726" y="1473798"/>
            <a:ext cx="2495773" cy="699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680499" y="1473798"/>
            <a:ext cx="2323652" cy="699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065468" y="3571539"/>
            <a:ext cx="2775473" cy="66697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13 заданий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240357" y="3571539"/>
            <a:ext cx="2764714" cy="66697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9 заданий</a:t>
            </a:r>
          </a:p>
        </p:txBody>
      </p:sp>
      <p:cxnSp>
        <p:nvCxnSpPr>
          <p:cNvPr id="15" name="Прямая соединительная линия 14"/>
          <p:cNvCxnSpPr>
            <a:stCxn id="2" idx="2"/>
            <a:endCxn id="10" idx="0"/>
          </p:cNvCxnSpPr>
          <p:nvPr/>
        </p:nvCxnSpPr>
        <p:spPr>
          <a:xfrm>
            <a:off x="3453204" y="3087446"/>
            <a:ext cx="1" cy="4840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3" idx="2"/>
            <a:endCxn id="12" idx="0"/>
          </p:cNvCxnSpPr>
          <p:nvPr/>
        </p:nvCxnSpPr>
        <p:spPr>
          <a:xfrm flipH="1">
            <a:off x="9622714" y="3087446"/>
            <a:ext cx="1" cy="4840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333948" y="4722607"/>
            <a:ext cx="9843247" cy="15706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Цель </a:t>
            </a:r>
            <a:r>
              <a:rPr lang="ru-RU" sz="2000" dirty="0"/>
              <a:t>данной работы – выявление характерных затруднений, с которыми сталкиваются учителя русского </a:t>
            </a:r>
            <a:r>
              <a:rPr lang="ru-RU" sz="2000" dirty="0" smtClean="0"/>
              <a:t>языка и литературы </a:t>
            </a:r>
            <a:r>
              <a:rPr lang="ru-RU" sz="2000" dirty="0"/>
              <a:t>в своей профессиональной </a:t>
            </a:r>
            <a:r>
              <a:rPr lang="ru-RU" sz="2000" dirty="0" smtClean="0"/>
              <a:t>деятельности; сбор общих социологических данных </a:t>
            </a:r>
            <a:r>
              <a:rPr lang="ru-RU" sz="2000" dirty="0"/>
              <a:t>об </a:t>
            </a:r>
            <a:r>
              <a:rPr lang="ru-RU" sz="2000" dirty="0" smtClean="0"/>
              <a:t>учителях.</a:t>
            </a:r>
            <a:endParaRPr lang="ru-RU" sz="2000" dirty="0"/>
          </a:p>
          <a:p>
            <a:pPr algn="ctr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8983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31981" y="1098214"/>
            <a:ext cx="9004150" cy="741344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Каждое из заданий 1–6 предполагает краткий ответ в виде цифры, слова, последовательности цифр, записанных в работе в отведенном для этого месте.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62579" y="1978473"/>
            <a:ext cx="11338559" cy="4637480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каком слове допущена ошибка в постановке ударения: </a:t>
            </a:r>
            <a:r>
              <a:rPr kumimoji="0" lang="ru-RU" altLang="ru-RU" sz="1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НЕВЕРНО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выделена буква, обозначающая ударный гласный звук? Выпишите это слово.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tabLst/>
            </a:pP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 3. Из предложений 1–3 выпишите антонимы (антонимическую пару).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 Укажите слово, которое имеет следующий состав: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ПРИСТАВКА − КОРЕНЬ − СУФФИКС − СУФФИКС.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4. В морфологической характеристике какого выделенного слова допущена ошибка? Ответ запишите цифрой.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5. В каком предложении выделенное слово пишется слитно? Ответ запишите цифрой.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9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6. Расставьте знаки препинания. Укажите все цифры, на месте которых в предложении должны стоять запятые.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843936" y="283435"/>
            <a:ext cx="4935537" cy="675864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Русский язык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43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753166" y="120184"/>
            <a:ext cx="4746625" cy="449972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Литература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89567" y="762767"/>
            <a:ext cx="9541416" cy="646485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Каждое из заданий 1– 4 предполагает краткий ответ в виде слова (словосочетания), записанного в работе в отведенном для этого месте.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65760" y="1515803"/>
            <a:ext cx="11521439" cy="5143181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В петербургских журналах 1912 г. читатели того времени отметили 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необычные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стихи Н.С. Гумилева, А.А. Ахматовой, О.Э. Мандельштама. Позже эту 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необычность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О.Э.Мандельштам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определит как 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тоску по мировой культуре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».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Как назвали себя эти трое поэтов, а также С.М. Городецкий, М.А. Зенкевич и В.И. Нарбут в этом же году?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2. Как называется один из размеров русского силлабо-тонического стихосложения, характеризующийся тем, что сильные места (икты) приходятся на четные слоги?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3. Вставьте пропущенное слово (слова):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«…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чтобы убедиться в том, что ____________________ – писатель, неужели же нужно спрашивать у него удостоверение? Да возьмите вы любых пять страниц из любого его романа, и без всякого удостоверения вы убедитесь, что имеете дело с писателем. Да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яполагаю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, что у него и удостоверения никакого не было! Как ты думаешь?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»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Из какого произведения взят фрагмент?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4. Какое средство художественной выразительности использовано в выделенных фрагментах текста?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Не се ль Элизиум полнощный,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Прекрасный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Царскосельскийсад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Где, 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льва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сразив, почил 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орел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России мощный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На лоне мира и отрад?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(А.С. Пушкин 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Воспоминания в Царском Селе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»)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69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0402" y="882127"/>
            <a:ext cx="9617336" cy="763793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Каждое из заданий 7–12 требует развернутого ответа, записанного в работе в соответствующем поле.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087029" y="160169"/>
            <a:ext cx="4776787" cy="587375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Русский язык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19547" y="1843442"/>
            <a:ext cx="11607501" cy="4837057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Ответьте на вопросы ученика: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7. Я разобрал по составу слово вот так: ￼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Вы сказали, что это неверный разбор. Объясните, пожалуйста, в чем я ошибся.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8.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Слово 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весенний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мы пишем через две буквы Н, потому что оно образовано от существительного 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весна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».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Объясните, пожалуйста,  почему слово 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бараний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мы пишем с одной буквой Н, ведь оно произошло от слова 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баран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».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9.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 предложении 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Вадим попросил друзей немного подождать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я выделил в качестве сказуемого сочетание 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попросил подождать</a:t>
            </a:r>
            <a:r>
              <a:rPr kumimoji="0" lang="en-US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»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а Вы посчитали это ошибкой. Объясните, пожалуйста, в чем я был не прав.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10.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                                                                    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Алмазна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сыплется гора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                                                                          С высот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четыремя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скалами,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                                                                          Жемчугу бездна и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сребра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                                                                          Кипит внизу, бьет вверх буграми;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                                                                          От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брызгов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синий холм стоит,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                                                                                    Далече рев в лесу гремит.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Укажите все явления в тексте, которые выходят за пределы современных морфологических норм, как они представлены в базовом школьном курсе русского языка. Объясните, в чём заключается несоответствие отмеченных Вами языковых явлений данным морфологическим нормам; выскажите предположение о причинах употребления этих грамматических форм в тексте.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11.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Педагогическая ситуация.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12.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Представьте, что в классе, где Вы преподаете, есть ученик с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дисграфией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Перечислите виды ошибок, за которые при оценке результатов письменных работ не следует снижать оценку такому ученику.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7" name="Picture 5" descr="по-настоящему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097" y="2061939"/>
            <a:ext cx="14573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61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2464" y="559564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Примеры ситуаций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4249" y="1595718"/>
            <a:ext cx="10332028" cy="433174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 кабинете, где вы работаете, имеется необходимое оборудование в соответствии с ФГОС общего образования. Какие элементы предметной среды и каким образом вы будете использовать при проведении обобщающего урока в двух разных классах (например, в 5 и 10)? Чем будут отличаться данные уроки? 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учитель — ответственный за подготовку и проведению предметной недели для обучающихся основной школы. Предложите варианты взаимодействия учителей разных предметов, которые помогут учащимся осознать взаимосвязь предметных знаний и раскроют ценностный аспект и творческий потенциал предметов.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776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47422" y="178846"/>
            <a:ext cx="3770313" cy="391309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Литература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56677" y="688641"/>
            <a:ext cx="10187491" cy="720611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Каждое из заданий 5–8 требует развернутого ответа, записанного в работе в соответствующем поле.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36667" y="1527738"/>
            <a:ext cx="11854927" cy="5215965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5. Прочитайте фрагмент текста.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Не мысля гордый свет забавить,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Вниманье дружбы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возлюбя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Хотел бы я тебе представить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Залог достойнее тебя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…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ru-RU" altLang="ru-RU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Дайте историко-литературный (историко-культурный) и лингвистический комментарии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слов (фраз), которые существенны для понимания текста, но могут быть непонятны для современного школьника.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ts val="1000"/>
              <a:buFont typeface="Symbol" panose="05050102010706020507" pitchFamily="18" charset="2"/>
              <a:buChar char="·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Укажите автора и полное название произведения.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6. Ответьте на вопрос ученика.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Почему в нашем учебнике произведение А.С. Пушкина 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Капитанская дочка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»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названо романом, а не повестью?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7.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Прочитайте текст.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Самуил Яковлевич Маршак (1887–1964) 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Весенние облака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»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Организуйте обсуждение этого произведения на уроке в 5 классе. Для этого напишите не менее пяти вопросов, последовательно отражающих логику анализа произведения при беседе с детьми.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Кратко поясните выбранную Вами логику беседы.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Кратко и аргументированно ответьте на поставленные Вами вопросы.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8. Представьте, что в классе, где Вы преподаете, есть ученик с </a:t>
            </a:r>
            <a:r>
              <a:rPr kumimoji="0" lang="ru-RU" altLang="ru-RU" sz="1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дисграфией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. Перечислите виды ошибок, за которые при оценке результатов письменных работ не следует снижать оценку такому ученику.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6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343" y="495018"/>
            <a:ext cx="8911687" cy="1280890"/>
          </a:xfrm>
        </p:spPr>
        <p:txBody>
          <a:bodyPr/>
          <a:lstStyle/>
          <a:p>
            <a:pPr algn="ctr"/>
            <a:r>
              <a:rPr lang="ru-RU" b="1" dirty="0" smtClean="0"/>
              <a:t>Профессиональная </a:t>
            </a:r>
            <a:r>
              <a:rPr lang="ru-RU" b="1" dirty="0"/>
              <a:t>задача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6823" y="1455868"/>
            <a:ext cx="10439605" cy="502023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Сформулируйте конкретную задачу, которую вам необходимо решить в данной ситуации.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Какую информацию и из каких источников вам необходимо собрать для решения этой задачи? Какими методами вы при этом будете пользоваться?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Сформулируйте перечень вопросов, на которые нужно найти ответы и предложите конкретные действия, необходимые для их выполнения.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Предложите решение задачи в виде плана урока с указанием элементов предметной среды, используемых на каждом этапе урока для каждого класса.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Аргументируйте предложенное решение.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каких еще ситуациях применимо предложенное решение?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Укажите, какие этико-правовые нормы профессиональной деятельности педагога могут быть нарушены в процессе реализации вашего решения.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25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360228" y="151560"/>
            <a:ext cx="4346575" cy="390954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Русский язык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088123" y="662305"/>
            <a:ext cx="9046041" cy="694615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Задание 13 связано с оцениванием работ обучающихся по предложенным критериям.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13185" y="1476711"/>
            <a:ext cx="11037348" cy="5225303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13.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по предложенным критериям сочинение ученика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Тема: 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Какие события и впечатления жизни помогают человеку взрослеть?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546" y="2270163"/>
            <a:ext cx="6075363" cy="443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08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306664" y="159833"/>
            <a:ext cx="4346575" cy="525463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Литература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869963" y="822643"/>
            <a:ext cx="9640719" cy="479032"/>
          </a:xfrm>
          <a:prstGeom prst="rect">
            <a:avLst/>
          </a:prstGeom>
          <a:solidFill>
            <a:srgbClr val="FFFFFF"/>
          </a:solidFill>
          <a:ln w="63500" cmpd="thickThin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Задание 9 связано с оцениванием работ обучающихся по предложенным критериям.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7883" y="1439022"/>
            <a:ext cx="11317044" cy="5310187"/>
          </a:xfrm>
          <a:prstGeom prst="rect">
            <a:avLst/>
          </a:prstGeom>
          <a:solidFill>
            <a:srgbClr val="FFFFFF"/>
          </a:solidFill>
          <a:ln w="31750" algn="ctr">
            <a:solidFill>
              <a:srgbClr val="5B9BD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9.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Оцените по предложенным критериям сочинение ученика.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Тема: 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«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Чем творчество </a:t>
            </a:r>
            <a:r>
              <a:rPr kumimoji="0" lang="ru-RU" altLang="ru-RU" sz="16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М.Ю.Лермонтова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может быть интересно современному читателю?</a:t>
            </a:r>
            <a:r>
              <a:rPr kumimoji="0" lang="en-US" alt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» (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По одному или нескольким произведениям М.Ю. Лермонтова).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Баллы по критериям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К1. Соответствие теме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К2. Привлечение литературного материала для аргументации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К3. Композиция и логика изложения мысли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К4. Качество речи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К5. Оригинальность сочинения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К6. Речевые нормы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К7. Орфографические нормы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</a:t>
            </a:r>
            <a:endParaRPr kumimoji="0" lang="en-US" alt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К8. Пунктуационные нормы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К9. Грамматические нормы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К10. Фактическая точность в фоновом материале (вне привлеченного для аргументации литературного материала)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 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ontrol 5"/>
          <p:cNvSpPr>
            <a:spLocks noGrp="1" noChangeArrowheads="1" noChangeShapeType="1"/>
          </p:cNvSpPr>
          <p:nvPr/>
        </p:nvSpPr>
        <p:spPr bwMode="auto">
          <a:xfrm>
            <a:off x="9026525" y="5340350"/>
            <a:ext cx="6076950" cy="4572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611730"/>
              </p:ext>
            </p:extLst>
          </p:nvPr>
        </p:nvGraphicFramePr>
        <p:xfrm>
          <a:off x="2032000" y="3130474"/>
          <a:ext cx="8128000" cy="882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138810845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97040991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505757796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6581847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67654889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84653478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4701780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94639728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84444458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88616310"/>
                    </a:ext>
                  </a:extLst>
                </a:gridCol>
              </a:tblGrid>
              <a:tr h="44106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К10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649557"/>
                  </a:ext>
                </a:extLst>
              </a:tr>
              <a:tr h="441063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084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598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6679" y="624110"/>
            <a:ext cx="10252036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Три уровня </a:t>
            </a:r>
            <a:r>
              <a:rPr lang="ru-RU" sz="3200" b="1" dirty="0"/>
              <a:t>диагностируемых компетенций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8795" y="1463040"/>
            <a:ext cx="10385817" cy="444818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I. Умеет решать задачи, связанные со знанием предмета и методикой преподавания предмета, в рамках программы (программ), умеет привести примеры из реального педагогического опыта. 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II. Умеет решать задачи, связанные со знанием предмета и методикой преподавания предмета, в рамках программы (программ) в измененной ситуации, умеет привести соответствующие примеры из реальной практики. 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III. Умеет решать задачи, связанные со знанием предмета и методикой преподавания предмета, в рамках программы (программ) в ситуации неопределенности условий задачи, умеет привести соответствующие примеры из реальной практики.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07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7299" y="852710"/>
            <a:ext cx="8911687" cy="1280890"/>
          </a:xfrm>
        </p:spPr>
        <p:txBody>
          <a:bodyPr/>
          <a:lstStyle/>
          <a:p>
            <a:pPr algn="ctr"/>
            <a:r>
              <a:rPr lang="ru-RU" b="1" dirty="0"/>
              <a:t>Процедура апробации.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1675" y="2133600"/>
            <a:ext cx="10202937" cy="377762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личном кабинете на портале ABBYY Мониторинг участник приступает к прохождению каждого этапа исследования: 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Заполнение опросника – внесение контекстной информации о себе 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Тестирование - выполнение заданий, подразумевающих краткий ответ в виде онлайн тестирования 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Решение методических задач 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Решение профессиональной задачи 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Загрузка видеозаписи урока 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Просмотр результатов </a:t>
            </a:r>
          </a:p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77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можно найти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cmkosakha.ru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burinko.ru/page.php?42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минобрнауки.рф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news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72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592</TotalTime>
  <Words>1171</Words>
  <Application>Microsoft Office PowerPoint</Application>
  <PresentationFormat>Широкоэкранный</PresentationFormat>
  <Paragraphs>137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Century Gothic</vt:lpstr>
      <vt:lpstr>Monotype Corsiva</vt:lpstr>
      <vt:lpstr>Symbol</vt:lpstr>
      <vt:lpstr>Times New Roman</vt:lpstr>
      <vt:lpstr>Wingdings 3</vt:lpstr>
      <vt:lpstr>Легкий дым</vt:lpstr>
      <vt:lpstr>Анализ демоверсий исследований компетенций учителей русского языка и литературы</vt:lpstr>
      <vt:lpstr>Оценка компетенций учителя будет происходить в три этапа: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Примеры ситуаций  </vt:lpstr>
      <vt:lpstr>Презентация PowerPoint</vt:lpstr>
      <vt:lpstr>Профессиональная задача  </vt:lpstr>
      <vt:lpstr>Презентация PowerPoint</vt:lpstr>
      <vt:lpstr>Презентация PowerPoint</vt:lpstr>
      <vt:lpstr>Три уровня диагностируемых компетенций</vt:lpstr>
      <vt:lpstr>Процедура апробации.</vt:lpstr>
      <vt:lpstr>Информацию можно найти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демоверсий исследований компетенций учителей русского языка и литературы</dc:title>
  <dc:creator>Дом</dc:creator>
  <cp:lastModifiedBy>Дом</cp:lastModifiedBy>
  <cp:revision>26</cp:revision>
  <dcterms:created xsi:type="dcterms:W3CDTF">2017-08-14T10:36:51Z</dcterms:created>
  <dcterms:modified xsi:type="dcterms:W3CDTF">2017-08-19T07:15:37Z</dcterms:modified>
</cp:coreProperties>
</file>